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iBZDUP7eZEn1gV8f3xhQEef1bg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500736"/>
            <a:ext cx="9144000" cy="643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Special Interest Group Discussion: </a:t>
            </a:r>
            <a:b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Multiple Conformational Modeling in CASP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378372" y="5500016"/>
            <a:ext cx="2532993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G.T. Montelione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CASP15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Antalya, Turkey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 11, 2022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een Shot 2016-08-09 at 2.49.06 PM.png"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0" y="685801"/>
            <a:ext cx="9144000" cy="547076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/>
        </p:nvSpPr>
        <p:spPr>
          <a:xfrm>
            <a:off x="8711234" y="6438375"/>
            <a:ext cx="195676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www.mdpi.com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3325091" y="130850"/>
            <a:ext cx="581121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Protein Dynamics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3143058" y="910127"/>
            <a:ext cx="6155394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Protein Structures Sample a Conformational Landscape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graphical user interface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9621" y="985415"/>
            <a:ext cx="4889521" cy="299256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6251782" y="4240401"/>
            <a:ext cx="2356395" cy="327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3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Jumper et al 2021</a:t>
            </a:r>
            <a:endParaRPr/>
          </a:p>
        </p:txBody>
      </p:sp>
      <p:sp>
        <p:nvSpPr>
          <p:cNvPr id="104" name="Google Shape;104;p3"/>
          <p:cNvSpPr txBox="1"/>
          <p:nvPr/>
        </p:nvSpPr>
        <p:spPr>
          <a:xfrm>
            <a:off x="2780646" y="1113582"/>
            <a:ext cx="1904007" cy="641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86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attention-based machine learning </a:t>
            </a:r>
            <a:endParaRPr/>
          </a:p>
        </p:txBody>
      </p:sp>
      <p:pic>
        <p:nvPicPr>
          <p:cNvPr descr="Graphical user interface, text, application&#10;&#10;Description automatically generated" id="105" name="Google Shape;10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76631" y="4003233"/>
            <a:ext cx="4973267" cy="16324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phical user interface, text, application, email&#10;&#10;Description automatically generated" id="106" name="Google Shape;10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6801" y="3670613"/>
            <a:ext cx="3950819" cy="179539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2813765" y="2136963"/>
            <a:ext cx="2219360" cy="11522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96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shallow MSAs to provide subsets of ECs</a:t>
            </a:r>
            <a:endParaRPr/>
          </a:p>
        </p:txBody>
      </p:sp>
      <p:sp>
        <p:nvSpPr>
          <p:cNvPr id="108" name="Google Shape;108;p3"/>
          <p:cNvSpPr txBox="1"/>
          <p:nvPr/>
        </p:nvSpPr>
        <p:spPr>
          <a:xfrm>
            <a:off x="2457212" y="0"/>
            <a:ext cx="7277573" cy="103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6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Exploring AlphaFold to Predict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6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Multiple Conformational States</a:t>
            </a:r>
            <a:endParaRPr/>
          </a:p>
        </p:txBody>
      </p:sp>
      <p:pic>
        <p:nvPicPr>
          <p:cNvPr descr="Text&#10;&#10;Description automatically generated" id="109" name="Google Shape;109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457213" y="5872846"/>
            <a:ext cx="7683500" cy="96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9035848" y="6397691"/>
            <a:ext cx="1397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BioRxiv 2022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953814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Ground Truth Data</a:t>
            </a:r>
            <a:endParaRPr/>
          </a:p>
        </p:txBody>
      </p:sp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722586" y="1037347"/>
            <a:ext cx="11385331" cy="5720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248"/>
              <a:buChar char="•"/>
            </a:pPr>
            <a:r>
              <a:rPr lang="en-US" sz="3035"/>
              <a:t> </a:t>
            </a:r>
            <a:r>
              <a:rPr lang="en-US" sz="2435"/>
              <a:t>X-ray Crystallography</a:t>
            </a:r>
            <a:endParaRPr sz="30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Can see alternative conformations in different crystal forms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Multiple conformations in asymmetric unit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Can sometimes fit density to multiple conformations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Do crystal lattice interactions shift conformational distributions; e.g. stabilize low populated states</a:t>
            </a:r>
            <a:endParaRPr sz="2635"/>
          </a:p>
          <a:p>
            <a:pPr indent="-24242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CryoEM </a:t>
            </a:r>
            <a:endParaRPr sz="30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Can generate multiple models from cryoEM data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Need a lot of data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Effects of freezing?</a:t>
            </a:r>
            <a:endParaRPr sz="2635"/>
          </a:p>
          <a:p>
            <a:pPr indent="-24242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NMR</a:t>
            </a:r>
            <a:endParaRPr sz="30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Chemical shift, NOEs, RDCs, Paramagnetic effects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Particularly sensitive to motions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Limited in size (&lt; 50 kDa)</a:t>
            </a:r>
            <a:endParaRPr sz="2635"/>
          </a:p>
          <a:p>
            <a:pPr indent="-24242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Exchange broadening can make peaks “disappear”</a:t>
            </a:r>
            <a:endParaRPr sz="2435"/>
          </a:p>
          <a:p>
            <a:pPr indent="-24242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35"/>
              <a:t>Fluorescence Energy Transfer, Chemical Cross Linking; Small Angle X-ray scattering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/>
          <p:nvPr>
            <p:ph type="title"/>
          </p:nvPr>
        </p:nvSpPr>
        <p:spPr>
          <a:xfrm>
            <a:off x="838200" y="531595"/>
            <a:ext cx="10515600" cy="876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endParaRPr/>
          </a:p>
        </p:txBody>
      </p:sp>
      <p:sp>
        <p:nvSpPr>
          <p:cNvPr id="122" name="Google Shape;122;p5"/>
          <p:cNvSpPr txBox="1"/>
          <p:nvPr>
            <p:ph idx="1" type="body"/>
          </p:nvPr>
        </p:nvSpPr>
        <p:spPr>
          <a:xfrm>
            <a:off x="743607" y="177307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How do we get data for Ensembles / Alternative Conformations?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Is it better to assess against models, or against data?</a:t>
            </a:r>
            <a:endParaRPr sz="2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Poster #2: Comparative Recall (CR) Analysis for Assessment of Protein Structure Models Against Experimental NMR Data: Characterizing Multiple Conformational States.  YP Huang, TA Ramelot, L Spaman, R. Tejero, GT Montelione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Relative Populations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953814" y="13389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Ideas for Combined Disorder / Ensemble </a:t>
            </a:r>
            <a:b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CASP SIG</a:t>
            </a:r>
            <a:endParaRPr/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838200" y="145946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Monthly zoom meeting integrating advances in modeling alternative conformational states (ML, MD) with discussions of experimental methods for generating ground truth data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Subgroup to explore generation of Ground Truth Data and Methods for Assessing disorder predictions and multiple conformational modeling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White paper on Disorder and Ensembles in CASP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Initial 1-page draft to share with broader community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Connect with other efforts: ML</a:t>
            </a:r>
            <a:r>
              <a:rPr baseline="30000" lang="en-US"/>
              <a:t>4</a:t>
            </a:r>
            <a:r>
              <a:rPr lang="en-US"/>
              <a:t>NMG, Int Soc for HDX-MS, others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Develop into more complete White Paper -&gt; Publication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2022-12-11T09:09:31Z</dcterms:created>
  <dc:creator>Montelione, Gaetano T.</dc:creator>
</cp:coreProperties>
</file>