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Lst>
  <p:sldSz cy="5143500" cx="9144000"/>
  <p:notesSz cx="6858000" cy="9144000"/>
  <p:embeddedFontLst>
    <p:embeddedFont>
      <p:font typeface="Arimo"/>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6943D06-4A12-422D-88B5-2C462786DC45}">
  <a:tblStyle styleId="{66943D06-4A12-422D-88B5-2C462786DC4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Arimo-bold.fntdata"/><Relationship Id="rId14" Type="http://schemas.openxmlformats.org/officeDocument/2006/relationships/slide" Target="slides/slide8.xml"/><Relationship Id="rId36" Type="http://schemas.openxmlformats.org/officeDocument/2006/relationships/font" Target="fonts/Arimo-regular.fntdata"/><Relationship Id="rId17" Type="http://schemas.openxmlformats.org/officeDocument/2006/relationships/slide" Target="slides/slide11.xml"/><Relationship Id="rId39" Type="http://schemas.openxmlformats.org/officeDocument/2006/relationships/font" Target="fonts/Arimo-boldItalic.fntdata"/><Relationship Id="rId16" Type="http://schemas.openxmlformats.org/officeDocument/2006/relationships/slide" Target="slides/slide10.xml"/><Relationship Id="rId38" Type="http://schemas.openxmlformats.org/officeDocument/2006/relationships/font" Target="fonts/Arimo-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5426c0615e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 name="Google Shape;65;g5426c0615e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803d93a0e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1803d93a0e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803d93a0ee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1803d93a0ee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803d93a0ee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1803d93a0ee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7V0F    1    SHMLIRKLFKFENAHVVRNCTSDRCKRSIHGHSYKVELLLKASKLDHGQMVYDFGLLKGVIKDLFDSFDHAICFWEKDDPQYIDACKTFSARWISLPVSPSAEQFSRIFFYLAQQVLQSTVTQNGEGDVEVYSVIVHETDTGYAQSFLEDIQNEQMGLLNLEGIIFSEQVQSEWADPNMYENLKQGIKFHNPHVNLQVEV</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7V0F    EDO    InChI=1S/C2H6O2/c3-1-2-4/h3-4H,1-2H2    C(CO)O</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7V0F    PEG    InChI=1S/C4H10O3/c5-1-3-7-4-2-6/h5-6H,1-4H2    C(COCCO)O</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7V0F    ZN    InChI=1S/Zn/q+2    [Zn+2]</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1803d93a0ee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1803d93a0ee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400">
                <a:solidFill>
                  <a:schemeClr val="dk1"/>
                </a:solidFill>
              </a:rPr>
              <a:t>7DF1    1    SELPAQKWWHTGALYRIGDLQAFQGHGAGNLAGLKGRLDYLSSLKVKGLVLGPIHKNQKDDVAQTDLLQIDPNFGSKEDFDSLLQSAKKKSIRVILDLTPNYRGENSWFSTQVDTVATKVKDALEFWLQAGVDGFQVRDIENLKDASSFLAEWQNITKGFSEDRLLIAGTNSSDLQQILSLLESNKDLLLTSSYLSDSGSTGEHTKSLVTQYLNATGNRWCSWSLSQARLLTSFLPAQLLRLYQLMLFTLPGTPVFSYGDEIGLDAAALPGQPMEAPVMLWDESSFPDIPGAVSANMTVKGQSEDPGSLLSLFRRLSDQRSKERSLLHGDFHAFSAGPGLFSYIRHWDQNERFLVVLNFGDVGLSAGLQASDLPASASLPAKADLLLSTQPGREEGSPLELERLKLEPHEGLLLRFPYAA</a:t>
            </a:r>
            <a:endParaRPr sz="400">
              <a:solidFill>
                <a:schemeClr val="dk1"/>
              </a:solidFill>
            </a:endParaRPr>
          </a:p>
          <a:p>
            <a:pPr indent="0" lvl="0" marL="0" rtl="0" algn="l">
              <a:spcBef>
                <a:spcPts val="0"/>
              </a:spcBef>
              <a:spcAft>
                <a:spcPts val="0"/>
              </a:spcAft>
              <a:buClr>
                <a:schemeClr val="dk1"/>
              </a:buClr>
              <a:buSzPts val="1100"/>
              <a:buFont typeface="Arial"/>
              <a:buNone/>
            </a:pPr>
            <a:r>
              <a:rPr lang="en" sz="400">
                <a:solidFill>
                  <a:schemeClr val="dk1"/>
                </a:solidFill>
              </a:rPr>
              <a:t>7DF1    2    QVQLVQSGAEVKKPGASVKVSCKASGYTFTSYYMHWVRQAPGQGLEWMGIINPSGGSTSYAQKFQGRVTMTRDTSTSTVYMELSSLRSEDTAVYYCARGYYDILTGSRPIFFDIWGQGTMVTVSSGGGGSGGGGSGGGGS</a:t>
            </a:r>
            <a:endParaRPr sz="400">
              <a:solidFill>
                <a:schemeClr val="dk1"/>
              </a:solidFill>
            </a:endParaRPr>
          </a:p>
          <a:p>
            <a:pPr indent="0" lvl="0" marL="0" rtl="0" algn="l">
              <a:spcBef>
                <a:spcPts val="0"/>
              </a:spcBef>
              <a:spcAft>
                <a:spcPts val="0"/>
              </a:spcAft>
              <a:buClr>
                <a:schemeClr val="dk1"/>
              </a:buClr>
              <a:buSzPts val="1100"/>
              <a:buFont typeface="Arial"/>
              <a:buNone/>
            </a:pPr>
            <a:r>
              <a:rPr lang="en" sz="400">
                <a:solidFill>
                  <a:schemeClr val="dk1"/>
                </a:solidFill>
              </a:rPr>
              <a:t>7DF1    3    DIVMTQSPDSLAVSLGERATINCKSSQSVLYSSNNKNYLAWYQQKPGQPPKLLIYWASTRESGVPDRFSGSGSGTDFTLTISSLQAEDVAVYYCQQYYNTPITFGQGTRLEIKAAAHHHHHH</a:t>
            </a:r>
            <a:endParaRPr sz="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803d93a0ee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1803d93a0ee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evaluation/2022-12-03T12-00/data/pre_release.dat:7R2E    1    MGSSHHHHHHSSGLVPRGSHMASTSNPDEEWREVRHTGLVQKLIVYPPPPTKGGLGVTNEDLECLEEGEFLNDVIIDFYLKYLILEKASDELVERSHIFSSFFYKCLTRKENNLTEDNPNLSMAQRRHKRVRTWTRHINIFNKDYIFVPVNESSHWYLAVICFPWLEEAVYEKKMCKRPCILILDSLKAASVQNTVQNLREYLEVEWEVKLKTHRQFSKTNMVDLCPKVPKQDNSSDCGVYLLQYVESFFKDPIVNFELPIHLEKWFPRHVIKTKREDIRELILKLHLQQQKGSSS</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evaluation/2022-12-03T12-00/data/pre_release.dat:7R2E    2    HINLKVAGQDGSVVQFKIKRHTPLSKLMKAYCERQGLSMRQIRFRFDGQPINETDTPAQLEMEDEDTIDVFQQQTG</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evaluation/2022-12-03T12-00/data/pre_release_inchi.dat:7R2E    AYE    InChI=1S/C3H7N/c1-2-3-4/h2H,1,3-4H2    C=CCN</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1803d93a0ee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1803d93a0ee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800">
                <a:solidFill>
                  <a:schemeClr val="dk1"/>
                </a:solidFill>
              </a:rPr>
              <a:t>evaluation/2022-12-03T12-00/data/pre_release.dat:8AX5    1    SAKIEEGKLVIWINGDKGYNGLAEVGKKFEKDTGIKVTVEHPDKLEEKFPQVAATGDGPDIIFWAHDRFGGYAQSGLLAEITPDKAFQDKLYPFTWDAVRYNGKLIAYPIAVEALSLIYNKDLLPNPPKTWEEIPALDKELKAKGKSALMFNLQEPYFTWPLIAADGGYAFKYENGKYDIKDVGVDNAGAKAGLTFLVDLIKNKHMNADTDYSIAEAAFNKGETAMTINGPWAWSNIDTSKVNYGVTVLPTFKGQPSKPFVGVLSAGINAASPNKELAKEFLENYLLTDEGLEAVNKDKPLGAVALKSYEEELAKDPRIAATMENAQKGEIMPNIPQMSAFWYAVRTAVINAASGRQTVDEALKDAQTNAAAEFTTACQEANYGALLRELCLTQFQVDMEAVGETLWCDWGRTIRSYRELADCTWHMAEKLGCFWPNAEVDRFFLAVHGRYFRSCPISGRAVGSAGSAGSAEDSIQLGVTRNKIMTAQYECYQKIMQDPIQQAEGVYCQRTWDGWLCWNDVAAGTESMQLCPDYFQDFDPSEKVTKICDQDGNWFRHPASQRTWTNYTQCNVNTHEKVKTALNLFYLHHHHHH</a:t>
            </a:r>
            <a:endParaRPr sz="800">
              <a:solidFill>
                <a:schemeClr val="dk1"/>
              </a:solidFill>
            </a:endParaRPr>
          </a:p>
          <a:p>
            <a:pPr indent="0" lvl="0" marL="0" rtl="0" algn="l">
              <a:spcBef>
                <a:spcPts val="0"/>
              </a:spcBef>
              <a:spcAft>
                <a:spcPts val="0"/>
              </a:spcAft>
              <a:buClr>
                <a:schemeClr val="dk1"/>
              </a:buClr>
              <a:buSzPts val="1100"/>
              <a:buFont typeface="Arial"/>
              <a:buNone/>
            </a:pPr>
            <a:r>
              <a:rPr lang="en" sz="800">
                <a:solidFill>
                  <a:schemeClr val="dk1"/>
                </a:solidFill>
              </a:rPr>
              <a:t>evaluation/2022-12-03T12-00/data/pre_release_inchi.dat:8AX5    OKU    InChI=1S/C35H36N6O5/c1-21-12-23(13-27-20-37-40-30(21)27)15-29-33(43)41(2)7-9-46-11-10-45-8-3-4-22-14-28-31(36-19-22)39-34(44)35(28)17-25-6-5-24(32(42)38-29)16-26(25)18-35/h3-6,12-14,16,19-20,29H,7-11,15,17-18H2,1-2H3,(H,37,40)(H,38,42)(H,36,39,44)/b4-3+/t29-,35-/m1/s1    Cc1cc(cc2c1n[nH]c2)C[C@@H]3C(=O)N(CCOCCOC/C=C/c4cc5c(nc4)NC(=O)[C@@]56Cc7ccc(cc7C6)C(=O)N3)C</a:t>
            </a:r>
            <a:endParaRPr sz="800">
              <a:solidFill>
                <a:schemeClr val="dk1"/>
              </a:solidFill>
            </a:endParaRPr>
          </a:p>
          <a:p>
            <a:pPr indent="0" lvl="0" marL="0" rtl="0" algn="l">
              <a:spcBef>
                <a:spcPts val="0"/>
              </a:spcBef>
              <a:spcAft>
                <a:spcPts val="0"/>
              </a:spcAft>
              <a:buClr>
                <a:schemeClr val="dk1"/>
              </a:buClr>
              <a:buSzPts val="1100"/>
              <a:buFont typeface="Arial"/>
              <a:buNone/>
            </a:pPr>
            <a:r>
              <a:rPr lang="en" sz="800">
                <a:solidFill>
                  <a:schemeClr val="dk1"/>
                </a:solidFill>
              </a:rPr>
              <a:t>evaluation/2022-12-03T12-00/data/pre_release_inchi.dat:8AX5    PG4    InChI=1S/C8H18O5/c9-1-3-11-5-7-13-8-6-12-4-2-10/h9-10H,1-8H2    C(COCCOCCOCCO)O</a:t>
            </a:r>
            <a:endParaRPr sz="800">
              <a:solidFill>
                <a:schemeClr val="dk1"/>
              </a:solidFill>
            </a:endParaRPr>
          </a:p>
          <a:p>
            <a:pPr indent="0" lvl="0" marL="0" rtl="0" algn="l">
              <a:spcBef>
                <a:spcPts val="0"/>
              </a:spcBef>
              <a:spcAft>
                <a:spcPts val="0"/>
              </a:spcAft>
              <a:buClr>
                <a:schemeClr val="dk1"/>
              </a:buClr>
              <a:buSzPts val="1100"/>
              <a:buFont typeface="Arial"/>
              <a:buNone/>
            </a:pPr>
            <a:r>
              <a:t/>
            </a:r>
            <a:endParaRPr sz="8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1aed1d535b0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1aed1d535b0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rPr>
              <a:t>evaluation/2022-12-03T12-00/data/pre_release.dat:8AX5    1    SAKIEEGKLVIWINGDKGYNGLAEVGKKFEKDTGIKVTVEHPDKLEEKFPQVAATGDGPDIIFWAHDRFGGYAQSGLLAEITPDKAFQDKLYPFTWDAVRYNGKLIAYPIAVEALSLIYNKDLLPNPPKTWEEIPALDKELKAKGKSALMFNLQEPYFTWPLIAADGGYAFKYENGKYDIKDVGVDNAGAKAGLTFLVDLIKNKHMNADTDYSIAEAAFNKGETAMTINGPWAWSNIDTSKVNYGVTVLPTFKGQPSKPFVGVLSAGINAASPNKELAKEFLENYLLTDEGLEAVNKDKPLGAVALKSYEEELAKDPRIAATMENAQKGEIMPNIPQMSAFWYAVRTAVINAASGRQTVDEALKDAQTNAAAEFTTACQEANYGALLRELCLTQFQVDMEAVGETLWCDWGRTIRSYRELADCTWHMAEKLGCFWPNAEVDRFFLAVHGRYFRSCPISGRAVGSAGSAGSAEDSIQLGVTRNKIMTAQYECYQKIMQDPIQQAEGVYCQRTWDGWLCWNDVAAGTESMQLCPDYFQDFDPSEKVTKICDQDGNWFRHPASQRTWTNYTQCNVNTHEKVKTALNLFYLHHHHHH</a:t>
            </a:r>
            <a:endParaRPr sz="800">
              <a:solidFill>
                <a:schemeClr val="dk1"/>
              </a:solidFill>
            </a:endParaRPr>
          </a:p>
          <a:p>
            <a:pPr indent="0" lvl="0" marL="0" rtl="0" algn="l">
              <a:spcBef>
                <a:spcPts val="0"/>
              </a:spcBef>
              <a:spcAft>
                <a:spcPts val="0"/>
              </a:spcAft>
              <a:buNone/>
            </a:pPr>
            <a:r>
              <a:rPr lang="en" sz="800">
                <a:solidFill>
                  <a:schemeClr val="dk1"/>
                </a:solidFill>
              </a:rPr>
              <a:t>evaluation/2022-12-03T12-00/data/pre_release_inchi.dat:8AX5    OKU    InChI=1S/C35H36N6O5/c1-21-12-23(13-27-20-37-40-30(21)27)15-29-33(43)41(2)7-9-46-11-10-45-8-3-4-22-14-28-31(36-19-22)39-34(44)35(28)17-25-6-5-24(32(42)38-29)16-26(25)18-35/h3-6,12-14,16,19-20,29H,7-11,15,17-18H2,1-2H3,(H,37,40)(H,38,42)(H,36,39,44)/b4-3+/t29-,35-/m1/s1    Cc1cc(cc2c1n[nH]c2)C[C@@H]3C(=O)N(CCOCCOC/C=C/c4cc5c(nc4)NC(=O)[C@@]56Cc7ccc(cc7C6)C(=O)N3)C</a:t>
            </a:r>
            <a:endParaRPr sz="800">
              <a:solidFill>
                <a:schemeClr val="dk1"/>
              </a:solidFill>
            </a:endParaRPr>
          </a:p>
          <a:p>
            <a:pPr indent="0" lvl="0" marL="0" rtl="0" algn="l">
              <a:spcBef>
                <a:spcPts val="0"/>
              </a:spcBef>
              <a:spcAft>
                <a:spcPts val="0"/>
              </a:spcAft>
              <a:buNone/>
            </a:pPr>
            <a:r>
              <a:rPr lang="en" sz="800">
                <a:solidFill>
                  <a:schemeClr val="dk1"/>
                </a:solidFill>
              </a:rPr>
              <a:t>evaluation/2022-12-03T12-00/data/pre_release_inchi.dat:8AX5    PG4    InChI=1S/C8H18O5/c9-1-3-11-5-7-13-8-6-12-4-2-10/h9-10H,1-8H2    C(COCCOCCOCCO)O</a:t>
            </a:r>
            <a:endParaRPr sz="800">
              <a:solidFill>
                <a:schemeClr val="dk1"/>
              </a:solidFill>
            </a:endParaRPr>
          </a:p>
          <a:p>
            <a:pPr indent="0" lvl="0" marL="0" rtl="0" algn="l">
              <a:spcBef>
                <a:spcPts val="0"/>
              </a:spcBef>
              <a:spcAft>
                <a:spcPts val="0"/>
              </a:spcAft>
              <a:buNone/>
            </a:pPr>
            <a:r>
              <a:t/>
            </a:r>
            <a:endParaRPr sz="8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aed1d535b0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1aed1d535b0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803d93a0ee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1803d93a0ee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700">
                <a:solidFill>
                  <a:schemeClr val="dk1"/>
                </a:solidFill>
              </a:rPr>
              <a:t>8E5B    1    MMMMMMMKKMQHQRQQQADHANEANYARGTRLPLSGEGPTSQPNSSKQTVLSWQAAIDAARQAKAAQTMSTSAPPPVGSLSQRKRQQYAKSKKQGNSSNSRPARALFCLSLNNPIRRACISIVEWKPFDIFILLAIFANCVALAIYIPFPEDDSNSTNHNLEKVEYAFLIIFTVETFLKIIAYGLLLHPNAYVRNGWNLLDFVIVIVGLFSVILEQLTKETEGGNHSSGKSGGFDVKALRAFRVLRPLRLVSGVPSLQVVLNSIIKAMVPLLHIALLVLFVIIIYAIIGLELFIGKMHKTCFFADSDIVAEEDPAPCAFSGNGRQCTANGTECRSGWVGPNGGITNFDNFAFAMLTVFQCITMEGWTDVLYWMNDAMGFELPWVYFVSLVIFGSFFVLNLVLGVLSGEFSKEREKAKARGDFQKLREKQQLEEDLKGYLDWITQAEDIDPENEEEGGEEGKRNTSMPTSETESVNTENVSGEGENRGCCGSLCQAISKSKLSRRWRRWNRFNRRRCRAAVKSVTFYWLVIVLVFLNTLTISSEHYNQPDWLTQIQDIANKVLLALFTCEMLVKMYSLGLQAYFVSLFNRFDCFVVCGGITETILVELEIMSPLGISVFRCVRLLRIFKVTRHWTSLSNLVASLLNSMKSIASLLLLLFLFIIIFSLLGMQLFGGKFNFDETQTKRSTFDNFPQALLTVFQILTGEDWNAVMYDGIMAYGGPSSSGMIVCIYFIILFICGNYILLNVFLAIAVDNLADAESLNTAQKEEAEEKERKKIARKESLENKKNNKPEVNQIANSDNKVTIDDYREEDEDKDPYPPCDVPVGEEEEEEEEDEPEVPAGPRPRRISELNMKEKIAPIPEGSAFFILSKTNPIRVGCHKLINHHIFTNLILVFIMLSSAALAAEDPIRSHSFRNTILGYFDYAFTAIFTVEILLKMTTFGAFLHKGAFCRNYFNLLDMLVVGVSLVSFGIQSSAISVVKILRVLRVLRPLRAINRAKGLKHVVQCVFVAIRTIGNIMIVTTLLQFMFACIGVQLFKGKFYRCTDEAKSNPEECRGLFILYKDGDVDSPVVRERIWQNSDFNFDNVLSAMMALFTVSTFEGWPALLYKAIDSNGENIGPIYNHRVEISIFFIIYIIIVAFFMMNIFVGFVIVTFQEQGEKEYKNCELDKNQRQCVEYALKARPLRRYIPKNPYQYKFWYVVNSSPFEYMMFVLIMLNTLCLAMQHYEQSKMFNDAMDILNMVFTGVFTVEMVLKVIAFKPKGYFSDAWNTFDSLIVIGSIIDVALSEADPTESENVPVPTATPGNSEESNRISITFFRLFRVMRLVKLLSRGEGIRTLLWTFIKSFQALPYVALLIAMLFFIYAVIGMQMFGKVAMRDNNQINRNNNFQTFPQAVLLLFRCATGEAWQEIMLACLPGKLCDPESDYNPGEEYTCGSNFAIVYFISFYMLCAFLIINLFVAVIMDNFDYLTRDWSILGPHHLDEFKRIWSEYDPEAKGRIKHLDVVTLLRRIQPPLGFGKLCPHRVACKRLVAMNMPLNSDGTVMFNATLFALVRTALKIKTEGNLEQANEELRAVIKKIWKKTSMKLLDQVVPPAGDDEVTVGKFYATFLIQDYFRKFKKRKEQGLVGKYPAKNTTIALQAGLRTLHDIGPEIRRAISCDLQDDEPEETKREEEDDVFKRNGALLGNHVNHVNSDRRDSLQQTNTTHRPLHVQRPSIPPASDTEKPLFPPAGNSVCHNHHNHNSIGKQVPTSTNANLNNANMSKAAHGKRPSIGNLEHVSENGHHSSHKHDREPQRRSSVKRTRYYETYIRSDSGDEQLPTICREDPEIHGYFRDPHCLGEQEYFSSEECYEDDSSPTWSRQNYGYYSRYPGRNIDSERPRGYHHPQGFLEDDDSPVCYDSRRSPRRRLLPPTPASHRRSSFNFECLRRQSSQEEVPSSPIFPHRTALPLHLMQQQIMAVAGLDSSKAQKYSPSHSTRSWATPPATPPYRDWTPCYTPLIQVEQSEALDQVNGSLPSLHRSSWYTDEPDISYRTFTPASLTVPSSFRNKNSDKQRSADSLVEAVLISEGLGRYARDPKFVSATKHEIADACDLTIDEMESAASTLLNGNVRPRANGDVGPLSHRQDYELQDFGPGYSDEEPDPGRDEEDLADEMICITTL</a:t>
            </a:r>
            <a:endParaRPr sz="700">
              <a:solidFill>
                <a:schemeClr val="dk1"/>
              </a:solidFill>
            </a:endParaRPr>
          </a:p>
          <a:p>
            <a:pPr indent="0" lvl="0" marL="0" rtl="0" algn="l">
              <a:spcBef>
                <a:spcPts val="0"/>
              </a:spcBef>
              <a:spcAft>
                <a:spcPts val="0"/>
              </a:spcAft>
              <a:buClr>
                <a:schemeClr val="dk1"/>
              </a:buClr>
              <a:buSzPts val="1100"/>
              <a:buFont typeface="Arial"/>
              <a:buNone/>
            </a:pPr>
            <a:r>
              <a:rPr lang="en" sz="700">
                <a:solidFill>
                  <a:schemeClr val="dk1"/>
                </a:solidFill>
              </a:rPr>
              <a:t>8E5B    2    MAAGCLLALTLTLFQSLLIGPSSEEPFPSAVTIKSWVDKMQEDLVTLAKTASGVNQLVDIYEKYQDLYTVEPNNARQLVEIAARDIEKLLSNRSKALVRLALEAEKVQAAHQWREDFASNEVVYYNAKDDLDPEKNDSEPGSQRIKPVFIEDANFGRQISYQHAAVHIPTDIYEGSTIVLNELNWTSALDEVFKKNREEDPSLLWQVFGSATGLARYYPASPWVDNSRTPNKIDLYDVRRRPWYIQGAASPKDMLILVDVSGSVSGLTLKLIRTSVSEMLETLSDDDFVNVASFNSNAQDVSCFQHLVQANVRNKKVLKDAVNNITAKGITDYKKGFSFAFEQLLNYNVSRANCNKIIMLFTDGGEERAQEIFNKYNKDKKVRVFTFSVGQHNYDRGPIQWMACENKGYYYEIPSIGAIRINTQEYLDVLGRPMVLAGDKAKQVQWTNVYLDALELGLVITGTLPVFNITGQFENKTNLKNQLILGVMGVDVSLEDIKRLTPRFTLCPNGYYFAIDPNGYVLLHPNLQPKPIGVGIPTINLRKRRPNIQNPKSQEPVTLDFLDAELENDIKVEIRNKMIDGESGEKTFRTLVKSQDERYIDKGNRTYTWTPVNGTDYSLALVLPTYSFYYIKAKLEETITQARYSETLKPDNFEESGYTFIAPRDYCNDLKISDNNTEFLLNFNEFIDRKTPNNPSCNADLINRVLLDAGFTNELVQNYWSKQKNIKGVKARFVVTDGGITRVYPKEAGENWQENPETYEDSFYKRSLDNDNYVFTAPYFNKSGPGAYESGIMVSKAVEIYIQGKLLKPAVVGIKIDVNSWIENFTKTSIRDPCAGPVCDCKRNSDVMDCVILDDGGFLLMANHDDYTNQIGRFFGEIDPSLMRHLVNISVYAFNKSYDYQSVCEPGAAPKQGAGHRSAYVPSVADILQIGWWATAAAWSILQQFLLSLTFPRLLEAVEMEDDDFTASLSKQSCITEQTQYFFDNDSKSFSGVLDCGNCSRIFHGEKLMNTNLIFIMVESKGTCPCDTRLLIQAEQTSDGPNPCDMVKQPRYRKGPDVCFDNNVLEDYTDCGGVSGLNPSLWYIIGIQFLLLWLVSGSTHRLL</a:t>
            </a:r>
            <a:endParaRPr sz="700">
              <a:solidFill>
                <a:schemeClr val="dk1"/>
              </a:solidFill>
            </a:endParaRPr>
          </a:p>
          <a:p>
            <a:pPr indent="0" lvl="0" marL="0" rtl="0" algn="l">
              <a:spcBef>
                <a:spcPts val="0"/>
              </a:spcBef>
              <a:spcAft>
                <a:spcPts val="0"/>
              </a:spcAft>
              <a:buClr>
                <a:schemeClr val="dk1"/>
              </a:buClr>
              <a:buSzPts val="1100"/>
              <a:buFont typeface="Arial"/>
              <a:buNone/>
            </a:pPr>
            <a:r>
              <a:rPr lang="en" sz="700">
                <a:solidFill>
                  <a:schemeClr val="dk1"/>
                </a:solidFill>
              </a:rPr>
              <a:t>8E5B    3    MYDDSYVPGFEDSEAGSADSYTSRPSLDSDVSLEEDRESARREVESQAQQQLERAKHKPVAFAVRTNVSYCGVLDEECPVQGSGVNFEAKDFLHIKEKYSNDWWIGRLVKEGGDIAFIPSPQRLESIRLKQEQKARRSGNPSSLSDIGNRRSPPPSLAKQKQKQAEHVPPYDVVPSMRPVVLVGPSLKGYEVTDMMQKALFDFLKHRFDGRISITRVTADLSLAKRSVLNNPGKRTIIERSSARSSIAEVQSEIERIFELAKSLQLVVLDADTINHPAQLAKTSLAPIIVFVKVSSPKVLQRLIRSRGKSQMKHLTVQMMAYDKLVQCPPESFDVILDENQLEDACEHLAEYLEVYWRATHHPAPGPGLLGPPSAIPGLQNQQLLGERGEEHSPLERDSLMPSDEASESSRQAWTGSSQRSSRHLEEDYADAYQDLYQPHRQHTSGLPSANGHDPQDRLLAQDSEHNHSDRNWQRNRPWPKDSY</a:t>
            </a:r>
            <a:endParaRPr sz="700">
              <a:solidFill>
                <a:schemeClr val="dk1"/>
              </a:solidFill>
            </a:endParaRPr>
          </a:p>
          <a:p>
            <a:pPr indent="0" lvl="0" marL="0" rtl="0" algn="l">
              <a:spcBef>
                <a:spcPts val="0"/>
              </a:spcBef>
              <a:spcAft>
                <a:spcPts val="0"/>
              </a:spcAft>
              <a:buClr>
                <a:schemeClr val="dk1"/>
              </a:buClr>
              <a:buSzPts val="1100"/>
              <a:buFont typeface="Arial"/>
              <a:buNone/>
            </a:pPr>
            <a:r>
              <a:rPr lang="en" sz="700">
                <a:solidFill>
                  <a:schemeClr val="dk1"/>
                </a:solidFill>
              </a:rPr>
              <a:t>8E5B    BBI    InChI=1S/C25H29I2NO3/c1-4-7-11-22-23(18-10-8-9-12-21(18)31-22)24(29)17-15-19(26)25(20(27)16-17)30-14-13-28(5-2)6-3/h8-10,12,15-16H,4-7,11,13-14H2,1-3H3    CCCCc1c(c2ccccc2o1)C(=O)c3cc(c(c(c3)I)OCCN(CC)CC)I</a:t>
            </a:r>
            <a:endParaRPr sz="700">
              <a:solidFill>
                <a:schemeClr val="dk1"/>
              </a:solidFill>
            </a:endParaRPr>
          </a:p>
          <a:p>
            <a:pPr indent="0" lvl="0" marL="0" rtl="0" algn="l">
              <a:spcBef>
                <a:spcPts val="0"/>
              </a:spcBef>
              <a:spcAft>
                <a:spcPts val="0"/>
              </a:spcAft>
              <a:buClr>
                <a:schemeClr val="dk1"/>
              </a:buClr>
              <a:buSzPts val="1100"/>
              <a:buFont typeface="Arial"/>
              <a:buNone/>
            </a:pPr>
            <a:r>
              <a:rPr lang="en" sz="700">
                <a:solidFill>
                  <a:schemeClr val="dk1"/>
                </a:solidFill>
              </a:rPr>
              <a:t>8E5B    CA    InChI=1S/Ca/q+2    [Ca+2]</a:t>
            </a:r>
            <a:endParaRPr sz="700">
              <a:solidFill>
                <a:schemeClr val="dk1"/>
              </a:solidFill>
            </a:endParaRPr>
          </a:p>
          <a:p>
            <a:pPr indent="0" lvl="0" marL="0" rtl="0" algn="l">
              <a:spcBef>
                <a:spcPts val="0"/>
              </a:spcBef>
              <a:spcAft>
                <a:spcPts val="0"/>
              </a:spcAft>
              <a:buClr>
                <a:schemeClr val="dk1"/>
              </a:buClr>
              <a:buSzPts val="1100"/>
              <a:buFont typeface="Arial"/>
              <a:buNone/>
            </a:pPr>
            <a:r>
              <a:rPr lang="en" sz="700">
                <a:solidFill>
                  <a:schemeClr val="dk1"/>
                </a:solidFill>
              </a:rPr>
              <a:t>8E5B    NAG    InChI=1S/C8H15NO6/c1-3(11)9-5-7(13)6(12)4(2-10)15-8(5)14/h4-8,10,12-14H,2H2,1H3,(H,9,11)/t4-,5-,6-,7-,8-/m1/s1    CC(=O)N[C@@H]1[C@H]([C@@H]([C@H](O[C@H]1O)CO)O)O</a:t>
            </a:r>
            <a:endParaRPr sz="700">
              <a:solidFill>
                <a:schemeClr val="dk1"/>
              </a:solidFill>
            </a:endParaRPr>
          </a:p>
          <a:p>
            <a:pPr indent="0" lvl="0" marL="0" rtl="0" algn="l">
              <a:spcBef>
                <a:spcPts val="0"/>
              </a:spcBef>
              <a:spcAft>
                <a:spcPts val="0"/>
              </a:spcAft>
              <a:buClr>
                <a:schemeClr val="dk1"/>
              </a:buClr>
              <a:buSzPts val="1100"/>
              <a:buFont typeface="Arial"/>
              <a:buNone/>
            </a:pPr>
            <a:r>
              <a:rPr lang="en" sz="700">
                <a:solidFill>
                  <a:schemeClr val="dk1"/>
                </a:solidFill>
              </a:rPr>
              <a:t>evaluation/2022-12-03T12-00/data/pre_release_inchi.dat:8E5B    WG6    InChI=1S/C22H29FN3O9P/c1-13(2)33-19(29)14(3)25-36(31,35-15-8-6-5-7-9-15)32-12-16-18(28)22(4,23)20(34-16)26-11-10-17(27)24-21(26)30/h5-11,13-14,16,18,20,28H,12H2,1-4H3,(H,25,31)(H,24,27,30)/t14-,16+,18+,20+,22+,36-/m0/s1    C[C@@H](C(=O)OC(C)C)N[P@](=O)(OC[C@@H]1[C@H]([C@@]([C@@H](O1)N2C=CC(=O)NC2=O)(C)F)O)Oc3ccccc3</a:t>
            </a:r>
            <a:endParaRPr sz="700">
              <a:solidFill>
                <a:schemeClr val="dk1"/>
              </a:solidFill>
            </a:endParaRPr>
          </a:p>
          <a:p>
            <a:pPr indent="0" lvl="0" marL="0" rtl="0" algn="l">
              <a:spcBef>
                <a:spcPts val="0"/>
              </a:spcBef>
              <a:spcAft>
                <a:spcPts val="0"/>
              </a:spcAft>
              <a:buClr>
                <a:schemeClr val="dk1"/>
              </a:buClr>
              <a:buSzPts val="1100"/>
              <a:buFont typeface="Arial"/>
              <a:buNone/>
            </a:pPr>
            <a:r>
              <a:t/>
            </a:r>
            <a:endParaRPr sz="7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b0b7182e86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1b0b7182e86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ad113e6ad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1ad113e6ad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b0b7182e86_0_60:notes"/>
          <p:cNvSpPr txBox="1"/>
          <p:nvPr>
            <p:ph idx="1" type="body"/>
          </p:nvPr>
        </p:nvSpPr>
        <p:spPr>
          <a:xfrm>
            <a:off x="685800" y="4343400"/>
            <a:ext cx="54861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1b0b7182e86_0_60:notes"/>
          <p:cNvSpPr/>
          <p:nvPr>
            <p:ph idx="2" type="sldImg"/>
          </p:nvPr>
        </p:nvSpPr>
        <p:spPr>
          <a:xfrm>
            <a:off x="381240" y="694800"/>
            <a:ext cx="60951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1b0b7182e86_0_69:notes"/>
          <p:cNvSpPr txBox="1"/>
          <p:nvPr>
            <p:ph idx="1" type="body"/>
          </p:nvPr>
        </p:nvSpPr>
        <p:spPr>
          <a:xfrm>
            <a:off x="685800" y="4343400"/>
            <a:ext cx="54861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1b0b7182e86_0_69:notes"/>
          <p:cNvSpPr/>
          <p:nvPr>
            <p:ph idx="2" type="sldImg"/>
          </p:nvPr>
        </p:nvSpPr>
        <p:spPr>
          <a:xfrm>
            <a:off x="381240" y="694800"/>
            <a:ext cx="60951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1b0b7182e86_0_81:notes"/>
          <p:cNvSpPr txBox="1"/>
          <p:nvPr>
            <p:ph idx="1" type="body"/>
          </p:nvPr>
        </p:nvSpPr>
        <p:spPr>
          <a:xfrm>
            <a:off x="685800" y="4343400"/>
            <a:ext cx="54861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1b0b7182e86_0_81:notes"/>
          <p:cNvSpPr/>
          <p:nvPr>
            <p:ph idx="2" type="sldImg"/>
          </p:nvPr>
        </p:nvSpPr>
        <p:spPr>
          <a:xfrm>
            <a:off x="381240" y="694800"/>
            <a:ext cx="60951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1b0b7182e86_0_88:notes"/>
          <p:cNvSpPr txBox="1"/>
          <p:nvPr>
            <p:ph idx="1" type="body"/>
          </p:nvPr>
        </p:nvSpPr>
        <p:spPr>
          <a:xfrm>
            <a:off x="685800" y="4343400"/>
            <a:ext cx="54861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1b0b7182e86_0_88:notes"/>
          <p:cNvSpPr/>
          <p:nvPr>
            <p:ph idx="2" type="sldImg"/>
          </p:nvPr>
        </p:nvSpPr>
        <p:spPr>
          <a:xfrm>
            <a:off x="381240" y="694800"/>
            <a:ext cx="60951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1b0b7182e86_0_136:notes"/>
          <p:cNvSpPr txBox="1"/>
          <p:nvPr>
            <p:ph idx="1" type="body"/>
          </p:nvPr>
        </p:nvSpPr>
        <p:spPr>
          <a:xfrm>
            <a:off x="685800" y="4343400"/>
            <a:ext cx="54861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1b0b7182e86_0_136:notes"/>
          <p:cNvSpPr/>
          <p:nvPr>
            <p:ph idx="2" type="sldImg"/>
          </p:nvPr>
        </p:nvSpPr>
        <p:spPr>
          <a:xfrm>
            <a:off x="381240" y="694800"/>
            <a:ext cx="60951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1b0b7182e86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1b0b7182e86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1b0b7182e86_0_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1b0b7182e86_0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1b0b7182e86_0_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1b0b7182e86_0_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Setting up a server is a lot of work, but it’s very useful</a:t>
            </a:r>
            <a:endParaRPr/>
          </a:p>
          <a:p>
            <a:pPr indent="0" lvl="0" marL="0" rtl="0" algn="l">
              <a:spcBef>
                <a:spcPts val="0"/>
              </a:spcBef>
              <a:spcAft>
                <a:spcPts val="0"/>
              </a:spcAft>
              <a:buNone/>
            </a:pPr>
            <a:r>
              <a:rPr lang="en"/>
              <a:t>It gives your method visibility: everyone can use it, without needing a hard setup</a:t>
            </a:r>
            <a:endParaRPr/>
          </a:p>
          <a:p>
            <a:pPr indent="0" lvl="0" marL="0" rtl="0" algn="l">
              <a:spcBef>
                <a:spcPts val="0"/>
              </a:spcBef>
              <a:spcAft>
                <a:spcPts val="0"/>
              </a:spcAft>
              <a:buNone/>
            </a:pPr>
            <a:r>
              <a:rPr lang="en"/>
              <a:t>By doing that it also promotes open science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believe the benefits CAMEO outweigh the initial investment:</a:t>
            </a:r>
            <a:endParaRPr/>
          </a:p>
          <a:p>
            <a:pPr indent="0" lvl="0" marL="0" rtl="0" algn="l">
              <a:spcBef>
                <a:spcPts val="0"/>
              </a:spcBef>
              <a:spcAft>
                <a:spcPts val="0"/>
              </a:spcAft>
              <a:buNone/>
            </a:pPr>
            <a:r>
              <a:rPr lang="en"/>
              <a:t>You can continuously benchmark your server’s performance over time</a:t>
            </a:r>
            <a:endParaRPr/>
          </a:p>
          <a:p>
            <a:pPr indent="0" lvl="0" marL="0" rtl="0" algn="l">
              <a:spcBef>
                <a:spcPts val="0"/>
              </a:spcBef>
              <a:spcAft>
                <a:spcPts val="0"/>
              </a:spcAft>
              <a:buNone/>
            </a:pPr>
            <a:r>
              <a:rPr lang="en"/>
              <a:t>Many more targets allow you to collect robust statistics</a:t>
            </a:r>
            <a:endParaRPr/>
          </a:p>
          <a:p>
            <a:pPr indent="0" lvl="0" marL="0" rtl="0" algn="l">
              <a:spcBef>
                <a:spcPts val="0"/>
              </a:spcBef>
              <a:spcAft>
                <a:spcPts val="0"/>
              </a:spcAft>
              <a:buNone/>
            </a:pPr>
            <a:r>
              <a:rPr lang="en"/>
              <a:t>We encourage users to register development servers to benchmark new features, methods and developments. Development servers are anonymized and only other CAMEO participants can see the anonymized data.</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1b0b7182e86_0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1b0b7182e86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1b0b7182e86_0_435:notes"/>
          <p:cNvSpPr txBox="1"/>
          <p:nvPr>
            <p:ph idx="1" type="body"/>
          </p:nvPr>
        </p:nvSpPr>
        <p:spPr>
          <a:xfrm>
            <a:off x="685800" y="4343400"/>
            <a:ext cx="54861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1b0b7182e86_0_435:notes"/>
          <p:cNvSpPr/>
          <p:nvPr>
            <p:ph idx="2" type="sldImg"/>
          </p:nvPr>
        </p:nvSpPr>
        <p:spPr>
          <a:xfrm>
            <a:off x="381240" y="694800"/>
            <a:ext cx="60951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ac6b13b1fd_0_83:notes"/>
          <p:cNvSpPr/>
          <p:nvPr>
            <p:ph idx="2" type="sldImg"/>
          </p:nvPr>
        </p:nvSpPr>
        <p:spPr>
          <a:xfrm>
            <a:off x="380880" y="685800"/>
            <a:ext cx="60954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2" name="Google Shape;92;gac6b13b1fd_0_83:notes"/>
          <p:cNvSpPr txBox="1"/>
          <p:nvPr>
            <p:ph idx="1" type="body"/>
          </p:nvPr>
        </p:nvSpPr>
        <p:spPr>
          <a:xfrm>
            <a:off x="685800" y="4343400"/>
            <a:ext cx="5486100" cy="4114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200">
                <a:solidFill>
                  <a:srgbClr val="00000A"/>
                </a:solidFill>
              </a:rPr>
              <a:t>CAMEO is the Continuous Automated Model EvaluatiOn server. It leverages the weekly PDB pre-release of aminoacid sequences which is part of the weekly PDB release cycle of experimentally determined macromolecular structures.</a:t>
            </a:r>
            <a:endParaRPr sz="1200">
              <a:solidFill>
                <a:srgbClr val="00000A"/>
              </a:solidFill>
            </a:endParaRPr>
          </a:p>
          <a:p>
            <a:pPr indent="0" lvl="0" marL="0" rtl="0" algn="l">
              <a:spcBef>
                <a:spcPts val="0"/>
              </a:spcBef>
              <a:spcAft>
                <a:spcPts val="0"/>
              </a:spcAft>
              <a:buNone/>
            </a:pPr>
            <a:r>
              <a:rPr lang="en" sz="1200">
                <a:solidFill>
                  <a:srgbClr val="00000A"/>
                </a:solidFill>
              </a:rPr>
              <a:t>On Saturday, PDB pre-releases the the sequences, and choose a set of 20 targets that are then submitted to participating 3D modeling servers. The servers have up to Tuesday night to return their predictions, and on Wednesday, once the PDB releases the experimentally determined macromolecular structures we evaluate and score the predictions.</a:t>
            </a:r>
            <a:endParaRPr sz="1200">
              <a:solidFill>
                <a:srgbClr val="00000A"/>
              </a:solidFill>
            </a:endParaRPr>
          </a:p>
        </p:txBody>
      </p:sp>
      <p:sp>
        <p:nvSpPr>
          <p:cNvPr id="93" name="Google Shape;93;gac6b13b1fd_0_83:notes"/>
          <p:cNvSpPr txBox="1"/>
          <p:nvPr/>
        </p:nvSpPr>
        <p:spPr>
          <a:xfrm>
            <a:off x="3884760" y="8685360"/>
            <a:ext cx="2971500" cy="4569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aa94a3a63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aa94a3a63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ab5d565fb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ab5d565fb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aa94a3a63e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1aa94a3a63e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ab798e6b74_7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ab798e6b74_7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ab5d565fb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1ab5d565fb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803d93a0ee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1803d93a0ee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AND_BODY_1">
    <p:spTree>
      <p:nvGrpSpPr>
        <p:cNvPr id="50" name="Shape 50"/>
        <p:cNvGrpSpPr/>
        <p:nvPr/>
      </p:nvGrpSpPr>
      <p:grpSpPr>
        <a:xfrm>
          <a:off x="0" y="0"/>
          <a:ext cx="0" cy="0"/>
          <a:chOff x="0" y="0"/>
          <a:chExt cx="0" cy="0"/>
        </a:xfrm>
      </p:grpSpPr>
      <p:sp>
        <p:nvSpPr>
          <p:cNvPr id="51" name="Google Shape;51;p13"/>
          <p:cNvSpPr txBox="1"/>
          <p:nvPr>
            <p:ph type="title"/>
          </p:nvPr>
        </p:nvSpPr>
        <p:spPr>
          <a:xfrm>
            <a:off x="628560" y="273780"/>
            <a:ext cx="7886400" cy="9939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2800"/>
              <a:buNone/>
              <a:defRPr/>
            </a:lvl1pPr>
            <a:lvl2pPr lvl="1" rtl="0" algn="l">
              <a:spcBef>
                <a:spcPts val="0"/>
              </a:spcBef>
              <a:spcAft>
                <a:spcPts val="0"/>
              </a:spcAft>
              <a:buSzPts val="2800"/>
              <a:buNone/>
              <a:defRPr/>
            </a:lvl2pPr>
            <a:lvl3pPr lvl="2" rtl="0" algn="l">
              <a:spcBef>
                <a:spcPts val="0"/>
              </a:spcBef>
              <a:spcAft>
                <a:spcPts val="0"/>
              </a:spcAft>
              <a:buSzPts val="2800"/>
              <a:buNone/>
              <a:defRPr/>
            </a:lvl3pPr>
            <a:lvl4pPr lvl="3" rtl="0" algn="l">
              <a:spcBef>
                <a:spcPts val="0"/>
              </a:spcBef>
              <a:spcAft>
                <a:spcPts val="0"/>
              </a:spcAft>
              <a:buSzPts val="2800"/>
              <a:buNone/>
              <a:defRPr/>
            </a:lvl4pPr>
            <a:lvl5pPr lvl="4" rtl="0" algn="l">
              <a:spcBef>
                <a:spcPts val="0"/>
              </a:spcBef>
              <a:spcAft>
                <a:spcPts val="0"/>
              </a:spcAft>
              <a:buSzPts val="2800"/>
              <a:buNone/>
              <a:defRPr/>
            </a:lvl5pPr>
            <a:lvl6pPr lvl="5" rtl="0" algn="l">
              <a:spcBef>
                <a:spcPts val="0"/>
              </a:spcBef>
              <a:spcAft>
                <a:spcPts val="0"/>
              </a:spcAft>
              <a:buSzPts val="2800"/>
              <a:buNone/>
              <a:defRPr/>
            </a:lvl6pPr>
            <a:lvl7pPr lvl="6" rtl="0" algn="l">
              <a:spcBef>
                <a:spcPts val="0"/>
              </a:spcBef>
              <a:spcAft>
                <a:spcPts val="0"/>
              </a:spcAft>
              <a:buSzPts val="2800"/>
              <a:buNone/>
              <a:defRPr/>
            </a:lvl7pPr>
            <a:lvl8pPr lvl="7" rtl="0" algn="l">
              <a:spcBef>
                <a:spcPts val="0"/>
              </a:spcBef>
              <a:spcAft>
                <a:spcPts val="0"/>
              </a:spcAft>
              <a:buSzPts val="2800"/>
              <a:buNone/>
              <a:defRPr/>
            </a:lvl8pPr>
            <a:lvl9pPr lvl="8" rtl="0" algn="l">
              <a:spcBef>
                <a:spcPts val="0"/>
              </a:spcBef>
              <a:spcAft>
                <a:spcPts val="0"/>
              </a:spcAft>
              <a:buSzPts val="2800"/>
              <a:buNone/>
              <a:defRPr/>
            </a:lvl9pPr>
          </a:lstStyle>
          <a:p/>
        </p:txBody>
      </p:sp>
      <p:sp>
        <p:nvSpPr>
          <p:cNvPr id="52" name="Google Shape;52;p13"/>
          <p:cNvSpPr txBox="1"/>
          <p:nvPr>
            <p:ph idx="1" type="subTitle"/>
          </p:nvPr>
        </p:nvSpPr>
        <p:spPr>
          <a:xfrm>
            <a:off x="628560" y="1369170"/>
            <a:ext cx="7886400" cy="32631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800"/>
              <a:buNone/>
              <a:defRPr/>
            </a:lvl1pPr>
            <a:lvl2pPr lvl="1" rtl="0" algn="l">
              <a:spcBef>
                <a:spcPts val="1600"/>
              </a:spcBef>
              <a:spcAft>
                <a:spcPts val="0"/>
              </a:spcAft>
              <a:buSzPts val="1400"/>
              <a:buNone/>
              <a:defRPr/>
            </a:lvl2pPr>
            <a:lvl3pPr lvl="2" rtl="0" algn="l">
              <a:spcBef>
                <a:spcPts val="1600"/>
              </a:spcBef>
              <a:spcAft>
                <a:spcPts val="0"/>
              </a:spcAft>
              <a:buSzPts val="1400"/>
              <a:buNone/>
              <a:defRPr/>
            </a:lvl3pPr>
            <a:lvl4pPr lvl="3" rtl="0" algn="l">
              <a:spcBef>
                <a:spcPts val="1600"/>
              </a:spcBef>
              <a:spcAft>
                <a:spcPts val="0"/>
              </a:spcAft>
              <a:buSzPts val="1400"/>
              <a:buNone/>
              <a:defRPr/>
            </a:lvl4pPr>
            <a:lvl5pPr lvl="4" rtl="0" algn="l">
              <a:spcBef>
                <a:spcPts val="1600"/>
              </a:spcBef>
              <a:spcAft>
                <a:spcPts val="0"/>
              </a:spcAft>
              <a:buSzPts val="1400"/>
              <a:buNone/>
              <a:defRPr/>
            </a:lvl5pPr>
            <a:lvl6pPr lvl="5" rtl="0" algn="l">
              <a:spcBef>
                <a:spcPts val="1600"/>
              </a:spcBef>
              <a:spcAft>
                <a:spcPts val="0"/>
              </a:spcAft>
              <a:buSzPts val="1400"/>
              <a:buNone/>
              <a:defRPr/>
            </a:lvl6pPr>
            <a:lvl7pPr lvl="6" rtl="0" algn="l">
              <a:spcBef>
                <a:spcPts val="1600"/>
              </a:spcBef>
              <a:spcAft>
                <a:spcPts val="0"/>
              </a:spcAft>
              <a:buSzPts val="1400"/>
              <a:buNone/>
              <a:defRPr/>
            </a:lvl7pPr>
            <a:lvl8pPr lvl="7" rtl="0" algn="l">
              <a:spcBef>
                <a:spcPts val="1600"/>
              </a:spcBef>
              <a:spcAft>
                <a:spcPts val="0"/>
              </a:spcAft>
              <a:buSzPts val="1400"/>
              <a:buNone/>
              <a:defRPr/>
            </a:lvl8pPr>
            <a:lvl9pPr lvl="8" rtl="0" algn="l">
              <a:spcBef>
                <a:spcPts val="1600"/>
              </a:spcBef>
              <a:spcAft>
                <a:spcPts val="160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AND_BODY_2">
    <p:spTree>
      <p:nvGrpSpPr>
        <p:cNvPr id="53" name="Shape 53"/>
        <p:cNvGrpSpPr/>
        <p:nvPr/>
      </p:nvGrpSpPr>
      <p:grpSpPr>
        <a:xfrm>
          <a:off x="0" y="0"/>
          <a:ext cx="0" cy="0"/>
          <a:chOff x="0" y="0"/>
          <a:chExt cx="0" cy="0"/>
        </a:xfrm>
      </p:grpSpPr>
      <p:sp>
        <p:nvSpPr>
          <p:cNvPr id="54" name="Google Shape;54;p14"/>
          <p:cNvSpPr txBox="1"/>
          <p:nvPr>
            <p:ph type="title"/>
          </p:nvPr>
        </p:nvSpPr>
        <p:spPr>
          <a:xfrm>
            <a:off x="628560" y="273780"/>
            <a:ext cx="7886400" cy="9939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2800"/>
              <a:buNone/>
              <a:defRPr/>
            </a:lvl1pPr>
            <a:lvl2pPr lvl="1" rtl="0" algn="l">
              <a:spcBef>
                <a:spcPts val="0"/>
              </a:spcBef>
              <a:spcAft>
                <a:spcPts val="0"/>
              </a:spcAft>
              <a:buSzPts val="2800"/>
              <a:buNone/>
              <a:defRPr/>
            </a:lvl2pPr>
            <a:lvl3pPr lvl="2" rtl="0" algn="l">
              <a:spcBef>
                <a:spcPts val="0"/>
              </a:spcBef>
              <a:spcAft>
                <a:spcPts val="0"/>
              </a:spcAft>
              <a:buSzPts val="2800"/>
              <a:buNone/>
              <a:defRPr/>
            </a:lvl3pPr>
            <a:lvl4pPr lvl="3" rtl="0" algn="l">
              <a:spcBef>
                <a:spcPts val="0"/>
              </a:spcBef>
              <a:spcAft>
                <a:spcPts val="0"/>
              </a:spcAft>
              <a:buSzPts val="2800"/>
              <a:buNone/>
              <a:defRPr/>
            </a:lvl4pPr>
            <a:lvl5pPr lvl="4" rtl="0" algn="l">
              <a:spcBef>
                <a:spcPts val="0"/>
              </a:spcBef>
              <a:spcAft>
                <a:spcPts val="0"/>
              </a:spcAft>
              <a:buSzPts val="2800"/>
              <a:buNone/>
              <a:defRPr/>
            </a:lvl5pPr>
            <a:lvl6pPr lvl="5" rtl="0" algn="l">
              <a:spcBef>
                <a:spcPts val="0"/>
              </a:spcBef>
              <a:spcAft>
                <a:spcPts val="0"/>
              </a:spcAft>
              <a:buSzPts val="2800"/>
              <a:buNone/>
              <a:defRPr/>
            </a:lvl6pPr>
            <a:lvl7pPr lvl="6" rtl="0" algn="l">
              <a:spcBef>
                <a:spcPts val="0"/>
              </a:spcBef>
              <a:spcAft>
                <a:spcPts val="0"/>
              </a:spcAft>
              <a:buSzPts val="2800"/>
              <a:buNone/>
              <a:defRPr/>
            </a:lvl7pPr>
            <a:lvl8pPr lvl="7" rtl="0" algn="l">
              <a:spcBef>
                <a:spcPts val="0"/>
              </a:spcBef>
              <a:spcAft>
                <a:spcPts val="0"/>
              </a:spcAft>
              <a:buSzPts val="2800"/>
              <a:buNone/>
              <a:defRPr/>
            </a:lvl8pPr>
            <a:lvl9pPr lvl="8" rtl="0" algn="l">
              <a:spcBef>
                <a:spcPts val="0"/>
              </a:spcBef>
              <a:spcAft>
                <a:spcPts val="0"/>
              </a:spcAft>
              <a:buSzPts val="2800"/>
              <a:buNone/>
              <a:defRPr/>
            </a:lvl9pPr>
          </a:lstStyle>
          <a:p/>
        </p:txBody>
      </p:sp>
      <p:sp>
        <p:nvSpPr>
          <p:cNvPr id="55" name="Google Shape;55;p14"/>
          <p:cNvSpPr txBox="1"/>
          <p:nvPr>
            <p:ph idx="1" type="subTitle"/>
          </p:nvPr>
        </p:nvSpPr>
        <p:spPr>
          <a:xfrm>
            <a:off x="628560" y="1369170"/>
            <a:ext cx="7886400" cy="32631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800"/>
              <a:buNone/>
              <a:defRPr/>
            </a:lvl1pPr>
            <a:lvl2pPr lvl="1" rtl="0" algn="l">
              <a:spcBef>
                <a:spcPts val="1600"/>
              </a:spcBef>
              <a:spcAft>
                <a:spcPts val="0"/>
              </a:spcAft>
              <a:buSzPts val="1400"/>
              <a:buNone/>
              <a:defRPr/>
            </a:lvl2pPr>
            <a:lvl3pPr lvl="2" rtl="0" algn="l">
              <a:spcBef>
                <a:spcPts val="1600"/>
              </a:spcBef>
              <a:spcAft>
                <a:spcPts val="0"/>
              </a:spcAft>
              <a:buSzPts val="1400"/>
              <a:buNone/>
              <a:defRPr/>
            </a:lvl3pPr>
            <a:lvl4pPr lvl="3" rtl="0" algn="l">
              <a:spcBef>
                <a:spcPts val="1600"/>
              </a:spcBef>
              <a:spcAft>
                <a:spcPts val="0"/>
              </a:spcAft>
              <a:buSzPts val="1400"/>
              <a:buNone/>
              <a:defRPr/>
            </a:lvl4pPr>
            <a:lvl5pPr lvl="4" rtl="0" algn="l">
              <a:spcBef>
                <a:spcPts val="1600"/>
              </a:spcBef>
              <a:spcAft>
                <a:spcPts val="0"/>
              </a:spcAft>
              <a:buSzPts val="1400"/>
              <a:buNone/>
              <a:defRPr/>
            </a:lvl5pPr>
            <a:lvl6pPr lvl="5" rtl="0" algn="l">
              <a:spcBef>
                <a:spcPts val="1600"/>
              </a:spcBef>
              <a:spcAft>
                <a:spcPts val="0"/>
              </a:spcAft>
              <a:buSzPts val="1400"/>
              <a:buNone/>
              <a:defRPr/>
            </a:lvl6pPr>
            <a:lvl7pPr lvl="6" rtl="0" algn="l">
              <a:spcBef>
                <a:spcPts val="1600"/>
              </a:spcBef>
              <a:spcAft>
                <a:spcPts val="0"/>
              </a:spcAft>
              <a:buSzPts val="1400"/>
              <a:buNone/>
              <a:defRPr/>
            </a:lvl7pPr>
            <a:lvl8pPr lvl="7" rtl="0" algn="l">
              <a:spcBef>
                <a:spcPts val="1600"/>
              </a:spcBef>
              <a:spcAft>
                <a:spcPts val="0"/>
              </a:spcAft>
              <a:buSzPts val="1400"/>
              <a:buNone/>
              <a:defRPr/>
            </a:lvl8pPr>
            <a:lvl9pPr lvl="8" rtl="0" algn="l">
              <a:spcBef>
                <a:spcPts val="1600"/>
              </a:spcBef>
              <a:spcAft>
                <a:spcPts val="160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co-branding">
  <p:cSld name="Cover co-branding">
    <p:spTree>
      <p:nvGrpSpPr>
        <p:cNvPr id="56" name="Shape 56"/>
        <p:cNvGrpSpPr/>
        <p:nvPr/>
      </p:nvGrpSpPr>
      <p:grpSpPr>
        <a:xfrm>
          <a:off x="0" y="0"/>
          <a:ext cx="0" cy="0"/>
          <a:chOff x="0" y="0"/>
          <a:chExt cx="0" cy="0"/>
        </a:xfrm>
      </p:grpSpPr>
      <p:sp>
        <p:nvSpPr>
          <p:cNvPr id="57" name="Google Shape;57;p15"/>
          <p:cNvSpPr txBox="1"/>
          <p:nvPr>
            <p:ph type="ctrTitle"/>
          </p:nvPr>
        </p:nvSpPr>
        <p:spPr>
          <a:xfrm>
            <a:off x="504000" y="3096900"/>
            <a:ext cx="8100000" cy="3510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accent1"/>
              </a:buClr>
              <a:buSzPts val="4000"/>
              <a:buFont typeface="Arial"/>
              <a:buNone/>
              <a:defRPr b="1" sz="4000" cap="none">
                <a:solidFill>
                  <a:schemeClr val="accent1"/>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8" name="Google Shape;58;p15"/>
          <p:cNvSpPr txBox="1"/>
          <p:nvPr>
            <p:ph idx="1" type="subTitle"/>
          </p:nvPr>
        </p:nvSpPr>
        <p:spPr>
          <a:xfrm>
            <a:off x="504000" y="3723300"/>
            <a:ext cx="8100000" cy="589200"/>
          </a:xfrm>
          <a:prstGeom prst="rect">
            <a:avLst/>
          </a:prstGeom>
          <a:noFill/>
          <a:ln>
            <a:noFill/>
          </a:ln>
        </p:spPr>
        <p:txBody>
          <a:bodyPr anchorCtr="0" anchor="t" bIns="0" lIns="0" spcFirstLastPara="1" rIns="0" wrap="square" tIns="0">
            <a:noAutofit/>
          </a:bodyPr>
          <a:lstStyle>
            <a:lvl1pPr lvl="0" rtl="0" algn="l">
              <a:lnSpc>
                <a:spcPct val="100000"/>
              </a:lnSpc>
              <a:spcBef>
                <a:spcPts val="1200"/>
              </a:spcBef>
              <a:spcAft>
                <a:spcPts val="0"/>
              </a:spcAft>
              <a:buClr>
                <a:schemeClr val="accent1"/>
              </a:buClr>
              <a:buSzPts val="2800"/>
              <a:buNone/>
              <a:defRPr sz="2800">
                <a:solidFill>
                  <a:schemeClr val="accent1"/>
                </a:solidFill>
                <a:latin typeface="Arial"/>
                <a:ea typeface="Arial"/>
                <a:cs typeface="Arial"/>
                <a:sym typeface="Arial"/>
              </a:defRPr>
            </a:lvl1pPr>
            <a:lvl2pPr lvl="1" rtl="0" algn="ctr">
              <a:lnSpc>
                <a:spcPct val="100000"/>
              </a:lnSpc>
              <a:spcBef>
                <a:spcPts val="2400"/>
              </a:spcBef>
              <a:spcAft>
                <a:spcPts val="0"/>
              </a:spcAft>
              <a:buClr>
                <a:srgbClr val="8D8D8D"/>
              </a:buClr>
              <a:buSzPts val="2640"/>
              <a:buFont typeface="Arial"/>
              <a:buNone/>
              <a:defRPr>
                <a:solidFill>
                  <a:srgbClr val="8D8D8D"/>
                </a:solidFill>
              </a:defRPr>
            </a:lvl2pPr>
            <a:lvl3pPr lvl="2" rtl="0" algn="ctr">
              <a:lnSpc>
                <a:spcPct val="100000"/>
              </a:lnSpc>
              <a:spcBef>
                <a:spcPts val="0"/>
              </a:spcBef>
              <a:spcAft>
                <a:spcPts val="0"/>
              </a:spcAft>
              <a:buClr>
                <a:srgbClr val="8D8D8D"/>
              </a:buClr>
              <a:buSzPts val="2400"/>
              <a:buFont typeface="Arial"/>
              <a:buNone/>
              <a:defRPr>
                <a:solidFill>
                  <a:srgbClr val="8D8D8D"/>
                </a:solidFill>
              </a:defRPr>
            </a:lvl3pPr>
            <a:lvl4pPr lvl="3" rtl="0" algn="ctr">
              <a:lnSpc>
                <a:spcPct val="100000"/>
              </a:lnSpc>
              <a:spcBef>
                <a:spcPts val="0"/>
              </a:spcBef>
              <a:spcAft>
                <a:spcPts val="0"/>
              </a:spcAft>
              <a:buClr>
                <a:srgbClr val="8D8D8D"/>
              </a:buClr>
              <a:buSzPts val="2400"/>
              <a:buFont typeface="Arial"/>
              <a:buNone/>
              <a:defRPr>
                <a:solidFill>
                  <a:srgbClr val="8D8D8D"/>
                </a:solidFill>
              </a:defRPr>
            </a:lvl4pPr>
            <a:lvl5pPr lvl="4" rtl="0" algn="ctr">
              <a:lnSpc>
                <a:spcPct val="100000"/>
              </a:lnSpc>
              <a:spcBef>
                <a:spcPts val="0"/>
              </a:spcBef>
              <a:spcAft>
                <a:spcPts val="0"/>
              </a:spcAft>
              <a:buClr>
                <a:srgbClr val="8D8D8D"/>
              </a:buClr>
              <a:buSzPts val="2400"/>
              <a:buNone/>
              <a:defRPr>
                <a:solidFill>
                  <a:srgbClr val="8D8D8D"/>
                </a:solidFill>
              </a:defRPr>
            </a:lvl5pPr>
            <a:lvl6pPr lvl="5" rtl="0" algn="ctr">
              <a:lnSpc>
                <a:spcPct val="100000"/>
              </a:lnSpc>
              <a:spcBef>
                <a:spcPts val="480"/>
              </a:spcBef>
              <a:spcAft>
                <a:spcPts val="0"/>
              </a:spcAft>
              <a:buClr>
                <a:srgbClr val="8D8D8D"/>
              </a:buClr>
              <a:buSzPts val="2400"/>
              <a:buNone/>
              <a:defRPr>
                <a:solidFill>
                  <a:srgbClr val="8D8D8D"/>
                </a:solidFill>
              </a:defRPr>
            </a:lvl6pPr>
            <a:lvl7pPr lvl="6" rtl="0" algn="ctr">
              <a:lnSpc>
                <a:spcPct val="100000"/>
              </a:lnSpc>
              <a:spcBef>
                <a:spcPts val="400"/>
              </a:spcBef>
              <a:spcAft>
                <a:spcPts val="0"/>
              </a:spcAft>
              <a:buClr>
                <a:srgbClr val="8D8D8D"/>
              </a:buClr>
              <a:buSzPts val="2000"/>
              <a:buNone/>
              <a:defRPr>
                <a:solidFill>
                  <a:srgbClr val="8D8D8D"/>
                </a:solidFill>
              </a:defRPr>
            </a:lvl7pPr>
            <a:lvl8pPr lvl="7" rtl="0" algn="ctr">
              <a:lnSpc>
                <a:spcPct val="100000"/>
              </a:lnSpc>
              <a:spcBef>
                <a:spcPts val="400"/>
              </a:spcBef>
              <a:spcAft>
                <a:spcPts val="0"/>
              </a:spcAft>
              <a:buClr>
                <a:srgbClr val="8D8D8D"/>
              </a:buClr>
              <a:buSzPts val="2000"/>
              <a:buNone/>
              <a:defRPr>
                <a:solidFill>
                  <a:srgbClr val="8D8D8D"/>
                </a:solidFill>
              </a:defRPr>
            </a:lvl8pPr>
            <a:lvl9pPr lvl="8" rtl="0" algn="ctr">
              <a:lnSpc>
                <a:spcPct val="100000"/>
              </a:lnSpc>
              <a:spcBef>
                <a:spcPts val="400"/>
              </a:spcBef>
              <a:spcAft>
                <a:spcPts val="0"/>
              </a:spcAft>
              <a:buClr>
                <a:srgbClr val="8D8D8D"/>
              </a:buClr>
              <a:buSzPts val="2000"/>
              <a:buNone/>
              <a:defRPr>
                <a:solidFill>
                  <a:srgbClr val="8D8D8D"/>
                </a:solidFill>
              </a:defRPr>
            </a:lvl9pPr>
          </a:lstStyle>
          <a:p/>
        </p:txBody>
      </p:sp>
      <p:sp>
        <p:nvSpPr>
          <p:cNvPr id="59" name="Google Shape;59;p15"/>
          <p:cNvSpPr/>
          <p:nvPr/>
        </p:nvSpPr>
        <p:spPr>
          <a:xfrm>
            <a:off x="7500958" y="4864381"/>
            <a:ext cx="1486500" cy="233700"/>
          </a:xfrm>
          <a:prstGeom prst="rect">
            <a:avLst/>
          </a:prstGeom>
          <a:noFill/>
          <a:ln>
            <a:noFill/>
          </a:ln>
        </p:spPr>
        <p:txBody>
          <a:bodyPr anchorCtr="0" anchor="t" bIns="45950" lIns="91900" spcFirstLastPara="1" rIns="91900" wrap="square" tIns="45950">
            <a:noAutofit/>
          </a:bodyPr>
          <a:lstStyle/>
          <a:p>
            <a:pPr indent="0" lvl="0" marL="0" marR="0" rtl="0" algn="l">
              <a:lnSpc>
                <a:spcPct val="100000"/>
              </a:lnSpc>
              <a:spcBef>
                <a:spcPts val="0"/>
              </a:spcBef>
              <a:spcAft>
                <a:spcPts val="0"/>
              </a:spcAft>
              <a:buClr>
                <a:srgbClr val="000000"/>
              </a:buClr>
              <a:buSzPts val="1420"/>
              <a:buFont typeface="Arial"/>
              <a:buNone/>
            </a:pPr>
            <a:r>
              <a:rPr b="1" i="0" lang="en" sz="1420" u="none" cap="none" strike="noStrike">
                <a:solidFill>
                  <a:schemeClr val="dk1"/>
                </a:solidFill>
                <a:latin typeface="Arial"/>
                <a:ea typeface="Arial"/>
                <a:cs typeface="Arial"/>
                <a:sym typeface="Arial"/>
              </a:rPr>
              <a:t>www.sib.swiss</a:t>
            </a:r>
            <a:endParaRPr b="1" i="0" sz="1420"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60" name="Shape 60"/>
        <p:cNvGrpSpPr/>
        <p:nvPr/>
      </p:nvGrpSpPr>
      <p:grpSpPr>
        <a:xfrm>
          <a:off x="0" y="0"/>
          <a:ext cx="0" cy="0"/>
          <a:chOff x="0" y="0"/>
          <a:chExt cx="0" cy="0"/>
        </a:xfrm>
      </p:grpSpPr>
      <p:sp>
        <p:nvSpPr>
          <p:cNvPr id="61" name="Google Shape;61;p16"/>
          <p:cNvSpPr txBox="1"/>
          <p:nvPr>
            <p:ph type="title"/>
          </p:nvPr>
        </p:nvSpPr>
        <p:spPr>
          <a:xfrm>
            <a:off x="311760" y="444960"/>
            <a:ext cx="8520000" cy="5724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2800"/>
              <a:buNone/>
              <a:defRPr/>
            </a:lvl1pPr>
            <a:lvl2pPr lvl="1" rtl="0" algn="l">
              <a:spcBef>
                <a:spcPts val="0"/>
              </a:spcBef>
              <a:spcAft>
                <a:spcPts val="0"/>
              </a:spcAft>
              <a:buSzPts val="2800"/>
              <a:buNone/>
              <a:defRPr/>
            </a:lvl2pPr>
            <a:lvl3pPr lvl="2" rtl="0" algn="l">
              <a:spcBef>
                <a:spcPts val="0"/>
              </a:spcBef>
              <a:spcAft>
                <a:spcPts val="0"/>
              </a:spcAft>
              <a:buSzPts val="2800"/>
              <a:buNone/>
              <a:defRPr/>
            </a:lvl3pPr>
            <a:lvl4pPr lvl="3" rtl="0" algn="l">
              <a:spcBef>
                <a:spcPts val="0"/>
              </a:spcBef>
              <a:spcAft>
                <a:spcPts val="0"/>
              </a:spcAft>
              <a:buSzPts val="2800"/>
              <a:buNone/>
              <a:defRPr/>
            </a:lvl4pPr>
            <a:lvl5pPr lvl="4" rtl="0" algn="l">
              <a:spcBef>
                <a:spcPts val="0"/>
              </a:spcBef>
              <a:spcAft>
                <a:spcPts val="0"/>
              </a:spcAft>
              <a:buSzPts val="2800"/>
              <a:buNone/>
              <a:defRPr/>
            </a:lvl5pPr>
            <a:lvl6pPr lvl="5" rtl="0" algn="l">
              <a:spcBef>
                <a:spcPts val="0"/>
              </a:spcBef>
              <a:spcAft>
                <a:spcPts val="0"/>
              </a:spcAft>
              <a:buSzPts val="2800"/>
              <a:buNone/>
              <a:defRPr/>
            </a:lvl6pPr>
            <a:lvl7pPr lvl="6" rtl="0" algn="l">
              <a:spcBef>
                <a:spcPts val="0"/>
              </a:spcBef>
              <a:spcAft>
                <a:spcPts val="0"/>
              </a:spcAft>
              <a:buSzPts val="2800"/>
              <a:buNone/>
              <a:defRPr/>
            </a:lvl7pPr>
            <a:lvl8pPr lvl="7" rtl="0" algn="l">
              <a:spcBef>
                <a:spcPts val="0"/>
              </a:spcBef>
              <a:spcAft>
                <a:spcPts val="0"/>
              </a:spcAft>
              <a:buSzPts val="2800"/>
              <a:buNone/>
              <a:defRPr/>
            </a:lvl8pPr>
            <a:lvl9pPr lvl="8" rtl="0" algn="l">
              <a:spcBef>
                <a:spcPts val="0"/>
              </a:spcBef>
              <a:spcAft>
                <a:spcPts val="0"/>
              </a:spcAft>
              <a:buSzPts val="2800"/>
              <a:buNone/>
              <a:defRPr/>
            </a:lvl9pPr>
          </a:lstStyle>
          <a:p/>
        </p:txBody>
      </p:sp>
      <p:sp>
        <p:nvSpPr>
          <p:cNvPr id="62" name="Google Shape;62;p16"/>
          <p:cNvSpPr txBox="1"/>
          <p:nvPr>
            <p:ph idx="1" type="body"/>
          </p:nvPr>
        </p:nvSpPr>
        <p:spPr>
          <a:xfrm>
            <a:off x="311760" y="1152360"/>
            <a:ext cx="8520000" cy="34161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800"/>
              <a:buNone/>
              <a:defRPr/>
            </a:lvl1pPr>
            <a:lvl2pPr indent="-228600" lvl="1" marL="914400" rtl="0" algn="l">
              <a:spcBef>
                <a:spcPts val="1600"/>
              </a:spcBef>
              <a:spcAft>
                <a:spcPts val="0"/>
              </a:spcAft>
              <a:buSzPts val="1400"/>
              <a:buNone/>
              <a:defRPr/>
            </a:lvl2pPr>
            <a:lvl3pPr indent="-228600" lvl="2" marL="1371600" rtl="0" algn="l">
              <a:spcBef>
                <a:spcPts val="1600"/>
              </a:spcBef>
              <a:spcAft>
                <a:spcPts val="0"/>
              </a:spcAft>
              <a:buSzPts val="1400"/>
              <a:buNone/>
              <a:defRPr/>
            </a:lvl3pPr>
            <a:lvl4pPr indent="-228600" lvl="3" marL="1828800" rtl="0" algn="l">
              <a:spcBef>
                <a:spcPts val="1600"/>
              </a:spcBef>
              <a:spcAft>
                <a:spcPts val="0"/>
              </a:spcAft>
              <a:buSzPts val="1400"/>
              <a:buNone/>
              <a:defRPr/>
            </a:lvl4pPr>
            <a:lvl5pPr indent="-228600" lvl="4" marL="2286000" rtl="0" algn="l">
              <a:spcBef>
                <a:spcPts val="1600"/>
              </a:spcBef>
              <a:spcAft>
                <a:spcPts val="0"/>
              </a:spcAft>
              <a:buSzPts val="1400"/>
              <a:buNone/>
              <a:defRPr/>
            </a:lvl5pPr>
            <a:lvl6pPr indent="-228600" lvl="5" marL="2743200" rtl="0" algn="l">
              <a:spcBef>
                <a:spcPts val="1600"/>
              </a:spcBef>
              <a:spcAft>
                <a:spcPts val="0"/>
              </a:spcAft>
              <a:buSzPts val="1400"/>
              <a:buNone/>
              <a:defRPr/>
            </a:lvl6pPr>
            <a:lvl7pPr indent="-228600" lvl="6" marL="3200400" rtl="0" algn="l">
              <a:spcBef>
                <a:spcPts val="1600"/>
              </a:spcBef>
              <a:spcAft>
                <a:spcPts val="0"/>
              </a:spcAft>
              <a:buSzPts val="1400"/>
              <a:buNone/>
              <a:defRPr/>
            </a:lvl7pPr>
            <a:lvl8pPr indent="-228600" lvl="7" marL="3657600" rtl="0" algn="l">
              <a:spcBef>
                <a:spcPts val="1600"/>
              </a:spcBef>
              <a:spcAft>
                <a:spcPts val="0"/>
              </a:spcAft>
              <a:buSzPts val="1400"/>
              <a:buNone/>
              <a:defRPr/>
            </a:lvl8pPr>
            <a:lvl9pPr indent="-228600" lvl="8" marL="4114800" rtl="0" algn="l">
              <a:spcBef>
                <a:spcPts val="1600"/>
              </a:spcBef>
              <a:spcAft>
                <a:spcPts val="160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4.jpg"/><Relationship Id="rId5" Type="http://schemas.openxmlformats.org/officeDocument/2006/relationships/image" Target="../media/image12.png"/><Relationship Id="rId6" Type="http://schemas.openxmlformats.org/officeDocument/2006/relationships/image" Target="../media/image4.png"/><Relationship Id="rId7" Type="http://schemas.openxmlformats.org/officeDocument/2006/relationships/image" Target="../media/image4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16.png"/><Relationship Id="rId5"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22.png"/><Relationship Id="rId5"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17.png"/><Relationship Id="rId5" Type="http://schemas.openxmlformats.org/officeDocument/2006/relationships/image" Target="../media/image23.png"/><Relationship Id="rId6"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24.png"/><Relationship Id="rId5" Type="http://schemas.openxmlformats.org/officeDocument/2006/relationships/image" Target="../media/image21.png"/><Relationship Id="rId6"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7.png"/><Relationship Id="rId6"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0.png"/><Relationship Id="rId4" Type="http://schemas.openxmlformats.org/officeDocument/2006/relationships/image" Target="../media/image35.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36.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41.png"/><Relationship Id="rId4" Type="http://schemas.openxmlformats.org/officeDocument/2006/relationships/image" Target="../media/image47.png"/><Relationship Id="rId5" Type="http://schemas.openxmlformats.org/officeDocument/2006/relationships/image" Target="../media/image49.png"/><Relationship Id="rId6" Type="http://schemas.openxmlformats.org/officeDocument/2006/relationships/image" Target="../media/image40.png"/><Relationship Id="rId7" Type="http://schemas.openxmlformats.org/officeDocument/2006/relationships/image" Target="../media/image51.png"/><Relationship Id="rId8"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5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s://beta.cameo3d.org/" TargetMode="External"/><Relationship Id="rId4" Type="http://schemas.openxmlformats.org/officeDocument/2006/relationships/hyperlink" Target="https://beta.cameo3d.org/" TargetMode="External"/><Relationship Id="rId5" Type="http://schemas.openxmlformats.org/officeDocument/2006/relationships/image" Target="../media/image15.png"/></Relationships>
</file>

<file path=ppt/slides/_rels/slide28.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hyperlink" Target="https://beta.cameo3d.org/" TargetMode="External"/><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hyperlink" Target="https://beta.cameo3d.org/" TargetMode="External"/><Relationship Id="rId5" Type="http://schemas.openxmlformats.org/officeDocument/2006/relationships/image" Target="../media/image54.gif"/><Relationship Id="rId6" Type="http://schemas.openxmlformats.org/officeDocument/2006/relationships/image" Target="../media/image4.png"/><Relationship Id="rId7" Type="http://schemas.openxmlformats.org/officeDocument/2006/relationships/image" Target="../media/image43.png"/><Relationship Id="rId8" Type="http://schemas.openxmlformats.org/officeDocument/2006/relationships/image" Target="../media/image5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1" Type="http://schemas.openxmlformats.org/officeDocument/2006/relationships/hyperlink" Target="https://beta.cameo3d.org/" TargetMode="External"/><Relationship Id="rId10" Type="http://schemas.openxmlformats.org/officeDocument/2006/relationships/image" Target="../media/image58.png"/><Relationship Id="rId12"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57.png"/><Relationship Id="rId9" Type="http://schemas.openxmlformats.org/officeDocument/2006/relationships/image" Target="../media/image43.png"/><Relationship Id="rId5" Type="http://schemas.openxmlformats.org/officeDocument/2006/relationships/image" Target="../media/image56.png"/><Relationship Id="rId6" Type="http://schemas.openxmlformats.org/officeDocument/2006/relationships/hyperlink" Target="https://beta.cameo3d.org/" TargetMode="External"/><Relationship Id="rId7" Type="http://schemas.openxmlformats.org/officeDocument/2006/relationships/image" Target="../media/image5.png"/><Relationship Id="rId8"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10.png"/><Relationship Id="rId7" Type="http://schemas.openxmlformats.org/officeDocument/2006/relationships/image" Target="../media/image6.png"/><Relationship Id="rId8"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7"/>
          <p:cNvSpPr txBox="1"/>
          <p:nvPr>
            <p:ph idx="1" type="subTitle"/>
          </p:nvPr>
        </p:nvSpPr>
        <p:spPr>
          <a:xfrm>
            <a:off x="504000" y="3723300"/>
            <a:ext cx="8100000" cy="589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accent1"/>
              </a:buClr>
              <a:buSzPts val="2800"/>
              <a:buNone/>
            </a:pPr>
            <a:r>
              <a:rPr lang="en">
                <a:solidFill>
                  <a:srgbClr val="AE191A"/>
                </a:solidFill>
              </a:rPr>
              <a:t> </a:t>
            </a:r>
            <a:endParaRPr>
              <a:solidFill>
                <a:srgbClr val="AE191A"/>
              </a:solidFill>
            </a:endParaRPr>
          </a:p>
        </p:txBody>
      </p:sp>
      <p:graphicFrame>
        <p:nvGraphicFramePr>
          <p:cNvPr id="68" name="Google Shape;68;p17"/>
          <p:cNvGraphicFramePr/>
          <p:nvPr/>
        </p:nvGraphicFramePr>
        <p:xfrm>
          <a:off x="427800" y="3951900"/>
          <a:ext cx="3000000" cy="3000000"/>
        </p:xfrm>
        <a:graphic>
          <a:graphicData uri="http://schemas.openxmlformats.org/drawingml/2006/table">
            <a:tbl>
              <a:tblPr>
                <a:noFill/>
                <a:tableStyleId>{66943D06-4A12-422D-88B5-2C462786DC45}</a:tableStyleId>
              </a:tblPr>
              <a:tblGrid>
                <a:gridCol w="4050000"/>
                <a:gridCol w="4050000"/>
              </a:tblGrid>
              <a:tr h="381000">
                <a:tc>
                  <a:txBody>
                    <a:bodyPr/>
                    <a:lstStyle/>
                    <a:p>
                      <a:pPr indent="0" lvl="0" marL="0" rtl="0" algn="l">
                        <a:spcBef>
                          <a:spcPts val="0"/>
                        </a:spcBef>
                        <a:spcAft>
                          <a:spcPts val="0"/>
                        </a:spcAft>
                        <a:buClr>
                          <a:schemeClr val="dk1"/>
                        </a:buClr>
                        <a:buSzPts val="1100"/>
                        <a:buFont typeface="Arial"/>
                        <a:buNone/>
                      </a:pPr>
                      <a:r>
                        <a:rPr lang="en" sz="2400">
                          <a:solidFill>
                            <a:srgbClr val="AE191A"/>
                          </a:solidFill>
                        </a:rPr>
                        <a:t>Xavier Robin</a:t>
                      </a:r>
                      <a:endParaRPr sz="10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rPr lang="en" sz="2400">
                          <a:solidFill>
                            <a:srgbClr val="AE191A"/>
                          </a:solidFill>
                        </a:rPr>
                        <a:t>CASP15</a:t>
                      </a:r>
                      <a:endParaRPr sz="2400">
                        <a:solidFill>
                          <a:srgbClr val="AE191A"/>
                        </a:solidFill>
                      </a:endParaRPr>
                    </a:p>
                    <a:p>
                      <a:pPr indent="0" lvl="0" marL="0" rtl="0" algn="r">
                        <a:spcBef>
                          <a:spcPts val="0"/>
                        </a:spcBef>
                        <a:spcAft>
                          <a:spcPts val="0"/>
                        </a:spcAft>
                        <a:buClr>
                          <a:schemeClr val="dk1"/>
                        </a:buClr>
                        <a:buSzPts val="1100"/>
                        <a:buFont typeface="Arial"/>
                        <a:buNone/>
                      </a:pPr>
                      <a:r>
                        <a:rPr lang="en" sz="2400">
                          <a:solidFill>
                            <a:srgbClr val="AE191A"/>
                          </a:solidFill>
                        </a:rPr>
                        <a:t>10 December 2022</a:t>
                      </a:r>
                      <a:endParaRPr sz="2400">
                        <a:solidFill>
                          <a:srgbClr val="AE191A"/>
                        </a:solidFill>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69" name="Google Shape;69;p17"/>
          <p:cNvSpPr txBox="1"/>
          <p:nvPr>
            <p:ph type="ctrTitle"/>
          </p:nvPr>
        </p:nvSpPr>
        <p:spPr>
          <a:xfrm>
            <a:off x="504000" y="3096900"/>
            <a:ext cx="8100000" cy="351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en" sz="3200">
                <a:solidFill>
                  <a:srgbClr val="AE191A"/>
                </a:solidFill>
              </a:rPr>
              <a:t>CAMEO - Fully automated benchmarking of Protein Complexes and Ligands</a:t>
            </a:r>
            <a:endParaRPr sz="3200">
              <a:solidFill>
                <a:srgbClr val="AE191A"/>
              </a:solidFill>
            </a:endParaRPr>
          </a:p>
        </p:txBody>
      </p:sp>
      <p:pic>
        <p:nvPicPr>
          <p:cNvPr id="70" name="Google Shape;70;p17"/>
          <p:cNvPicPr preferRelativeResize="0"/>
          <p:nvPr/>
        </p:nvPicPr>
        <p:blipFill rotWithShape="1">
          <a:blip r:embed="rId3">
            <a:alphaModFix/>
          </a:blip>
          <a:srcRect b="0" l="0" r="0" t="0"/>
          <a:stretch/>
        </p:blipFill>
        <p:spPr>
          <a:xfrm>
            <a:off x="251550" y="4617451"/>
            <a:ext cx="796175" cy="384568"/>
          </a:xfrm>
          <a:prstGeom prst="rect">
            <a:avLst/>
          </a:prstGeom>
          <a:noFill/>
          <a:ln>
            <a:noFill/>
          </a:ln>
        </p:spPr>
      </p:pic>
      <p:pic>
        <p:nvPicPr>
          <p:cNvPr descr="profile-cover-2017.jpg" id="71" name="Google Shape;71;p17"/>
          <p:cNvPicPr preferRelativeResize="0"/>
          <p:nvPr/>
        </p:nvPicPr>
        <p:blipFill rotWithShape="1">
          <a:blip r:embed="rId4">
            <a:alphaModFix/>
          </a:blip>
          <a:srcRect b="12800" l="1465" r="1465" t="0"/>
          <a:stretch/>
        </p:blipFill>
        <p:spPr>
          <a:xfrm>
            <a:off x="0" y="1"/>
            <a:ext cx="9143999" cy="2571748"/>
          </a:xfrm>
          <a:prstGeom prst="rect">
            <a:avLst/>
          </a:prstGeom>
          <a:noFill/>
          <a:ln>
            <a:noFill/>
          </a:ln>
        </p:spPr>
      </p:pic>
      <p:cxnSp>
        <p:nvCxnSpPr>
          <p:cNvPr id="72" name="Google Shape;72;p17"/>
          <p:cNvCxnSpPr/>
          <p:nvPr/>
        </p:nvCxnSpPr>
        <p:spPr>
          <a:xfrm>
            <a:off x="0" y="2568660"/>
            <a:ext cx="9144000" cy="1200"/>
          </a:xfrm>
          <a:prstGeom prst="straightConnector1">
            <a:avLst/>
          </a:prstGeom>
          <a:noFill/>
          <a:ln cap="flat" cmpd="sng" w="19050">
            <a:solidFill>
              <a:srgbClr val="E30613"/>
            </a:solidFill>
            <a:prstDash val="solid"/>
            <a:round/>
            <a:headEnd len="sm" w="sm" type="none"/>
            <a:tailEnd len="sm" w="sm" type="none"/>
          </a:ln>
        </p:spPr>
      </p:cxnSp>
      <p:pic>
        <p:nvPicPr>
          <p:cNvPr descr="sib_logo_trans_background.png" id="73" name="Google Shape;73;p17"/>
          <p:cNvPicPr preferRelativeResize="0"/>
          <p:nvPr/>
        </p:nvPicPr>
        <p:blipFill rotWithShape="1">
          <a:blip r:embed="rId5">
            <a:alphaModFix/>
          </a:blip>
          <a:srcRect b="0" l="0" r="0" t="0"/>
          <a:stretch/>
        </p:blipFill>
        <p:spPr>
          <a:xfrm>
            <a:off x="7448568" y="2312193"/>
            <a:ext cx="996923" cy="540000"/>
          </a:xfrm>
          <a:prstGeom prst="rect">
            <a:avLst/>
          </a:prstGeom>
          <a:noFill/>
          <a:ln>
            <a:noFill/>
          </a:ln>
        </p:spPr>
      </p:pic>
      <p:cxnSp>
        <p:nvCxnSpPr>
          <p:cNvPr id="74" name="Google Shape;74;p17"/>
          <p:cNvCxnSpPr/>
          <p:nvPr/>
        </p:nvCxnSpPr>
        <p:spPr>
          <a:xfrm>
            <a:off x="0" y="-1190"/>
            <a:ext cx="9144000" cy="1200"/>
          </a:xfrm>
          <a:prstGeom prst="straightConnector1">
            <a:avLst/>
          </a:prstGeom>
          <a:noFill/>
          <a:ln cap="flat" cmpd="sng" w="19050">
            <a:solidFill>
              <a:srgbClr val="E30613"/>
            </a:solidFill>
            <a:prstDash val="solid"/>
            <a:round/>
            <a:headEnd len="sm" w="sm" type="none"/>
            <a:tailEnd len="sm" w="sm" type="none"/>
          </a:ln>
        </p:spPr>
      </p:cxnSp>
      <p:cxnSp>
        <p:nvCxnSpPr>
          <p:cNvPr id="75" name="Google Shape;75;p17"/>
          <p:cNvCxnSpPr/>
          <p:nvPr/>
        </p:nvCxnSpPr>
        <p:spPr>
          <a:xfrm>
            <a:off x="1259632" y="4677984"/>
            <a:ext cx="0" cy="348600"/>
          </a:xfrm>
          <a:prstGeom prst="straightConnector1">
            <a:avLst/>
          </a:prstGeom>
          <a:noFill/>
          <a:ln cap="flat" cmpd="sng" w="9525">
            <a:solidFill>
              <a:schemeClr val="dk1"/>
            </a:solidFill>
            <a:prstDash val="solid"/>
            <a:round/>
            <a:headEnd len="sm" w="sm" type="none"/>
            <a:tailEnd len="sm" w="sm" type="none"/>
          </a:ln>
        </p:spPr>
      </p:cxnSp>
      <p:cxnSp>
        <p:nvCxnSpPr>
          <p:cNvPr id="76" name="Google Shape;76;p17"/>
          <p:cNvCxnSpPr/>
          <p:nvPr/>
        </p:nvCxnSpPr>
        <p:spPr>
          <a:xfrm>
            <a:off x="2411760" y="4677984"/>
            <a:ext cx="0" cy="348600"/>
          </a:xfrm>
          <a:prstGeom prst="straightConnector1">
            <a:avLst/>
          </a:prstGeom>
          <a:noFill/>
          <a:ln cap="flat" cmpd="sng" w="9525">
            <a:solidFill>
              <a:schemeClr val="dk1"/>
            </a:solidFill>
            <a:prstDash val="solid"/>
            <a:round/>
            <a:headEnd len="sm" w="sm" type="none"/>
            <a:tailEnd len="sm" w="sm" type="none"/>
          </a:ln>
        </p:spPr>
      </p:cxnSp>
      <p:pic>
        <p:nvPicPr>
          <p:cNvPr id="77" name="Google Shape;77;p17"/>
          <p:cNvPicPr preferRelativeResize="0"/>
          <p:nvPr/>
        </p:nvPicPr>
        <p:blipFill>
          <a:blip r:embed="rId6">
            <a:alphaModFix/>
          </a:blip>
          <a:stretch>
            <a:fillRect/>
          </a:stretch>
        </p:blipFill>
        <p:spPr>
          <a:xfrm>
            <a:off x="1401905" y="4535025"/>
            <a:ext cx="867552" cy="549450"/>
          </a:xfrm>
          <a:prstGeom prst="rect">
            <a:avLst/>
          </a:prstGeom>
          <a:noFill/>
          <a:ln>
            <a:noFill/>
          </a:ln>
        </p:spPr>
      </p:pic>
      <p:pic>
        <p:nvPicPr>
          <p:cNvPr id="78" name="Google Shape;78;p17"/>
          <p:cNvPicPr preferRelativeResize="0"/>
          <p:nvPr/>
        </p:nvPicPr>
        <p:blipFill>
          <a:blip r:embed="rId7">
            <a:alphaModFix/>
          </a:blip>
          <a:stretch>
            <a:fillRect/>
          </a:stretch>
        </p:blipFill>
        <p:spPr>
          <a:xfrm>
            <a:off x="2554050" y="4646827"/>
            <a:ext cx="1437048" cy="45857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8" name="Shape 198"/>
        <p:cNvGrpSpPr/>
        <p:nvPr/>
      </p:nvGrpSpPr>
      <p:grpSpPr>
        <a:xfrm>
          <a:off x="0" y="0"/>
          <a:ext cx="0" cy="0"/>
          <a:chOff x="0" y="0"/>
          <a:chExt cx="0" cy="0"/>
        </a:xfrm>
      </p:grpSpPr>
      <p:sp>
        <p:nvSpPr>
          <p:cNvPr id="199" name="Google Shape;199;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Examples</a:t>
            </a:r>
            <a:endParaRPr/>
          </a:p>
        </p:txBody>
      </p:sp>
      <p:sp>
        <p:nvSpPr>
          <p:cNvPr id="200" name="Google Shape;200;p2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Monomer</a:t>
            </a:r>
            <a:endParaRPr/>
          </a:p>
          <a:p>
            <a:pPr indent="-342900" lvl="0" marL="457200" rtl="0" algn="l">
              <a:spcBef>
                <a:spcPts val="0"/>
              </a:spcBef>
              <a:spcAft>
                <a:spcPts val="0"/>
              </a:spcAft>
              <a:buSzPts val="1800"/>
              <a:buChar char="-"/>
            </a:pPr>
            <a:r>
              <a:rPr lang="en"/>
              <a:t>Homo-oligo</a:t>
            </a:r>
            <a:endParaRPr/>
          </a:p>
          <a:p>
            <a:pPr indent="-342900" lvl="0" marL="457200" rtl="0" algn="l">
              <a:spcBef>
                <a:spcPts val="0"/>
              </a:spcBef>
              <a:spcAft>
                <a:spcPts val="0"/>
              </a:spcAft>
              <a:buSzPts val="1800"/>
              <a:buChar char="-"/>
            </a:pPr>
            <a:r>
              <a:rPr lang="en"/>
              <a:t>Hard hetero</a:t>
            </a:r>
            <a:endParaRPr/>
          </a:p>
          <a:p>
            <a:pPr indent="-342900" lvl="0" marL="457200" rtl="0" algn="l">
              <a:spcBef>
                <a:spcPts val="0"/>
              </a:spcBef>
              <a:spcAft>
                <a:spcPts val="0"/>
              </a:spcAft>
              <a:buSzPts val="1800"/>
              <a:buChar char="-"/>
            </a:pPr>
            <a:r>
              <a:rPr lang="en"/>
              <a:t>Ligand series</a:t>
            </a:r>
            <a:endParaRPr/>
          </a:p>
          <a:p>
            <a:pPr indent="-342900" lvl="0" marL="457200" rtl="0" algn="l">
              <a:spcBef>
                <a:spcPts val="0"/>
              </a:spcBef>
              <a:spcAft>
                <a:spcPts val="0"/>
              </a:spcAft>
              <a:buSzPts val="1800"/>
              <a:buChar char="-"/>
            </a:pPr>
            <a:r>
              <a:rPr lang="en"/>
              <a:t>DNA/RNA</a:t>
            </a:r>
            <a:endParaRPr/>
          </a:p>
        </p:txBody>
      </p:sp>
      <p:sp>
        <p:nvSpPr>
          <p:cNvPr id="201" name="Google Shape;201;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Monomer: 7XGA</a:t>
            </a:r>
            <a:endParaRPr/>
          </a:p>
        </p:txBody>
      </p:sp>
      <p:sp>
        <p:nvSpPr>
          <p:cNvPr id="207" name="Google Shape;207;p27"/>
          <p:cNvSpPr txBox="1"/>
          <p:nvPr>
            <p:ph idx="1" type="body"/>
          </p:nvPr>
        </p:nvSpPr>
        <p:spPr>
          <a:xfrm>
            <a:off x="4572000" y="1152475"/>
            <a:ext cx="4260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Hard</a:t>
            </a:r>
            <a:endParaRPr/>
          </a:p>
          <a:p>
            <a:pPr indent="-317500" lvl="1" marL="914400" rtl="0" algn="l">
              <a:spcBef>
                <a:spcPts val="0"/>
              </a:spcBef>
              <a:spcAft>
                <a:spcPts val="0"/>
              </a:spcAft>
              <a:buSzPts val="1400"/>
              <a:buChar char="○"/>
            </a:pPr>
            <a:r>
              <a:rPr lang="en"/>
              <a:t>BLAST finds low coverage templates</a:t>
            </a:r>
            <a:endParaRPr/>
          </a:p>
        </p:txBody>
      </p:sp>
      <p:sp>
        <p:nvSpPr>
          <p:cNvPr id="208" name="Google Shape;208;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09" name="Google Shape;209;p27"/>
          <p:cNvPicPr preferRelativeResize="0"/>
          <p:nvPr/>
        </p:nvPicPr>
        <p:blipFill>
          <a:blip r:embed="rId3">
            <a:alphaModFix/>
          </a:blip>
          <a:stretch>
            <a:fillRect/>
          </a:stretch>
        </p:blipFill>
        <p:spPr>
          <a:xfrm>
            <a:off x="83100" y="1228675"/>
            <a:ext cx="4488900" cy="2933536"/>
          </a:xfrm>
          <a:prstGeom prst="rect">
            <a:avLst/>
          </a:prstGeom>
          <a:noFill/>
          <a:ln>
            <a:noFill/>
          </a:ln>
        </p:spPr>
      </p:pic>
      <p:sp>
        <p:nvSpPr>
          <p:cNvPr id="210" name="Google Shape;210;p27"/>
          <p:cNvSpPr txBox="1"/>
          <p:nvPr/>
        </p:nvSpPr>
        <p:spPr>
          <a:xfrm>
            <a:off x="4578600" y="4353175"/>
            <a:ext cx="506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SMILES: </a:t>
            </a:r>
            <a:r>
              <a:rPr lang="en"/>
              <a:t>[Zn+2]</a:t>
            </a:r>
            <a:endParaRPr/>
          </a:p>
        </p:txBody>
      </p:sp>
      <p:pic>
        <p:nvPicPr>
          <p:cNvPr id="211" name="Google Shape;211;p27"/>
          <p:cNvPicPr preferRelativeResize="0"/>
          <p:nvPr/>
        </p:nvPicPr>
        <p:blipFill rotWithShape="1">
          <a:blip r:embed="rId4">
            <a:alphaModFix/>
          </a:blip>
          <a:srcRect b="9572" l="0" r="0" t="2846"/>
          <a:stretch/>
        </p:blipFill>
        <p:spPr>
          <a:xfrm>
            <a:off x="4572000" y="2571750"/>
            <a:ext cx="4449152" cy="724842"/>
          </a:xfrm>
          <a:prstGeom prst="rect">
            <a:avLst/>
          </a:prstGeom>
          <a:noFill/>
          <a:ln>
            <a:noFill/>
          </a:ln>
        </p:spPr>
      </p:pic>
      <p:pic>
        <p:nvPicPr>
          <p:cNvPr id="212" name="Google Shape;212;p27"/>
          <p:cNvPicPr preferRelativeResize="0"/>
          <p:nvPr/>
        </p:nvPicPr>
        <p:blipFill>
          <a:blip r:embed="rId5">
            <a:alphaModFix/>
          </a:blip>
          <a:stretch>
            <a:fillRect/>
          </a:stretch>
        </p:blipFill>
        <p:spPr>
          <a:xfrm>
            <a:off x="4572000" y="3484075"/>
            <a:ext cx="4449152" cy="80165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Homo-oligomer (8-mer): 7V0F</a:t>
            </a:r>
            <a:endParaRPr/>
          </a:p>
        </p:txBody>
      </p:sp>
      <p:sp>
        <p:nvSpPr>
          <p:cNvPr id="218" name="Google Shape;218;p28"/>
          <p:cNvSpPr txBox="1"/>
          <p:nvPr>
            <p:ph idx="1" type="body"/>
          </p:nvPr>
        </p:nvSpPr>
        <p:spPr>
          <a:xfrm>
            <a:off x="4572000" y="1152475"/>
            <a:ext cx="4260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Hard</a:t>
            </a:r>
            <a:endParaRPr/>
          </a:p>
          <a:p>
            <a:pPr indent="-317500" lvl="1" marL="914400" rtl="0" algn="l">
              <a:spcBef>
                <a:spcPts val="0"/>
              </a:spcBef>
              <a:spcAft>
                <a:spcPts val="0"/>
              </a:spcAft>
              <a:buSzPts val="1400"/>
              <a:buChar char="○"/>
            </a:pPr>
            <a:r>
              <a:rPr lang="en"/>
              <a:t>BLAST finds remote homologs</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1600"/>
              </a:spcAft>
              <a:buNone/>
            </a:pPr>
            <a:r>
              <a:t/>
            </a:r>
            <a:endParaRPr/>
          </a:p>
        </p:txBody>
      </p:sp>
      <p:sp>
        <p:nvSpPr>
          <p:cNvPr id="219" name="Google Shape;219;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20" name="Google Shape;220;p28"/>
          <p:cNvPicPr preferRelativeResize="0"/>
          <p:nvPr/>
        </p:nvPicPr>
        <p:blipFill>
          <a:blip r:embed="rId3">
            <a:alphaModFix/>
          </a:blip>
          <a:stretch>
            <a:fillRect/>
          </a:stretch>
        </p:blipFill>
        <p:spPr>
          <a:xfrm>
            <a:off x="311700" y="1152475"/>
            <a:ext cx="3745475" cy="3533324"/>
          </a:xfrm>
          <a:prstGeom prst="rect">
            <a:avLst/>
          </a:prstGeom>
          <a:noFill/>
          <a:ln>
            <a:noFill/>
          </a:ln>
        </p:spPr>
      </p:pic>
      <p:sp>
        <p:nvSpPr>
          <p:cNvPr id="221" name="Google Shape;221;p28"/>
          <p:cNvSpPr txBox="1"/>
          <p:nvPr/>
        </p:nvSpPr>
        <p:spPr>
          <a:xfrm>
            <a:off x="3155075" y="1686150"/>
            <a:ext cx="699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22" name="Google Shape;222;p28"/>
          <p:cNvSpPr txBox="1"/>
          <p:nvPr/>
        </p:nvSpPr>
        <p:spPr>
          <a:xfrm>
            <a:off x="6470700" y="12859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1"/>
              </a:solidFill>
            </a:endParaRPr>
          </a:p>
        </p:txBody>
      </p:sp>
      <p:pic>
        <p:nvPicPr>
          <p:cNvPr id="223" name="Google Shape;223;p28"/>
          <p:cNvPicPr preferRelativeResize="0"/>
          <p:nvPr/>
        </p:nvPicPr>
        <p:blipFill>
          <a:blip r:embed="rId4">
            <a:alphaModFix/>
          </a:blip>
          <a:stretch>
            <a:fillRect/>
          </a:stretch>
        </p:blipFill>
        <p:spPr>
          <a:xfrm>
            <a:off x="4572000" y="2038350"/>
            <a:ext cx="4449149" cy="1204637"/>
          </a:xfrm>
          <a:prstGeom prst="rect">
            <a:avLst/>
          </a:prstGeom>
          <a:noFill/>
          <a:ln>
            <a:noFill/>
          </a:ln>
        </p:spPr>
      </p:pic>
      <p:pic>
        <p:nvPicPr>
          <p:cNvPr id="224" name="Google Shape;224;p28"/>
          <p:cNvPicPr preferRelativeResize="0"/>
          <p:nvPr/>
        </p:nvPicPr>
        <p:blipFill>
          <a:blip r:embed="rId5">
            <a:alphaModFix/>
          </a:blip>
          <a:stretch>
            <a:fillRect/>
          </a:stretch>
        </p:blipFill>
        <p:spPr>
          <a:xfrm>
            <a:off x="4572000" y="3306975"/>
            <a:ext cx="4449149" cy="1790900"/>
          </a:xfrm>
          <a:prstGeom prst="rect">
            <a:avLst/>
          </a:prstGeom>
          <a:noFill/>
          <a:ln>
            <a:noFill/>
          </a:ln>
        </p:spPr>
      </p:pic>
      <p:sp>
        <p:nvSpPr>
          <p:cNvPr id="225" name="Google Shape;225;p28"/>
          <p:cNvSpPr txBox="1"/>
          <p:nvPr/>
        </p:nvSpPr>
        <p:spPr>
          <a:xfrm>
            <a:off x="3238175" y="4063800"/>
            <a:ext cx="30750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SMILES:</a:t>
            </a:r>
            <a:endParaRPr>
              <a:solidFill>
                <a:schemeClr val="dk1"/>
              </a:solidFill>
            </a:endParaRPr>
          </a:p>
          <a:p>
            <a:pPr indent="0" lvl="0" marL="0" rtl="0" algn="l">
              <a:spcBef>
                <a:spcPts val="0"/>
              </a:spcBef>
              <a:spcAft>
                <a:spcPts val="0"/>
              </a:spcAft>
              <a:buNone/>
            </a:pPr>
            <a:r>
              <a:rPr lang="en">
                <a:solidFill>
                  <a:schemeClr val="dk1"/>
                </a:solidFill>
              </a:rPr>
              <a:t>C(COCCO)O</a:t>
            </a:r>
            <a:endParaRPr>
              <a:solidFill>
                <a:schemeClr val="dk1"/>
              </a:solidFill>
            </a:endParaRPr>
          </a:p>
          <a:p>
            <a:pPr indent="0" lvl="0" marL="0" rtl="0" algn="l">
              <a:spcBef>
                <a:spcPts val="0"/>
              </a:spcBef>
              <a:spcAft>
                <a:spcPts val="0"/>
              </a:spcAft>
              <a:buNone/>
            </a:pPr>
            <a:r>
              <a:rPr lang="en">
                <a:solidFill>
                  <a:schemeClr val="dk1"/>
                </a:solidFill>
              </a:rPr>
              <a:t>[Zn+2]</a:t>
            </a:r>
            <a:endParaRPr>
              <a:solidFill>
                <a:schemeClr val="dk1"/>
              </a:solidFill>
            </a:endParaRPr>
          </a:p>
          <a:p>
            <a:pPr indent="0" lvl="0" marL="0" rtl="0" algn="l">
              <a:spcBef>
                <a:spcPts val="0"/>
              </a:spcBef>
              <a:spcAft>
                <a:spcPts val="0"/>
              </a:spcAft>
              <a:buNone/>
            </a:pPr>
            <a:r>
              <a:rPr lang="en">
                <a:solidFill>
                  <a:schemeClr val="dk1"/>
                </a:solidFill>
              </a:rPr>
              <a:t>C(CO)O </a:t>
            </a:r>
            <a:endParaRPr>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Hetero-oligomer: 7DF1</a:t>
            </a:r>
            <a:endParaRPr/>
          </a:p>
        </p:txBody>
      </p:sp>
      <p:sp>
        <p:nvSpPr>
          <p:cNvPr id="231" name="Google Shape;231;p29"/>
          <p:cNvSpPr txBox="1"/>
          <p:nvPr>
            <p:ph idx="1" type="body"/>
          </p:nvPr>
        </p:nvSpPr>
        <p:spPr>
          <a:xfrm>
            <a:off x="4572000" y="1152475"/>
            <a:ext cx="4260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Hard</a:t>
            </a:r>
            <a:endParaRPr/>
          </a:p>
          <a:p>
            <a:pPr indent="-317500" lvl="1" marL="914400" rtl="0" algn="l">
              <a:spcBef>
                <a:spcPts val="0"/>
              </a:spcBef>
              <a:spcAft>
                <a:spcPts val="0"/>
              </a:spcAft>
              <a:buSzPts val="1400"/>
              <a:buChar char="○"/>
            </a:pPr>
            <a:r>
              <a:rPr lang="en"/>
              <a:t>Novel complex: BLAST finds homologs of the </a:t>
            </a:r>
            <a:r>
              <a:rPr lang="en"/>
              <a:t>individual</a:t>
            </a:r>
            <a:r>
              <a:rPr lang="en"/>
              <a:t> parts, but none covers the whole complex</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1600"/>
              </a:spcAft>
              <a:buNone/>
            </a:pPr>
            <a:r>
              <a:t/>
            </a:r>
            <a:endParaRPr/>
          </a:p>
        </p:txBody>
      </p:sp>
      <p:sp>
        <p:nvSpPr>
          <p:cNvPr id="232" name="Google Shape;232;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33" name="Google Shape;233;p29"/>
          <p:cNvPicPr preferRelativeResize="0"/>
          <p:nvPr/>
        </p:nvPicPr>
        <p:blipFill>
          <a:blip r:embed="rId3">
            <a:alphaModFix/>
          </a:blip>
          <a:stretch>
            <a:fillRect/>
          </a:stretch>
        </p:blipFill>
        <p:spPr>
          <a:xfrm rot="-8">
            <a:off x="464099" y="1152478"/>
            <a:ext cx="2671384" cy="3904342"/>
          </a:xfrm>
          <a:prstGeom prst="rect">
            <a:avLst/>
          </a:prstGeom>
          <a:noFill/>
          <a:ln>
            <a:noFill/>
          </a:ln>
        </p:spPr>
      </p:pic>
      <p:sp>
        <p:nvSpPr>
          <p:cNvPr id="234" name="Google Shape;234;p29"/>
          <p:cNvSpPr txBox="1"/>
          <p:nvPr/>
        </p:nvSpPr>
        <p:spPr>
          <a:xfrm>
            <a:off x="529000" y="4293325"/>
            <a:ext cx="6876900" cy="24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400"/>
          </a:p>
        </p:txBody>
      </p:sp>
      <p:sp>
        <p:nvSpPr>
          <p:cNvPr id="235" name="Google Shape;235;p29"/>
          <p:cNvSpPr txBox="1"/>
          <p:nvPr/>
        </p:nvSpPr>
        <p:spPr>
          <a:xfrm>
            <a:off x="6470700" y="1285950"/>
            <a:ext cx="226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1"/>
              </a:solidFill>
            </a:endParaRPr>
          </a:p>
        </p:txBody>
      </p:sp>
      <p:pic>
        <p:nvPicPr>
          <p:cNvPr id="236" name="Google Shape;236;p29"/>
          <p:cNvPicPr preferRelativeResize="0"/>
          <p:nvPr/>
        </p:nvPicPr>
        <p:blipFill>
          <a:blip r:embed="rId4">
            <a:alphaModFix/>
          </a:blip>
          <a:stretch>
            <a:fillRect/>
          </a:stretch>
        </p:blipFill>
        <p:spPr>
          <a:xfrm>
            <a:off x="4529098" y="2433355"/>
            <a:ext cx="4537453" cy="765050"/>
          </a:xfrm>
          <a:prstGeom prst="rect">
            <a:avLst/>
          </a:prstGeom>
          <a:noFill/>
          <a:ln>
            <a:noFill/>
          </a:ln>
        </p:spPr>
      </p:pic>
      <p:pic>
        <p:nvPicPr>
          <p:cNvPr id="237" name="Google Shape;237;p29"/>
          <p:cNvPicPr preferRelativeResize="0"/>
          <p:nvPr/>
        </p:nvPicPr>
        <p:blipFill>
          <a:blip r:embed="rId5">
            <a:alphaModFix/>
          </a:blip>
          <a:stretch>
            <a:fillRect/>
          </a:stretch>
        </p:blipFill>
        <p:spPr>
          <a:xfrm>
            <a:off x="4532951" y="3214097"/>
            <a:ext cx="4571999" cy="756525"/>
          </a:xfrm>
          <a:prstGeom prst="rect">
            <a:avLst/>
          </a:prstGeom>
          <a:noFill/>
          <a:ln>
            <a:noFill/>
          </a:ln>
        </p:spPr>
      </p:pic>
      <p:pic>
        <p:nvPicPr>
          <p:cNvPr id="238" name="Google Shape;238;p29"/>
          <p:cNvPicPr preferRelativeResize="0"/>
          <p:nvPr/>
        </p:nvPicPr>
        <p:blipFill>
          <a:blip r:embed="rId6">
            <a:alphaModFix/>
          </a:blip>
          <a:stretch>
            <a:fillRect/>
          </a:stretch>
        </p:blipFill>
        <p:spPr>
          <a:xfrm>
            <a:off x="4547751" y="4036873"/>
            <a:ext cx="4571999" cy="748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Hetero-oligomer: 7R2E</a:t>
            </a:r>
            <a:endParaRPr/>
          </a:p>
        </p:txBody>
      </p:sp>
      <p:sp>
        <p:nvSpPr>
          <p:cNvPr id="244" name="Google Shape;244;p30"/>
          <p:cNvSpPr txBox="1"/>
          <p:nvPr>
            <p:ph idx="1" type="body"/>
          </p:nvPr>
        </p:nvSpPr>
        <p:spPr>
          <a:xfrm>
            <a:off x="4572000" y="1152475"/>
            <a:ext cx="4260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Medium</a:t>
            </a:r>
            <a:endParaRPr/>
          </a:p>
          <a:p>
            <a:pPr indent="-317500" lvl="1" marL="914400" rtl="0" algn="l">
              <a:spcBef>
                <a:spcPts val="0"/>
              </a:spcBef>
              <a:spcAft>
                <a:spcPts val="0"/>
              </a:spcAft>
              <a:buSzPts val="1400"/>
              <a:buChar char="○"/>
            </a:pPr>
            <a:r>
              <a:rPr lang="en"/>
              <a:t>Homologs for the complex exist (eg 3ZO5) but are &lt; 85% sequence identity or low coverage</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1600"/>
              </a:spcAft>
              <a:buNone/>
            </a:pPr>
            <a:r>
              <a:t/>
            </a:r>
            <a:endParaRPr/>
          </a:p>
        </p:txBody>
      </p:sp>
      <p:sp>
        <p:nvSpPr>
          <p:cNvPr id="245" name="Google Shape;245;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46" name="Google Shape;246;p30"/>
          <p:cNvPicPr preferRelativeResize="0"/>
          <p:nvPr/>
        </p:nvPicPr>
        <p:blipFill>
          <a:blip r:embed="rId3">
            <a:alphaModFix/>
          </a:blip>
          <a:stretch>
            <a:fillRect/>
          </a:stretch>
        </p:blipFill>
        <p:spPr>
          <a:xfrm>
            <a:off x="311702" y="1152487"/>
            <a:ext cx="2930875" cy="3660425"/>
          </a:xfrm>
          <a:prstGeom prst="rect">
            <a:avLst/>
          </a:prstGeom>
          <a:noFill/>
          <a:ln>
            <a:noFill/>
          </a:ln>
        </p:spPr>
      </p:pic>
      <p:sp>
        <p:nvSpPr>
          <p:cNvPr id="247" name="Google Shape;247;p30"/>
          <p:cNvSpPr txBox="1"/>
          <p:nvPr/>
        </p:nvSpPr>
        <p:spPr>
          <a:xfrm>
            <a:off x="6801325" y="1879800"/>
            <a:ext cx="235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48" name="Google Shape;248;p30"/>
          <p:cNvSpPr txBox="1"/>
          <p:nvPr/>
        </p:nvSpPr>
        <p:spPr>
          <a:xfrm>
            <a:off x="1912875" y="2901925"/>
            <a:ext cx="680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49" name="Google Shape;249;p30"/>
          <p:cNvPicPr preferRelativeResize="0"/>
          <p:nvPr/>
        </p:nvPicPr>
        <p:blipFill>
          <a:blip r:embed="rId4">
            <a:alphaModFix/>
          </a:blip>
          <a:stretch>
            <a:fillRect/>
          </a:stretch>
        </p:blipFill>
        <p:spPr>
          <a:xfrm>
            <a:off x="4580250" y="2420000"/>
            <a:ext cx="4432641" cy="726800"/>
          </a:xfrm>
          <a:prstGeom prst="rect">
            <a:avLst/>
          </a:prstGeom>
          <a:noFill/>
          <a:ln>
            <a:noFill/>
          </a:ln>
        </p:spPr>
      </p:pic>
      <p:pic>
        <p:nvPicPr>
          <p:cNvPr id="250" name="Google Shape;250;p30"/>
          <p:cNvPicPr preferRelativeResize="0"/>
          <p:nvPr/>
        </p:nvPicPr>
        <p:blipFill>
          <a:blip r:embed="rId5">
            <a:alphaModFix/>
          </a:blip>
          <a:stretch>
            <a:fillRect/>
          </a:stretch>
        </p:blipFill>
        <p:spPr>
          <a:xfrm>
            <a:off x="4572000" y="3194403"/>
            <a:ext cx="4449149" cy="726806"/>
          </a:xfrm>
          <a:prstGeom prst="rect">
            <a:avLst/>
          </a:prstGeom>
          <a:noFill/>
          <a:ln>
            <a:noFill/>
          </a:ln>
        </p:spPr>
      </p:pic>
      <p:pic>
        <p:nvPicPr>
          <p:cNvPr id="251" name="Google Shape;251;p30"/>
          <p:cNvPicPr preferRelativeResize="0"/>
          <p:nvPr/>
        </p:nvPicPr>
        <p:blipFill>
          <a:blip r:embed="rId6">
            <a:alphaModFix/>
          </a:blip>
          <a:stretch>
            <a:fillRect/>
          </a:stretch>
        </p:blipFill>
        <p:spPr>
          <a:xfrm>
            <a:off x="4572000" y="4000747"/>
            <a:ext cx="4449149" cy="76695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Ligand: 8AX5</a:t>
            </a:r>
            <a:endParaRPr/>
          </a:p>
        </p:txBody>
      </p:sp>
      <p:sp>
        <p:nvSpPr>
          <p:cNvPr id="257" name="Google Shape;257;p31"/>
          <p:cNvSpPr txBox="1"/>
          <p:nvPr>
            <p:ph idx="1" type="body"/>
          </p:nvPr>
        </p:nvSpPr>
        <p:spPr>
          <a:xfrm>
            <a:off x="4572000" y="1152475"/>
            <a:ext cx="4260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Ligand (easy)</a:t>
            </a:r>
            <a:endParaRPr/>
          </a:p>
          <a:p>
            <a:pPr indent="-317500" lvl="1" marL="914400" rtl="0" algn="l">
              <a:spcBef>
                <a:spcPts val="0"/>
              </a:spcBef>
              <a:spcAft>
                <a:spcPts val="0"/>
              </a:spcAft>
              <a:buSzPts val="1400"/>
              <a:buChar char="○"/>
            </a:pPr>
            <a:r>
              <a:rPr lang="en"/>
              <a:t>Template with 100% sequence identity</a:t>
            </a:r>
            <a:endParaRPr/>
          </a:p>
        </p:txBody>
      </p:sp>
      <p:sp>
        <p:nvSpPr>
          <p:cNvPr id="258" name="Google Shape;258;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59" name="Google Shape;259;p31"/>
          <p:cNvPicPr preferRelativeResize="0"/>
          <p:nvPr/>
        </p:nvPicPr>
        <p:blipFill>
          <a:blip r:embed="rId3">
            <a:alphaModFix/>
          </a:blip>
          <a:stretch>
            <a:fillRect/>
          </a:stretch>
        </p:blipFill>
        <p:spPr>
          <a:xfrm>
            <a:off x="244175" y="1152475"/>
            <a:ext cx="3266629" cy="3904350"/>
          </a:xfrm>
          <a:prstGeom prst="rect">
            <a:avLst/>
          </a:prstGeom>
          <a:noFill/>
          <a:ln>
            <a:noFill/>
          </a:ln>
        </p:spPr>
      </p:pic>
      <p:pic>
        <p:nvPicPr>
          <p:cNvPr id="260" name="Google Shape;260;p31"/>
          <p:cNvPicPr preferRelativeResize="0"/>
          <p:nvPr/>
        </p:nvPicPr>
        <p:blipFill>
          <a:blip r:embed="rId4">
            <a:alphaModFix/>
          </a:blip>
          <a:stretch>
            <a:fillRect/>
          </a:stretch>
        </p:blipFill>
        <p:spPr>
          <a:xfrm>
            <a:off x="4572000" y="2213031"/>
            <a:ext cx="4449149" cy="80712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Ligand: 8AX5</a:t>
            </a:r>
            <a:endParaRPr/>
          </a:p>
        </p:txBody>
      </p:sp>
      <p:sp>
        <p:nvSpPr>
          <p:cNvPr id="266" name="Google Shape;266;p32"/>
          <p:cNvSpPr txBox="1"/>
          <p:nvPr>
            <p:ph idx="1" type="body"/>
          </p:nvPr>
        </p:nvSpPr>
        <p:spPr>
          <a:xfrm>
            <a:off x="4572000" y="1152475"/>
            <a:ext cx="4260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Ligand (easy)</a:t>
            </a:r>
            <a:endParaRPr/>
          </a:p>
          <a:p>
            <a:pPr indent="-317500" lvl="1" marL="914400" rtl="0" algn="l">
              <a:spcBef>
                <a:spcPts val="0"/>
              </a:spcBef>
              <a:spcAft>
                <a:spcPts val="0"/>
              </a:spcAft>
              <a:buSzPts val="1400"/>
              <a:buChar char="○"/>
            </a:pPr>
            <a:r>
              <a:rPr lang="en"/>
              <a:t>Template with 100% sequence identity</a:t>
            </a:r>
            <a:endParaRPr/>
          </a:p>
          <a:p>
            <a:pPr indent="-317500" lvl="1" marL="914400" rtl="0" algn="l">
              <a:spcBef>
                <a:spcPts val="0"/>
              </a:spcBef>
              <a:spcAft>
                <a:spcPts val="0"/>
              </a:spcAft>
              <a:buSzPts val="1400"/>
              <a:buChar char="○"/>
            </a:pPr>
            <a:r>
              <a:rPr lang="en"/>
              <a:t>Novel Ligand OKU</a:t>
            </a:r>
            <a:endParaRPr/>
          </a:p>
        </p:txBody>
      </p:sp>
      <p:sp>
        <p:nvSpPr>
          <p:cNvPr id="267" name="Google Shape;267;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68" name="Google Shape;268;p32"/>
          <p:cNvPicPr preferRelativeResize="0"/>
          <p:nvPr/>
        </p:nvPicPr>
        <p:blipFill>
          <a:blip r:embed="rId3">
            <a:alphaModFix/>
          </a:blip>
          <a:stretch>
            <a:fillRect/>
          </a:stretch>
        </p:blipFill>
        <p:spPr>
          <a:xfrm>
            <a:off x="311702" y="1017725"/>
            <a:ext cx="3898932" cy="4039100"/>
          </a:xfrm>
          <a:prstGeom prst="rect">
            <a:avLst/>
          </a:prstGeom>
          <a:noFill/>
          <a:ln>
            <a:noFill/>
          </a:ln>
        </p:spPr>
      </p:pic>
      <p:pic>
        <p:nvPicPr>
          <p:cNvPr id="269" name="Google Shape;269;p32"/>
          <p:cNvPicPr preferRelativeResize="0"/>
          <p:nvPr/>
        </p:nvPicPr>
        <p:blipFill>
          <a:blip r:embed="rId4">
            <a:alphaModFix/>
          </a:blip>
          <a:stretch>
            <a:fillRect/>
          </a:stretch>
        </p:blipFill>
        <p:spPr>
          <a:xfrm>
            <a:off x="4572000" y="2213031"/>
            <a:ext cx="4449149" cy="807120"/>
          </a:xfrm>
          <a:prstGeom prst="rect">
            <a:avLst/>
          </a:prstGeom>
          <a:noFill/>
          <a:ln>
            <a:noFill/>
          </a:ln>
        </p:spPr>
      </p:pic>
      <p:pic>
        <p:nvPicPr>
          <p:cNvPr id="270" name="Google Shape;270;p32"/>
          <p:cNvPicPr preferRelativeResize="0"/>
          <p:nvPr/>
        </p:nvPicPr>
        <p:blipFill>
          <a:blip r:embed="rId5">
            <a:alphaModFix/>
          </a:blip>
          <a:stretch>
            <a:fillRect/>
          </a:stretch>
        </p:blipFill>
        <p:spPr>
          <a:xfrm>
            <a:off x="4572000" y="3217850"/>
            <a:ext cx="4449149" cy="1292973"/>
          </a:xfrm>
          <a:prstGeom prst="rect">
            <a:avLst/>
          </a:prstGeom>
          <a:noFill/>
          <a:ln>
            <a:noFill/>
          </a:ln>
        </p:spPr>
      </p:pic>
      <p:sp>
        <p:nvSpPr>
          <p:cNvPr id="271" name="Google Shape;271;p32"/>
          <p:cNvSpPr txBox="1"/>
          <p:nvPr/>
        </p:nvSpPr>
        <p:spPr>
          <a:xfrm>
            <a:off x="4609775" y="4503975"/>
            <a:ext cx="40761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SMILES: </a:t>
            </a:r>
            <a:endParaRPr sz="800"/>
          </a:p>
          <a:p>
            <a:pPr indent="-279400" lvl="0" marL="457200" rtl="0" algn="l">
              <a:spcBef>
                <a:spcPts val="0"/>
              </a:spcBef>
              <a:spcAft>
                <a:spcPts val="0"/>
              </a:spcAft>
              <a:buClr>
                <a:schemeClr val="dk1"/>
              </a:buClr>
              <a:buSzPts val="800"/>
              <a:buChar char="●"/>
            </a:pPr>
            <a:r>
              <a:rPr lang="en" sz="800">
                <a:solidFill>
                  <a:schemeClr val="dk1"/>
                </a:solidFill>
              </a:rPr>
              <a:t>Cc1cc(cc2c1n[nH]c2)C[C@@H]3C(=O)N(CCOCCOC/C=C/c4cc5c(nc4)NC(=O)[C@@]56Cc7ccc(cc7C6)C(=O)N3)C</a:t>
            </a:r>
            <a:endParaRPr sz="800">
              <a:solidFill>
                <a:schemeClr val="dk1"/>
              </a:solidFill>
            </a:endParaRPr>
          </a:p>
          <a:p>
            <a:pPr indent="-279400" lvl="0" marL="457200" rtl="0" algn="l">
              <a:spcBef>
                <a:spcPts val="0"/>
              </a:spcBef>
              <a:spcAft>
                <a:spcPts val="0"/>
              </a:spcAft>
              <a:buClr>
                <a:schemeClr val="dk1"/>
              </a:buClr>
              <a:buSzPts val="800"/>
              <a:buChar char="●"/>
            </a:pPr>
            <a:r>
              <a:rPr lang="en" sz="800">
                <a:solidFill>
                  <a:schemeClr val="dk1"/>
                </a:solidFill>
              </a:rPr>
              <a:t>C(COCCOCCOCCO)O</a:t>
            </a:r>
            <a:endParaRPr sz="8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Ligand: series</a:t>
            </a:r>
            <a:endParaRPr/>
          </a:p>
        </p:txBody>
      </p:sp>
      <p:sp>
        <p:nvSpPr>
          <p:cNvPr id="277" name="Google Shape;277;p3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278" name="Google Shape;278;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79" name="Google Shape;279;p33"/>
          <p:cNvPicPr preferRelativeResize="0"/>
          <p:nvPr/>
        </p:nvPicPr>
        <p:blipFill>
          <a:blip r:embed="rId3">
            <a:alphaModFix/>
          </a:blip>
          <a:stretch>
            <a:fillRect/>
          </a:stretch>
        </p:blipFill>
        <p:spPr>
          <a:xfrm>
            <a:off x="311700" y="1152475"/>
            <a:ext cx="3443446" cy="3991025"/>
          </a:xfrm>
          <a:prstGeom prst="rect">
            <a:avLst/>
          </a:prstGeom>
          <a:noFill/>
          <a:ln>
            <a:noFill/>
          </a:ln>
        </p:spPr>
      </p:pic>
      <p:pic>
        <p:nvPicPr>
          <p:cNvPr id="280" name="Google Shape;280;p33"/>
          <p:cNvPicPr preferRelativeResize="0"/>
          <p:nvPr/>
        </p:nvPicPr>
        <p:blipFill>
          <a:blip r:embed="rId4">
            <a:alphaModFix/>
          </a:blip>
          <a:stretch>
            <a:fillRect/>
          </a:stretch>
        </p:blipFill>
        <p:spPr>
          <a:xfrm>
            <a:off x="3791325" y="1152477"/>
            <a:ext cx="1748665" cy="1361199"/>
          </a:xfrm>
          <a:prstGeom prst="rect">
            <a:avLst/>
          </a:prstGeom>
          <a:noFill/>
          <a:ln>
            <a:noFill/>
          </a:ln>
        </p:spPr>
      </p:pic>
      <p:pic>
        <p:nvPicPr>
          <p:cNvPr id="281" name="Google Shape;281;p33"/>
          <p:cNvPicPr preferRelativeResize="0"/>
          <p:nvPr/>
        </p:nvPicPr>
        <p:blipFill>
          <a:blip r:embed="rId5">
            <a:alphaModFix/>
          </a:blip>
          <a:stretch>
            <a:fillRect/>
          </a:stretch>
        </p:blipFill>
        <p:spPr>
          <a:xfrm>
            <a:off x="3873375" y="3841300"/>
            <a:ext cx="1666637" cy="1302200"/>
          </a:xfrm>
          <a:prstGeom prst="rect">
            <a:avLst/>
          </a:prstGeom>
          <a:noFill/>
          <a:ln>
            <a:noFill/>
          </a:ln>
        </p:spPr>
      </p:pic>
      <p:pic>
        <p:nvPicPr>
          <p:cNvPr id="282" name="Google Shape;282;p33"/>
          <p:cNvPicPr preferRelativeResize="0"/>
          <p:nvPr/>
        </p:nvPicPr>
        <p:blipFill>
          <a:blip r:embed="rId6">
            <a:alphaModFix/>
          </a:blip>
          <a:stretch>
            <a:fillRect/>
          </a:stretch>
        </p:blipFill>
        <p:spPr>
          <a:xfrm>
            <a:off x="3920197" y="2512750"/>
            <a:ext cx="1783735" cy="13612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p34"/>
          <p:cNvPicPr preferRelativeResize="0"/>
          <p:nvPr/>
        </p:nvPicPr>
        <p:blipFill>
          <a:blip r:embed="rId3">
            <a:alphaModFix/>
          </a:blip>
          <a:stretch>
            <a:fillRect/>
          </a:stretch>
        </p:blipFill>
        <p:spPr>
          <a:xfrm rot="693856">
            <a:off x="247280" y="1215244"/>
            <a:ext cx="3945866" cy="4181264"/>
          </a:xfrm>
          <a:prstGeom prst="rect">
            <a:avLst/>
          </a:prstGeom>
          <a:noFill/>
          <a:ln>
            <a:noFill/>
          </a:ln>
        </p:spPr>
      </p:pic>
      <p:sp>
        <p:nvSpPr>
          <p:cNvPr id="288" name="Google Shape;288;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Ligand: 8E5B</a:t>
            </a:r>
            <a:endParaRPr/>
          </a:p>
        </p:txBody>
      </p:sp>
      <p:sp>
        <p:nvSpPr>
          <p:cNvPr id="289" name="Google Shape;289;p34"/>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Ligand (easy)</a:t>
            </a:r>
            <a:endParaRPr/>
          </a:p>
          <a:p>
            <a:pPr indent="-317500" lvl="1" marL="914400" rtl="0" algn="l">
              <a:spcBef>
                <a:spcPts val="0"/>
              </a:spcBef>
              <a:spcAft>
                <a:spcPts val="0"/>
              </a:spcAft>
              <a:buSzPts val="1400"/>
              <a:buChar char="○"/>
            </a:pPr>
            <a:r>
              <a:rPr lang="en"/>
              <a:t>Template with 100% sequence identity covering all chains</a:t>
            </a:r>
            <a:endParaRPr/>
          </a:p>
        </p:txBody>
      </p:sp>
      <p:sp>
        <p:nvSpPr>
          <p:cNvPr id="290" name="Google Shape;290;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91" name="Google Shape;291;p34"/>
          <p:cNvSpPr txBox="1"/>
          <p:nvPr/>
        </p:nvSpPr>
        <p:spPr>
          <a:xfrm>
            <a:off x="3740725" y="665950"/>
            <a:ext cx="58284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700"/>
          </a:p>
        </p:txBody>
      </p:sp>
      <p:pic>
        <p:nvPicPr>
          <p:cNvPr id="292" name="Google Shape;292;p34"/>
          <p:cNvPicPr preferRelativeResize="0"/>
          <p:nvPr/>
        </p:nvPicPr>
        <p:blipFill>
          <a:blip r:embed="rId4">
            <a:alphaModFix/>
          </a:blip>
          <a:stretch>
            <a:fillRect/>
          </a:stretch>
        </p:blipFill>
        <p:spPr>
          <a:xfrm>
            <a:off x="4572000" y="361950"/>
            <a:ext cx="4449110" cy="726800"/>
          </a:xfrm>
          <a:prstGeom prst="rect">
            <a:avLst/>
          </a:prstGeom>
          <a:noFill/>
          <a:ln>
            <a:noFill/>
          </a:ln>
        </p:spPr>
      </p:pic>
      <p:pic>
        <p:nvPicPr>
          <p:cNvPr id="293" name="Google Shape;293;p34"/>
          <p:cNvPicPr preferRelativeResize="0"/>
          <p:nvPr/>
        </p:nvPicPr>
        <p:blipFill>
          <a:blip r:embed="rId5">
            <a:alphaModFix/>
          </a:blip>
          <a:stretch>
            <a:fillRect/>
          </a:stretch>
        </p:blipFill>
        <p:spPr>
          <a:xfrm>
            <a:off x="4572000" y="1144019"/>
            <a:ext cx="4449149" cy="726806"/>
          </a:xfrm>
          <a:prstGeom prst="rect">
            <a:avLst/>
          </a:prstGeom>
          <a:noFill/>
          <a:ln>
            <a:noFill/>
          </a:ln>
        </p:spPr>
      </p:pic>
      <p:pic>
        <p:nvPicPr>
          <p:cNvPr id="294" name="Google Shape;294;p34"/>
          <p:cNvPicPr preferRelativeResize="0"/>
          <p:nvPr/>
        </p:nvPicPr>
        <p:blipFill>
          <a:blip r:embed="rId6">
            <a:alphaModFix/>
          </a:blip>
          <a:stretch>
            <a:fillRect/>
          </a:stretch>
        </p:blipFill>
        <p:spPr>
          <a:xfrm>
            <a:off x="4572000" y="1962150"/>
            <a:ext cx="4449149" cy="726806"/>
          </a:xfrm>
          <a:prstGeom prst="rect">
            <a:avLst/>
          </a:prstGeom>
          <a:noFill/>
          <a:ln>
            <a:noFill/>
          </a:ln>
        </p:spPr>
      </p:pic>
      <p:pic>
        <p:nvPicPr>
          <p:cNvPr id="295" name="Google Shape;295;p34"/>
          <p:cNvPicPr preferRelativeResize="0"/>
          <p:nvPr/>
        </p:nvPicPr>
        <p:blipFill>
          <a:blip r:embed="rId7">
            <a:alphaModFix/>
          </a:blip>
          <a:stretch>
            <a:fillRect/>
          </a:stretch>
        </p:blipFill>
        <p:spPr>
          <a:xfrm>
            <a:off x="4572000" y="2800350"/>
            <a:ext cx="4449149" cy="2296855"/>
          </a:xfrm>
          <a:prstGeom prst="rect">
            <a:avLst/>
          </a:prstGeom>
          <a:noFill/>
          <a:ln>
            <a:noFill/>
          </a:ln>
        </p:spPr>
      </p:pic>
      <p:sp>
        <p:nvSpPr>
          <p:cNvPr id="296" name="Google Shape;296;p34"/>
          <p:cNvSpPr/>
          <p:nvPr/>
        </p:nvSpPr>
        <p:spPr>
          <a:xfrm>
            <a:off x="1742760" y="4165920"/>
            <a:ext cx="2999400" cy="952800"/>
          </a:xfrm>
          <a:prstGeom prst="rect">
            <a:avLst/>
          </a:prstGeom>
          <a:noFill/>
          <a:ln>
            <a:noFill/>
          </a:ln>
        </p:spPr>
        <p:txBody>
          <a:bodyPr anchorCtr="0" anchor="t" bIns="91425" lIns="91425" spcFirstLastPara="1" rIns="91425" wrap="square" tIns="91425">
            <a:noAutofit/>
          </a:bodyPr>
          <a:lstStyle/>
          <a:p>
            <a:pPr indent="-317159" lvl="1" marL="914400" marR="0" rtl="0" algn="l">
              <a:lnSpc>
                <a:spcPct val="115000"/>
              </a:lnSpc>
              <a:spcBef>
                <a:spcPts val="0"/>
              </a:spcBef>
              <a:spcAft>
                <a:spcPts val="0"/>
              </a:spcAft>
              <a:buClr>
                <a:srgbClr val="595959"/>
              </a:buClr>
              <a:buSzPts val="1400"/>
              <a:buFont typeface="Arial"/>
              <a:buChar char="○"/>
            </a:pPr>
            <a:r>
              <a:rPr b="0" i="0" lang="en" sz="1400" u="none" cap="none" strike="noStrike">
                <a:solidFill>
                  <a:srgbClr val="595959"/>
                </a:solidFill>
                <a:latin typeface="Arial"/>
                <a:ea typeface="Arial"/>
                <a:cs typeface="Arial"/>
                <a:sym typeface="Arial"/>
              </a:rPr>
              <a:t>Novel ligand WG6</a:t>
            </a:r>
            <a:endParaRPr b="0" i="0" sz="1400" u="none" cap="none" strike="noStrike">
              <a:latin typeface="Arial"/>
              <a:ea typeface="Arial"/>
              <a:cs typeface="Arial"/>
              <a:sym typeface="Arial"/>
            </a:endParaRPr>
          </a:p>
          <a:p>
            <a:pPr indent="0" lvl="0" marL="0" marR="0" rtl="0" algn="l">
              <a:lnSpc>
                <a:spcPct val="115000"/>
              </a:lnSpc>
              <a:spcBef>
                <a:spcPts val="0"/>
              </a:spcBef>
              <a:spcAft>
                <a:spcPts val="0"/>
              </a:spcAft>
              <a:buNone/>
            </a:pPr>
            <a:r>
              <a:rPr b="0" lang="en" sz="1000" strike="noStrike">
                <a:solidFill>
                  <a:srgbClr val="595959"/>
                </a:solidFill>
                <a:latin typeface="Arial"/>
                <a:ea typeface="Arial"/>
                <a:cs typeface="Arial"/>
                <a:sym typeface="Arial"/>
              </a:rPr>
              <a:t>C[C@@H](C(=O)OC(C)C)N[P@](=O)(OC[C@@H]1[C@H]([C@@]([C@@H](O1)N2C=CC(=O)NC2=O)(C)F)O)Oc3ccccc3</a:t>
            </a:r>
            <a:endParaRPr b="0" sz="1000" strike="noStrike">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Scoring</a:t>
            </a:r>
            <a:endParaRPr/>
          </a:p>
        </p:txBody>
      </p:sp>
      <p:sp>
        <p:nvSpPr>
          <p:cNvPr id="302" name="Google Shape;302;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303" name="Google Shape;303;p35"/>
          <p:cNvGrpSpPr/>
          <p:nvPr/>
        </p:nvGrpSpPr>
        <p:grpSpPr>
          <a:xfrm>
            <a:off x="991825" y="1583150"/>
            <a:ext cx="1966525" cy="2918300"/>
            <a:chOff x="991825" y="1583150"/>
            <a:chExt cx="1966525" cy="2918300"/>
          </a:xfrm>
        </p:grpSpPr>
        <p:sp>
          <p:nvSpPr>
            <p:cNvPr id="304" name="Google Shape;304;p35"/>
            <p:cNvSpPr txBox="1"/>
            <p:nvPr/>
          </p:nvSpPr>
          <p:spPr>
            <a:xfrm>
              <a:off x="1108200" y="4144650"/>
              <a:ext cx="840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rPr>
                <a:t>Ligand</a:t>
              </a:r>
              <a:endParaRPr sz="1000">
                <a:solidFill>
                  <a:schemeClr val="dk2"/>
                </a:solidFill>
              </a:endParaRPr>
            </a:p>
          </p:txBody>
        </p:sp>
        <p:grpSp>
          <p:nvGrpSpPr>
            <p:cNvPr id="305" name="Google Shape;305;p35"/>
            <p:cNvGrpSpPr/>
            <p:nvPr/>
          </p:nvGrpSpPr>
          <p:grpSpPr>
            <a:xfrm>
              <a:off x="991825" y="1986548"/>
              <a:ext cx="1946150" cy="1950802"/>
              <a:chOff x="495300" y="1490623"/>
              <a:chExt cx="1946150" cy="1950802"/>
            </a:xfrm>
          </p:grpSpPr>
          <p:sp>
            <p:nvSpPr>
              <p:cNvPr id="306" name="Google Shape;306;p35"/>
              <p:cNvSpPr/>
              <p:nvPr/>
            </p:nvSpPr>
            <p:spPr>
              <a:xfrm>
                <a:off x="495300" y="2295144"/>
                <a:ext cx="1143000" cy="1143000"/>
              </a:xfrm>
              <a:prstGeom prst="snip1Rect">
                <a:avLst>
                  <a:gd fmla="val 29687" name="adj"/>
                </a:avLst>
              </a:prstGeom>
              <a:solidFill>
                <a:srgbClr val="D9EAD3"/>
              </a:solidFill>
              <a:ln cap="flat" cmpd="sng" w="9525">
                <a:solidFill>
                  <a:srgbClr val="57575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000"/>
              </a:p>
            </p:txBody>
          </p:sp>
          <p:sp>
            <p:nvSpPr>
              <p:cNvPr id="307" name="Google Shape;307;p35"/>
              <p:cNvSpPr txBox="1"/>
              <p:nvPr/>
            </p:nvSpPr>
            <p:spPr>
              <a:xfrm>
                <a:off x="495300" y="2298425"/>
                <a:ext cx="1143000" cy="114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t>B</a:t>
                </a:r>
                <a:endParaRPr sz="3000"/>
              </a:p>
            </p:txBody>
          </p:sp>
          <p:sp>
            <p:nvSpPr>
              <p:cNvPr id="308" name="Google Shape;308;p35"/>
              <p:cNvSpPr/>
              <p:nvPr/>
            </p:nvSpPr>
            <p:spPr>
              <a:xfrm flipH="1" rot="-5400000">
                <a:off x="1298448" y="1490623"/>
                <a:ext cx="1143000" cy="1143000"/>
              </a:xfrm>
              <a:prstGeom prst="snip1Rect">
                <a:avLst>
                  <a:gd fmla="val 29632" name="adj"/>
                </a:avLst>
              </a:prstGeom>
              <a:solidFill>
                <a:srgbClr val="D9EAD3"/>
              </a:solidFill>
              <a:ln cap="flat" cmpd="sng" w="9525">
                <a:solidFill>
                  <a:srgbClr val="5757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309" name="Google Shape;309;p35"/>
              <p:cNvSpPr txBox="1"/>
              <p:nvPr/>
            </p:nvSpPr>
            <p:spPr>
              <a:xfrm>
                <a:off x="1298450" y="1490625"/>
                <a:ext cx="1143000" cy="114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t>B</a:t>
                </a:r>
                <a:endParaRPr sz="3000"/>
              </a:p>
            </p:txBody>
          </p:sp>
          <p:sp>
            <p:nvSpPr>
              <p:cNvPr id="310" name="Google Shape;310;p35"/>
              <p:cNvSpPr/>
              <p:nvPr/>
            </p:nvSpPr>
            <p:spPr>
              <a:xfrm>
                <a:off x="1636776" y="2633472"/>
                <a:ext cx="804600" cy="804600"/>
              </a:xfrm>
              <a:prstGeom prst="rect">
                <a:avLst/>
              </a:prstGeom>
              <a:solidFill>
                <a:srgbClr val="CFE2F3"/>
              </a:solidFill>
              <a:ln cap="flat" cmpd="sng" w="9525">
                <a:solidFill>
                  <a:srgbClr val="57575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000"/>
              </a:p>
            </p:txBody>
          </p:sp>
          <p:sp>
            <p:nvSpPr>
              <p:cNvPr id="311" name="Google Shape;311;p35"/>
              <p:cNvSpPr/>
              <p:nvPr/>
            </p:nvSpPr>
            <p:spPr>
              <a:xfrm>
                <a:off x="495300" y="1490625"/>
                <a:ext cx="804600" cy="803400"/>
              </a:xfrm>
              <a:prstGeom prst="rect">
                <a:avLst/>
              </a:prstGeom>
              <a:solidFill>
                <a:srgbClr val="CFE2F3"/>
              </a:solidFill>
              <a:ln cap="flat" cmpd="sng" w="9525">
                <a:solidFill>
                  <a:srgbClr val="5757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312" name="Google Shape;312;p35"/>
              <p:cNvSpPr/>
              <p:nvPr/>
            </p:nvSpPr>
            <p:spPr>
              <a:xfrm>
                <a:off x="1318975" y="2325575"/>
                <a:ext cx="320400" cy="320400"/>
              </a:xfrm>
              <a:prstGeom prst="ellipse">
                <a:avLst/>
              </a:prstGeom>
              <a:solidFill>
                <a:srgbClr val="EEEEEE"/>
              </a:solidFill>
              <a:ln cap="flat" cmpd="sng" w="9525">
                <a:solidFill>
                  <a:srgbClr val="5757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5"/>
              <p:cNvSpPr/>
              <p:nvPr/>
            </p:nvSpPr>
            <p:spPr>
              <a:xfrm>
                <a:off x="1390050" y="2389375"/>
                <a:ext cx="176100" cy="167400"/>
              </a:xfrm>
              <a:prstGeom prst="pentagon">
                <a:avLst>
                  <a:gd fmla="val 105146" name="hf"/>
                  <a:gd fmla="val 110557" name="vf"/>
                </a:avLst>
              </a:prstGeom>
              <a:solidFill>
                <a:srgbClr val="FFFF00"/>
              </a:solidFill>
              <a:ln cap="flat" cmpd="sng" w="9525">
                <a:solidFill>
                  <a:srgbClr val="5757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5"/>
              <p:cNvSpPr txBox="1"/>
              <p:nvPr/>
            </p:nvSpPr>
            <p:spPr>
              <a:xfrm>
                <a:off x="1636775" y="2636825"/>
                <a:ext cx="804600" cy="80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t>A</a:t>
                </a:r>
                <a:endParaRPr sz="3000"/>
              </a:p>
            </p:txBody>
          </p:sp>
          <p:sp>
            <p:nvSpPr>
              <p:cNvPr id="315" name="Google Shape;315;p35"/>
              <p:cNvSpPr txBox="1"/>
              <p:nvPr/>
            </p:nvSpPr>
            <p:spPr>
              <a:xfrm>
                <a:off x="495300" y="1490625"/>
                <a:ext cx="804600" cy="80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t>A</a:t>
                </a:r>
                <a:endParaRPr sz="3000"/>
              </a:p>
            </p:txBody>
          </p:sp>
        </p:grpSp>
        <p:cxnSp>
          <p:nvCxnSpPr>
            <p:cNvPr id="316" name="Google Shape;316;p35"/>
            <p:cNvCxnSpPr>
              <a:stCxn id="313" idx="2"/>
            </p:cNvCxnSpPr>
            <p:nvPr/>
          </p:nvCxnSpPr>
          <p:spPr>
            <a:xfrm flipH="1">
              <a:off x="1609407" y="3052700"/>
              <a:ext cx="310800" cy="1191600"/>
            </a:xfrm>
            <a:prstGeom prst="straightConnector1">
              <a:avLst/>
            </a:prstGeom>
            <a:noFill/>
            <a:ln cap="flat" cmpd="sng" w="9525">
              <a:solidFill>
                <a:srgbClr val="575757"/>
              </a:solidFill>
              <a:prstDash val="solid"/>
              <a:round/>
              <a:headEnd len="med" w="med" type="none"/>
              <a:tailEnd len="med" w="med" type="none"/>
            </a:ln>
          </p:spPr>
        </p:cxnSp>
        <p:sp>
          <p:nvSpPr>
            <p:cNvPr id="317" name="Google Shape;317;p35"/>
            <p:cNvSpPr txBox="1"/>
            <p:nvPr/>
          </p:nvSpPr>
          <p:spPr>
            <a:xfrm>
              <a:off x="993050" y="1583150"/>
              <a:ext cx="1965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2"/>
                  </a:solidFill>
                </a:rPr>
                <a:t>Prediction Target</a:t>
              </a:r>
              <a:endParaRPr>
                <a:solidFill>
                  <a:schemeClr val="dk2"/>
                </a:solidFill>
              </a:endParaRPr>
            </a:p>
          </p:txBody>
        </p:sp>
        <p:cxnSp>
          <p:nvCxnSpPr>
            <p:cNvPr id="318" name="Google Shape;318;p35"/>
            <p:cNvCxnSpPr>
              <a:stCxn id="312" idx="4"/>
            </p:cNvCxnSpPr>
            <p:nvPr/>
          </p:nvCxnSpPr>
          <p:spPr>
            <a:xfrm>
              <a:off x="1975700" y="3141900"/>
              <a:ext cx="157200" cy="968700"/>
            </a:xfrm>
            <a:prstGeom prst="straightConnector1">
              <a:avLst/>
            </a:prstGeom>
            <a:noFill/>
            <a:ln cap="flat" cmpd="sng" w="9525">
              <a:solidFill>
                <a:srgbClr val="575757"/>
              </a:solidFill>
              <a:prstDash val="solid"/>
              <a:round/>
              <a:headEnd len="med" w="med" type="none"/>
              <a:tailEnd len="med" w="med" type="none"/>
            </a:ln>
          </p:spPr>
        </p:cxnSp>
        <p:sp>
          <p:nvSpPr>
            <p:cNvPr id="319" name="Google Shape;319;p35"/>
            <p:cNvSpPr txBox="1"/>
            <p:nvPr/>
          </p:nvSpPr>
          <p:spPr>
            <a:xfrm>
              <a:off x="1975700" y="4008850"/>
              <a:ext cx="840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rPr>
                <a:t>Binding </a:t>
              </a:r>
              <a:endParaRPr sz="1000">
                <a:solidFill>
                  <a:schemeClr val="dk2"/>
                </a:solidFill>
              </a:endParaRPr>
            </a:p>
            <a:p>
              <a:pPr indent="0" lvl="0" marL="0" rtl="0" algn="l">
                <a:spcBef>
                  <a:spcPts val="0"/>
                </a:spcBef>
                <a:spcAft>
                  <a:spcPts val="0"/>
                </a:spcAft>
                <a:buNone/>
              </a:pPr>
              <a:r>
                <a:rPr lang="en" sz="1000">
                  <a:solidFill>
                    <a:schemeClr val="dk2"/>
                  </a:solidFill>
                </a:rPr>
                <a:t>Site</a:t>
              </a:r>
              <a:endParaRPr sz="1000">
                <a:solidFill>
                  <a:schemeClr val="dk2"/>
                </a:solidFill>
              </a:endParaRPr>
            </a:p>
          </p:txBody>
        </p:sp>
      </p:grpSp>
      <p:grpSp>
        <p:nvGrpSpPr>
          <p:cNvPr id="320" name="Google Shape;320;p35"/>
          <p:cNvGrpSpPr/>
          <p:nvPr/>
        </p:nvGrpSpPr>
        <p:grpSpPr>
          <a:xfrm>
            <a:off x="3306275" y="1259150"/>
            <a:ext cx="3917250" cy="3609700"/>
            <a:chOff x="3306275" y="1259150"/>
            <a:chExt cx="3917250" cy="3609700"/>
          </a:xfrm>
        </p:grpSpPr>
        <p:sp>
          <p:nvSpPr>
            <p:cNvPr id="321" name="Google Shape;321;p35"/>
            <p:cNvSpPr/>
            <p:nvPr/>
          </p:nvSpPr>
          <p:spPr>
            <a:xfrm flipH="1" rot="-5400000">
              <a:off x="5040768" y="1988197"/>
              <a:ext cx="1140600" cy="1139400"/>
            </a:xfrm>
            <a:prstGeom prst="snip2DiagRect">
              <a:avLst>
                <a:gd fmla="val 0" name="adj1"/>
                <a:gd fmla="val 29502" name="adj2"/>
              </a:avLst>
            </a:prstGeom>
            <a:solidFill>
              <a:srgbClr val="D9EAD3"/>
            </a:solidFill>
            <a:ln cap="flat" cmpd="sng" w="9525">
              <a:solidFill>
                <a:srgbClr val="5757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5"/>
            <p:cNvSpPr txBox="1"/>
            <p:nvPr/>
          </p:nvSpPr>
          <p:spPr>
            <a:xfrm>
              <a:off x="5039571" y="1986399"/>
              <a:ext cx="1143000" cy="114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t>B1</a:t>
              </a:r>
              <a:endParaRPr sz="3000"/>
            </a:p>
          </p:txBody>
        </p:sp>
        <p:sp>
          <p:nvSpPr>
            <p:cNvPr id="323" name="Google Shape;323;p35"/>
            <p:cNvSpPr/>
            <p:nvPr/>
          </p:nvSpPr>
          <p:spPr>
            <a:xfrm>
              <a:off x="4236421" y="1985749"/>
              <a:ext cx="804600" cy="804600"/>
            </a:xfrm>
            <a:prstGeom prst="ellipse">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5"/>
            <p:cNvSpPr/>
            <p:nvPr/>
          </p:nvSpPr>
          <p:spPr>
            <a:xfrm>
              <a:off x="5377896" y="3131999"/>
              <a:ext cx="804600" cy="804600"/>
            </a:xfrm>
            <a:prstGeom prst="ellipse">
              <a:avLst/>
            </a:prstGeom>
            <a:solidFill>
              <a:srgbClr val="CFE2F3"/>
            </a:solidFill>
            <a:ln cap="flat" cmpd="sng" w="9525">
              <a:solidFill>
                <a:srgbClr val="5757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35"/>
            <p:cNvSpPr txBox="1"/>
            <p:nvPr/>
          </p:nvSpPr>
          <p:spPr>
            <a:xfrm>
              <a:off x="5377896" y="3132599"/>
              <a:ext cx="804600" cy="80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t>A2</a:t>
              </a:r>
              <a:endParaRPr sz="3000"/>
            </a:p>
          </p:txBody>
        </p:sp>
        <p:sp>
          <p:nvSpPr>
            <p:cNvPr id="326" name="Google Shape;326;p35"/>
            <p:cNvSpPr/>
            <p:nvPr/>
          </p:nvSpPr>
          <p:spPr>
            <a:xfrm>
              <a:off x="4236421" y="2790918"/>
              <a:ext cx="1143000" cy="1143000"/>
            </a:xfrm>
            <a:prstGeom prst="snip1Rect">
              <a:avLst>
                <a:gd fmla="val 29687" name="adj"/>
              </a:avLst>
            </a:prstGeom>
            <a:solidFill>
              <a:srgbClr val="D9EAD3"/>
            </a:solidFill>
            <a:ln cap="flat" cmpd="sng" w="9525">
              <a:solidFill>
                <a:srgbClr val="57575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000"/>
            </a:p>
          </p:txBody>
        </p:sp>
        <p:sp>
          <p:nvSpPr>
            <p:cNvPr id="327" name="Google Shape;327;p35"/>
            <p:cNvSpPr txBox="1"/>
            <p:nvPr/>
          </p:nvSpPr>
          <p:spPr>
            <a:xfrm>
              <a:off x="4236421" y="2794199"/>
              <a:ext cx="1143000" cy="114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t>B2</a:t>
              </a:r>
              <a:endParaRPr sz="3000"/>
            </a:p>
          </p:txBody>
        </p:sp>
        <p:sp>
          <p:nvSpPr>
            <p:cNvPr id="328" name="Google Shape;328;p35"/>
            <p:cNvSpPr/>
            <p:nvPr/>
          </p:nvSpPr>
          <p:spPr>
            <a:xfrm>
              <a:off x="5060096" y="2821349"/>
              <a:ext cx="320400" cy="320400"/>
            </a:xfrm>
            <a:prstGeom prst="ellipse">
              <a:avLst/>
            </a:prstGeom>
            <a:solidFill>
              <a:srgbClr val="EEEEEE"/>
            </a:solidFill>
            <a:ln cap="flat" cmpd="sng" w="9525">
              <a:solidFill>
                <a:srgbClr val="5757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5"/>
            <p:cNvSpPr/>
            <p:nvPr/>
          </p:nvSpPr>
          <p:spPr>
            <a:xfrm>
              <a:off x="5131171" y="2885149"/>
              <a:ext cx="176100" cy="167400"/>
            </a:xfrm>
            <a:prstGeom prst="pentagon">
              <a:avLst>
                <a:gd fmla="val 105146" name="hf"/>
                <a:gd fmla="val 110557" name="vf"/>
              </a:avLst>
            </a:prstGeom>
            <a:solidFill>
              <a:srgbClr val="FFFF00"/>
            </a:solidFill>
            <a:ln cap="flat" cmpd="sng" w="9525">
              <a:solidFill>
                <a:srgbClr val="5757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35"/>
            <p:cNvSpPr txBox="1"/>
            <p:nvPr/>
          </p:nvSpPr>
          <p:spPr>
            <a:xfrm>
              <a:off x="4234838" y="1583150"/>
              <a:ext cx="1965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2"/>
                  </a:solidFill>
                </a:rPr>
                <a:t>Model</a:t>
              </a:r>
              <a:endParaRPr>
                <a:solidFill>
                  <a:schemeClr val="dk2"/>
                </a:solidFill>
              </a:endParaRPr>
            </a:p>
          </p:txBody>
        </p:sp>
        <p:sp>
          <p:nvSpPr>
            <p:cNvPr id="331" name="Google Shape;331;p35"/>
            <p:cNvSpPr txBox="1"/>
            <p:nvPr/>
          </p:nvSpPr>
          <p:spPr>
            <a:xfrm>
              <a:off x="4236421" y="1986949"/>
              <a:ext cx="804600" cy="80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999999"/>
                  </a:solidFill>
                </a:rPr>
                <a:t>A1</a:t>
              </a:r>
              <a:endParaRPr sz="3000">
                <a:solidFill>
                  <a:srgbClr val="999999"/>
                </a:solidFill>
              </a:endParaRPr>
            </a:p>
          </p:txBody>
        </p:sp>
        <p:cxnSp>
          <p:nvCxnSpPr>
            <p:cNvPr id="332" name="Google Shape;332;p35"/>
            <p:cNvCxnSpPr/>
            <p:nvPr/>
          </p:nvCxnSpPr>
          <p:spPr>
            <a:xfrm flipH="1" rot="10800000">
              <a:off x="5379421" y="3129397"/>
              <a:ext cx="804600" cy="300"/>
            </a:xfrm>
            <a:prstGeom prst="straightConnector1">
              <a:avLst/>
            </a:prstGeom>
            <a:noFill/>
            <a:ln cap="flat" cmpd="sng" w="38100">
              <a:solidFill>
                <a:srgbClr val="FF9900"/>
              </a:solidFill>
              <a:prstDash val="dash"/>
              <a:round/>
              <a:headEnd len="med" w="med" type="none"/>
              <a:tailEnd len="med" w="med" type="none"/>
            </a:ln>
          </p:spPr>
        </p:cxnSp>
        <p:cxnSp>
          <p:nvCxnSpPr>
            <p:cNvPr id="333" name="Google Shape;333;p35"/>
            <p:cNvCxnSpPr/>
            <p:nvPr/>
          </p:nvCxnSpPr>
          <p:spPr>
            <a:xfrm rot="10800000">
              <a:off x="5379421" y="3129397"/>
              <a:ext cx="4800" cy="804600"/>
            </a:xfrm>
            <a:prstGeom prst="straightConnector1">
              <a:avLst/>
            </a:prstGeom>
            <a:noFill/>
            <a:ln cap="flat" cmpd="sng" w="38100">
              <a:solidFill>
                <a:srgbClr val="FF9900"/>
              </a:solidFill>
              <a:prstDash val="dash"/>
              <a:round/>
              <a:headEnd len="med" w="med" type="none"/>
              <a:tailEnd len="med" w="med" type="none"/>
            </a:ln>
          </p:spPr>
        </p:cxnSp>
        <p:cxnSp>
          <p:nvCxnSpPr>
            <p:cNvPr id="334" name="Google Shape;334;p35"/>
            <p:cNvCxnSpPr/>
            <p:nvPr/>
          </p:nvCxnSpPr>
          <p:spPr>
            <a:xfrm rot="10800000">
              <a:off x="4236421" y="2791069"/>
              <a:ext cx="804600" cy="2400"/>
            </a:xfrm>
            <a:prstGeom prst="straightConnector1">
              <a:avLst/>
            </a:prstGeom>
            <a:noFill/>
            <a:ln cap="flat" cmpd="sng" w="38100">
              <a:solidFill>
                <a:srgbClr val="FF0000"/>
              </a:solidFill>
              <a:prstDash val="dash"/>
              <a:round/>
              <a:headEnd len="med" w="med" type="none"/>
              <a:tailEnd len="med" w="med" type="none"/>
            </a:ln>
          </p:spPr>
        </p:cxnSp>
        <p:cxnSp>
          <p:nvCxnSpPr>
            <p:cNvPr id="335" name="Google Shape;335;p35"/>
            <p:cNvCxnSpPr/>
            <p:nvPr/>
          </p:nvCxnSpPr>
          <p:spPr>
            <a:xfrm flipH="1">
              <a:off x="5041093" y="1986397"/>
              <a:ext cx="1200" cy="804600"/>
            </a:xfrm>
            <a:prstGeom prst="straightConnector1">
              <a:avLst/>
            </a:prstGeom>
            <a:noFill/>
            <a:ln cap="flat" cmpd="sng" w="38100">
              <a:solidFill>
                <a:srgbClr val="FF0000"/>
              </a:solidFill>
              <a:prstDash val="dash"/>
              <a:round/>
              <a:headEnd len="med" w="med" type="none"/>
              <a:tailEnd len="med" w="med" type="none"/>
            </a:ln>
          </p:spPr>
        </p:cxnSp>
        <p:sp>
          <p:nvSpPr>
            <p:cNvPr id="336" name="Google Shape;336;p35"/>
            <p:cNvSpPr txBox="1"/>
            <p:nvPr/>
          </p:nvSpPr>
          <p:spPr>
            <a:xfrm>
              <a:off x="4344300" y="4068450"/>
              <a:ext cx="8409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9900"/>
                  </a:solidFill>
                </a:rPr>
                <a:t>Inaccurate interface (QS-score)</a:t>
              </a:r>
              <a:endParaRPr sz="1000">
                <a:solidFill>
                  <a:srgbClr val="FF9900"/>
                </a:solidFill>
              </a:endParaRPr>
            </a:p>
          </p:txBody>
        </p:sp>
        <p:cxnSp>
          <p:nvCxnSpPr>
            <p:cNvPr id="337" name="Google Shape;337;p35"/>
            <p:cNvCxnSpPr/>
            <p:nvPr/>
          </p:nvCxnSpPr>
          <p:spPr>
            <a:xfrm flipH="1">
              <a:off x="4887650" y="3861425"/>
              <a:ext cx="493500" cy="322500"/>
            </a:xfrm>
            <a:prstGeom prst="straightConnector1">
              <a:avLst/>
            </a:prstGeom>
            <a:noFill/>
            <a:ln cap="flat" cmpd="sng" w="9525">
              <a:solidFill>
                <a:srgbClr val="FF9900"/>
              </a:solidFill>
              <a:prstDash val="solid"/>
              <a:round/>
              <a:headEnd len="med" w="med" type="none"/>
              <a:tailEnd len="med" w="med" type="none"/>
            </a:ln>
          </p:spPr>
        </p:cxnSp>
        <p:cxnSp>
          <p:nvCxnSpPr>
            <p:cNvPr id="338" name="Google Shape;338;p35"/>
            <p:cNvCxnSpPr/>
            <p:nvPr/>
          </p:nvCxnSpPr>
          <p:spPr>
            <a:xfrm flipH="1" rot="10800000">
              <a:off x="3930400" y="2842750"/>
              <a:ext cx="1166700" cy="281100"/>
            </a:xfrm>
            <a:prstGeom prst="straightConnector1">
              <a:avLst/>
            </a:prstGeom>
            <a:noFill/>
            <a:ln cap="flat" cmpd="sng" w="9525">
              <a:solidFill>
                <a:srgbClr val="38761D"/>
              </a:solidFill>
              <a:prstDash val="solid"/>
              <a:round/>
              <a:headEnd len="med" w="med" type="none"/>
              <a:tailEnd len="med" w="med" type="none"/>
            </a:ln>
          </p:spPr>
        </p:cxnSp>
        <p:sp>
          <p:nvSpPr>
            <p:cNvPr id="339" name="Google Shape;339;p35"/>
            <p:cNvSpPr txBox="1"/>
            <p:nvPr/>
          </p:nvSpPr>
          <p:spPr>
            <a:xfrm>
              <a:off x="3306275" y="2842750"/>
              <a:ext cx="8409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38761D"/>
                  </a:solidFill>
                </a:rPr>
                <a:t>Accurate interface (QS-score)</a:t>
              </a:r>
              <a:endParaRPr sz="1000">
                <a:solidFill>
                  <a:srgbClr val="38761D"/>
                </a:solidFill>
              </a:endParaRPr>
            </a:p>
          </p:txBody>
        </p:sp>
        <p:cxnSp>
          <p:nvCxnSpPr>
            <p:cNvPr id="340" name="Google Shape;340;p35"/>
            <p:cNvCxnSpPr/>
            <p:nvPr/>
          </p:nvCxnSpPr>
          <p:spPr>
            <a:xfrm rot="10800000">
              <a:off x="5041093" y="2791069"/>
              <a:ext cx="338400" cy="338400"/>
            </a:xfrm>
            <a:prstGeom prst="straightConnector1">
              <a:avLst/>
            </a:prstGeom>
            <a:noFill/>
            <a:ln cap="flat" cmpd="sng" w="38100">
              <a:solidFill>
                <a:srgbClr val="38761D"/>
              </a:solidFill>
              <a:prstDash val="dash"/>
              <a:round/>
              <a:headEnd len="med" w="med" type="none"/>
              <a:tailEnd len="med" w="med" type="none"/>
            </a:ln>
          </p:spPr>
        </p:cxnSp>
        <p:sp>
          <p:nvSpPr>
            <p:cNvPr id="341" name="Google Shape;341;p35"/>
            <p:cNvSpPr txBox="1"/>
            <p:nvPr/>
          </p:nvSpPr>
          <p:spPr>
            <a:xfrm>
              <a:off x="3393938" y="3563325"/>
              <a:ext cx="840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38761D"/>
                  </a:solidFill>
                </a:rPr>
                <a:t>Accurate chain (lDDT, oligo-lDDT)</a:t>
              </a:r>
              <a:endParaRPr sz="1000">
                <a:solidFill>
                  <a:srgbClr val="38761D"/>
                </a:solidFill>
              </a:endParaRPr>
            </a:p>
          </p:txBody>
        </p:sp>
        <p:cxnSp>
          <p:nvCxnSpPr>
            <p:cNvPr id="342" name="Google Shape;342;p35"/>
            <p:cNvCxnSpPr/>
            <p:nvPr/>
          </p:nvCxnSpPr>
          <p:spPr>
            <a:xfrm flipH="1" rot="10800000">
              <a:off x="3866900" y="3365575"/>
              <a:ext cx="369600" cy="256500"/>
            </a:xfrm>
            <a:prstGeom prst="straightConnector1">
              <a:avLst/>
            </a:prstGeom>
            <a:noFill/>
            <a:ln cap="flat" cmpd="sng" w="9525">
              <a:solidFill>
                <a:srgbClr val="38761D"/>
              </a:solidFill>
              <a:prstDash val="solid"/>
              <a:round/>
              <a:headEnd len="med" w="med" type="none"/>
              <a:tailEnd len="med" w="med" type="none"/>
            </a:ln>
          </p:spPr>
        </p:cxnSp>
        <p:cxnSp>
          <p:nvCxnSpPr>
            <p:cNvPr id="343" name="Google Shape;343;p35"/>
            <p:cNvCxnSpPr/>
            <p:nvPr/>
          </p:nvCxnSpPr>
          <p:spPr>
            <a:xfrm flipH="1">
              <a:off x="5776896" y="3935999"/>
              <a:ext cx="3300" cy="223500"/>
            </a:xfrm>
            <a:prstGeom prst="straightConnector1">
              <a:avLst/>
            </a:prstGeom>
            <a:noFill/>
            <a:ln cap="flat" cmpd="sng" w="9525">
              <a:solidFill>
                <a:srgbClr val="FF9900"/>
              </a:solidFill>
              <a:prstDash val="solid"/>
              <a:round/>
              <a:headEnd len="med" w="med" type="none"/>
              <a:tailEnd len="med" w="med" type="none"/>
            </a:ln>
          </p:spPr>
        </p:cxnSp>
        <p:sp>
          <p:nvSpPr>
            <p:cNvPr id="344" name="Google Shape;344;p35"/>
            <p:cNvSpPr txBox="1"/>
            <p:nvPr/>
          </p:nvSpPr>
          <p:spPr>
            <a:xfrm>
              <a:off x="5492413" y="4068450"/>
              <a:ext cx="840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9900"/>
                  </a:solidFill>
                </a:rPr>
                <a:t>Inaccurate chain (lDDT, oligo-lDDT)</a:t>
              </a:r>
              <a:endParaRPr sz="1000">
                <a:solidFill>
                  <a:srgbClr val="FF9900"/>
                </a:solidFill>
              </a:endParaRPr>
            </a:p>
          </p:txBody>
        </p:sp>
        <p:cxnSp>
          <p:nvCxnSpPr>
            <p:cNvPr id="345" name="Google Shape;345;p35"/>
            <p:cNvCxnSpPr/>
            <p:nvPr/>
          </p:nvCxnSpPr>
          <p:spPr>
            <a:xfrm flipH="1" rot="10800000">
              <a:off x="3976775" y="2499263"/>
              <a:ext cx="494400" cy="22200"/>
            </a:xfrm>
            <a:prstGeom prst="straightConnector1">
              <a:avLst/>
            </a:prstGeom>
            <a:noFill/>
            <a:ln cap="flat" cmpd="sng" w="9525">
              <a:solidFill>
                <a:srgbClr val="FF0000"/>
              </a:solidFill>
              <a:prstDash val="solid"/>
              <a:round/>
              <a:headEnd len="med" w="med" type="none"/>
              <a:tailEnd len="med" w="med" type="none"/>
            </a:ln>
          </p:spPr>
        </p:cxnSp>
        <p:sp>
          <p:nvSpPr>
            <p:cNvPr id="346" name="Google Shape;346;p35"/>
            <p:cNvSpPr txBox="1"/>
            <p:nvPr/>
          </p:nvSpPr>
          <p:spPr>
            <a:xfrm>
              <a:off x="3490913" y="2196250"/>
              <a:ext cx="885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0000"/>
                  </a:solidFill>
                </a:rPr>
                <a:t>Missing chain (oligo-lDDT)</a:t>
              </a:r>
              <a:endParaRPr sz="1000">
                <a:solidFill>
                  <a:srgbClr val="FF0000"/>
                </a:solidFill>
              </a:endParaRPr>
            </a:p>
          </p:txBody>
        </p:sp>
        <p:sp>
          <p:nvSpPr>
            <p:cNvPr id="347" name="Google Shape;347;p35"/>
            <p:cNvSpPr txBox="1"/>
            <p:nvPr/>
          </p:nvSpPr>
          <p:spPr>
            <a:xfrm>
              <a:off x="5830526" y="1259150"/>
              <a:ext cx="924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9900"/>
                  </a:solidFill>
                </a:rPr>
                <a:t>Inaccurate chain (oligo-lDDT)</a:t>
              </a:r>
              <a:endParaRPr sz="1000">
                <a:solidFill>
                  <a:srgbClr val="FF9900"/>
                </a:solidFill>
              </a:endParaRPr>
            </a:p>
          </p:txBody>
        </p:sp>
        <p:cxnSp>
          <p:nvCxnSpPr>
            <p:cNvPr id="348" name="Google Shape;348;p35"/>
            <p:cNvCxnSpPr/>
            <p:nvPr/>
          </p:nvCxnSpPr>
          <p:spPr>
            <a:xfrm flipH="1">
              <a:off x="5864621" y="1885424"/>
              <a:ext cx="248700" cy="271200"/>
            </a:xfrm>
            <a:prstGeom prst="straightConnector1">
              <a:avLst/>
            </a:prstGeom>
            <a:noFill/>
            <a:ln cap="flat" cmpd="sng" w="9525">
              <a:solidFill>
                <a:srgbClr val="FF9900"/>
              </a:solidFill>
              <a:prstDash val="solid"/>
              <a:round/>
              <a:headEnd len="med" w="med" type="none"/>
              <a:tailEnd len="med" w="med" type="none"/>
            </a:ln>
          </p:spPr>
        </p:cxnSp>
        <p:cxnSp>
          <p:nvCxnSpPr>
            <p:cNvPr id="349" name="Google Shape;349;p35"/>
            <p:cNvCxnSpPr>
              <a:stCxn id="328" idx="6"/>
            </p:cNvCxnSpPr>
            <p:nvPr/>
          </p:nvCxnSpPr>
          <p:spPr>
            <a:xfrm flipH="1" rot="10800000">
              <a:off x="5380496" y="2943149"/>
              <a:ext cx="1021500" cy="38400"/>
            </a:xfrm>
            <a:prstGeom prst="straightConnector1">
              <a:avLst/>
            </a:prstGeom>
            <a:noFill/>
            <a:ln cap="flat" cmpd="sng" w="9525">
              <a:solidFill>
                <a:srgbClr val="38761D"/>
              </a:solidFill>
              <a:prstDash val="solid"/>
              <a:round/>
              <a:headEnd len="med" w="med" type="none"/>
              <a:tailEnd len="med" w="med" type="none"/>
            </a:ln>
          </p:spPr>
        </p:cxnSp>
        <p:sp>
          <p:nvSpPr>
            <p:cNvPr id="350" name="Google Shape;350;p35"/>
            <p:cNvSpPr txBox="1"/>
            <p:nvPr/>
          </p:nvSpPr>
          <p:spPr>
            <a:xfrm>
              <a:off x="6382625" y="2774350"/>
              <a:ext cx="8409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38761D"/>
                  </a:solidFill>
                </a:rPr>
                <a:t>Accurate binding site (lDDT-BS)</a:t>
              </a:r>
              <a:endParaRPr sz="1000">
                <a:solidFill>
                  <a:srgbClr val="38761D"/>
                </a:solidFill>
              </a:endParaRPr>
            </a:p>
          </p:txBody>
        </p:sp>
        <p:cxnSp>
          <p:nvCxnSpPr>
            <p:cNvPr id="351" name="Google Shape;351;p35"/>
            <p:cNvCxnSpPr/>
            <p:nvPr/>
          </p:nvCxnSpPr>
          <p:spPr>
            <a:xfrm flipH="1" rot="10800000">
              <a:off x="5311821" y="2586687"/>
              <a:ext cx="1036500" cy="354900"/>
            </a:xfrm>
            <a:prstGeom prst="straightConnector1">
              <a:avLst/>
            </a:prstGeom>
            <a:noFill/>
            <a:ln cap="flat" cmpd="sng" w="9525">
              <a:solidFill>
                <a:srgbClr val="38761D"/>
              </a:solidFill>
              <a:prstDash val="solid"/>
              <a:round/>
              <a:headEnd len="med" w="med" type="none"/>
              <a:tailEnd len="med" w="med" type="none"/>
            </a:ln>
          </p:spPr>
        </p:cxnSp>
        <p:sp>
          <p:nvSpPr>
            <p:cNvPr id="352" name="Google Shape;352;p35"/>
            <p:cNvSpPr txBox="1"/>
            <p:nvPr/>
          </p:nvSpPr>
          <p:spPr>
            <a:xfrm>
              <a:off x="6339475" y="2033225"/>
              <a:ext cx="8409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38761D"/>
                  </a:solidFill>
                </a:rPr>
                <a:t>Accurate ligand pose</a:t>
              </a:r>
              <a:endParaRPr sz="1000">
                <a:solidFill>
                  <a:srgbClr val="38761D"/>
                </a:solidFill>
              </a:endParaRPr>
            </a:p>
            <a:p>
              <a:pPr indent="0" lvl="0" marL="0" rtl="0" algn="l">
                <a:spcBef>
                  <a:spcPts val="0"/>
                </a:spcBef>
                <a:spcAft>
                  <a:spcPts val="0"/>
                </a:spcAft>
                <a:buNone/>
              </a:pPr>
              <a:r>
                <a:rPr lang="en" sz="1000">
                  <a:solidFill>
                    <a:srgbClr val="38761D"/>
                  </a:solidFill>
                </a:rPr>
                <a:t>(RMSD, lDDT-PLI)</a:t>
              </a:r>
              <a:endParaRPr sz="1000">
                <a:solidFill>
                  <a:srgbClr val="38761D"/>
                </a:solidFill>
              </a:endParaRPr>
            </a:p>
            <a:p>
              <a:pPr indent="0" lvl="0" marL="0" rtl="0" algn="l">
                <a:spcBef>
                  <a:spcPts val="0"/>
                </a:spcBef>
                <a:spcAft>
                  <a:spcPts val="0"/>
                </a:spcAft>
                <a:buNone/>
              </a:pPr>
              <a:r>
                <a:t/>
              </a:r>
              <a:endParaRPr sz="1000">
                <a:solidFill>
                  <a:srgbClr val="38761D"/>
                </a:solidFill>
              </a:endParaRPr>
            </a:p>
          </p:txBody>
        </p:sp>
        <p:cxnSp>
          <p:nvCxnSpPr>
            <p:cNvPr id="353" name="Google Shape;353;p35"/>
            <p:cNvCxnSpPr/>
            <p:nvPr/>
          </p:nvCxnSpPr>
          <p:spPr>
            <a:xfrm>
              <a:off x="4487250" y="1927125"/>
              <a:ext cx="555000" cy="367500"/>
            </a:xfrm>
            <a:prstGeom prst="straightConnector1">
              <a:avLst/>
            </a:prstGeom>
            <a:noFill/>
            <a:ln cap="flat" cmpd="sng" w="9525">
              <a:solidFill>
                <a:srgbClr val="FF0000"/>
              </a:solidFill>
              <a:prstDash val="solid"/>
              <a:round/>
              <a:headEnd len="med" w="med" type="none"/>
              <a:tailEnd len="med" w="med" type="none"/>
            </a:ln>
          </p:spPr>
        </p:cxnSp>
        <p:sp>
          <p:nvSpPr>
            <p:cNvPr id="354" name="Google Shape;354;p35"/>
            <p:cNvSpPr txBox="1"/>
            <p:nvPr/>
          </p:nvSpPr>
          <p:spPr>
            <a:xfrm>
              <a:off x="3803525" y="1354550"/>
              <a:ext cx="8409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0000"/>
                  </a:solidFill>
                </a:rPr>
                <a:t>Missing interfaces (QS-score)</a:t>
              </a:r>
              <a:endParaRPr sz="1000">
                <a:solidFill>
                  <a:srgbClr val="FF0000"/>
                </a:solidFil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8"/>
          <p:cNvSpPr txBox="1"/>
          <p:nvPr>
            <p:ph type="title"/>
          </p:nvPr>
        </p:nvSpPr>
        <p:spPr>
          <a:xfrm>
            <a:off x="311700" y="1152150"/>
            <a:ext cx="4260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t>CASP</a:t>
            </a:r>
            <a:endParaRPr b="1" sz="1800"/>
          </a:p>
        </p:txBody>
      </p:sp>
      <p:sp>
        <p:nvSpPr>
          <p:cNvPr id="84" name="Google Shape;84;p18"/>
          <p:cNvSpPr txBox="1"/>
          <p:nvPr>
            <p:ph idx="1" type="body"/>
          </p:nvPr>
        </p:nvSpPr>
        <p:spPr>
          <a:xfrm>
            <a:off x="311700" y="1630994"/>
            <a:ext cx="39999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Blind predictions</a:t>
            </a:r>
            <a:endParaRPr/>
          </a:p>
          <a:p>
            <a:pPr indent="-317500" lvl="0" marL="457200" rtl="0" algn="l">
              <a:spcBef>
                <a:spcPts val="0"/>
              </a:spcBef>
              <a:spcAft>
                <a:spcPts val="0"/>
              </a:spcAft>
              <a:buSzPts val="1400"/>
              <a:buChar char="●"/>
            </a:pPr>
            <a:r>
              <a:rPr lang="en"/>
              <a:t>Every 2 years</a:t>
            </a:r>
            <a:endParaRPr/>
          </a:p>
          <a:p>
            <a:pPr indent="-317500" lvl="0" marL="457200" rtl="0" algn="l">
              <a:spcBef>
                <a:spcPts val="0"/>
              </a:spcBef>
              <a:spcAft>
                <a:spcPts val="0"/>
              </a:spcAft>
              <a:buSzPts val="1400"/>
              <a:buChar char="●"/>
            </a:pPr>
            <a:r>
              <a:rPr lang="en"/>
              <a:t>Human curation</a:t>
            </a:r>
            <a:endParaRPr/>
          </a:p>
          <a:p>
            <a:pPr indent="-317500" lvl="0" marL="457200" rtl="0" algn="l">
              <a:spcBef>
                <a:spcPts val="0"/>
              </a:spcBef>
              <a:spcAft>
                <a:spcPts val="0"/>
              </a:spcAft>
              <a:buSzPts val="1400"/>
              <a:buChar char="●"/>
            </a:pPr>
            <a:r>
              <a:rPr lang="en"/>
              <a:t>Human &amp; Server predictors</a:t>
            </a:r>
            <a:endParaRPr/>
          </a:p>
          <a:p>
            <a:pPr indent="-317500" lvl="0" marL="457200" rtl="0" algn="l">
              <a:spcBef>
                <a:spcPts val="0"/>
              </a:spcBef>
              <a:spcAft>
                <a:spcPts val="0"/>
              </a:spcAft>
              <a:buSzPts val="1400"/>
              <a:buChar char="●"/>
            </a:pPr>
            <a:r>
              <a:rPr lang="en"/>
              <a:t>Hand-picked targets</a:t>
            </a:r>
            <a:endParaRPr/>
          </a:p>
          <a:p>
            <a:pPr indent="-304800" lvl="1" marL="914400" rtl="0" algn="l">
              <a:spcBef>
                <a:spcPts val="0"/>
              </a:spcBef>
              <a:spcAft>
                <a:spcPts val="0"/>
              </a:spcAft>
              <a:buSzPts val="1200"/>
              <a:buChar char="○"/>
            </a:pPr>
            <a:r>
              <a:rPr lang="en"/>
              <a:t>Obtained from crystallographers</a:t>
            </a:r>
            <a:endParaRPr/>
          </a:p>
          <a:p>
            <a:pPr indent="-304800" lvl="1" marL="914400" rtl="0" algn="l">
              <a:spcBef>
                <a:spcPts val="0"/>
              </a:spcBef>
              <a:spcAft>
                <a:spcPts val="0"/>
              </a:spcAft>
              <a:buSzPts val="1200"/>
              <a:buChar char="○"/>
            </a:pPr>
            <a:r>
              <a:rPr lang="en"/>
              <a:t>Hard folding targets</a:t>
            </a:r>
            <a:endParaRPr/>
          </a:p>
          <a:p>
            <a:pPr indent="-317500" lvl="0" marL="457200" rtl="0" algn="l">
              <a:spcBef>
                <a:spcPts val="0"/>
              </a:spcBef>
              <a:spcAft>
                <a:spcPts val="0"/>
              </a:spcAft>
              <a:buSzPts val="1400"/>
              <a:buChar char="●"/>
            </a:pPr>
            <a:r>
              <a:rPr lang="en"/>
              <a:t>Experts assessment</a:t>
            </a:r>
            <a:endParaRPr/>
          </a:p>
        </p:txBody>
      </p:sp>
      <p:sp>
        <p:nvSpPr>
          <p:cNvPr id="85" name="Google Shape;85;p18"/>
          <p:cNvSpPr txBox="1"/>
          <p:nvPr>
            <p:ph idx="2" type="body"/>
          </p:nvPr>
        </p:nvSpPr>
        <p:spPr>
          <a:xfrm>
            <a:off x="4832400" y="1630994"/>
            <a:ext cx="39999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Blind predictions</a:t>
            </a:r>
            <a:endParaRPr/>
          </a:p>
          <a:p>
            <a:pPr indent="-317500" lvl="0" marL="457200" rtl="0" algn="l">
              <a:spcBef>
                <a:spcPts val="0"/>
              </a:spcBef>
              <a:spcAft>
                <a:spcPts val="0"/>
              </a:spcAft>
              <a:buSzPts val="1400"/>
              <a:buChar char="●"/>
            </a:pPr>
            <a:r>
              <a:rPr lang="en"/>
              <a:t>Weekly</a:t>
            </a:r>
            <a:endParaRPr/>
          </a:p>
          <a:p>
            <a:pPr indent="-317500" lvl="0" marL="457200" rtl="0" algn="l">
              <a:spcBef>
                <a:spcPts val="0"/>
              </a:spcBef>
              <a:spcAft>
                <a:spcPts val="0"/>
              </a:spcAft>
              <a:buSzPts val="1400"/>
              <a:buChar char="●"/>
            </a:pPr>
            <a:r>
              <a:rPr lang="en"/>
              <a:t>Fully automated</a:t>
            </a:r>
            <a:endParaRPr/>
          </a:p>
          <a:p>
            <a:pPr indent="-317500" lvl="0" marL="457200" rtl="0" algn="l">
              <a:spcBef>
                <a:spcPts val="0"/>
              </a:spcBef>
              <a:spcAft>
                <a:spcPts val="0"/>
              </a:spcAft>
              <a:buSzPts val="1400"/>
              <a:buChar char="●"/>
            </a:pPr>
            <a:r>
              <a:rPr lang="en"/>
              <a:t>Only servers</a:t>
            </a:r>
            <a:endParaRPr/>
          </a:p>
          <a:p>
            <a:pPr indent="-317500" lvl="0" marL="457200" rtl="0" algn="l">
              <a:spcBef>
                <a:spcPts val="0"/>
              </a:spcBef>
              <a:spcAft>
                <a:spcPts val="0"/>
              </a:spcAft>
              <a:buSzPts val="1400"/>
              <a:buChar char="●"/>
            </a:pPr>
            <a:r>
              <a:rPr lang="en"/>
              <a:t>Targets from PDB pre-release</a:t>
            </a:r>
            <a:endParaRPr/>
          </a:p>
          <a:p>
            <a:pPr indent="-304800" lvl="1" marL="914400" rtl="0" algn="l">
              <a:spcBef>
                <a:spcPts val="0"/>
              </a:spcBef>
              <a:spcAft>
                <a:spcPts val="0"/>
              </a:spcAft>
              <a:buSzPts val="1200"/>
              <a:buChar char="○"/>
            </a:pPr>
            <a:r>
              <a:rPr lang="en"/>
              <a:t>Selection of interesting, diverse targets</a:t>
            </a:r>
            <a:endParaRPr/>
          </a:p>
          <a:p>
            <a:pPr indent="-304800" lvl="1" marL="914400" rtl="0" algn="l">
              <a:spcBef>
                <a:spcPts val="0"/>
              </a:spcBef>
              <a:spcAft>
                <a:spcPts val="0"/>
              </a:spcAft>
              <a:buSzPts val="1200"/>
              <a:buChar char="○"/>
            </a:pPr>
            <a:r>
              <a:rPr lang="en"/>
              <a:t>Typically easier targets</a:t>
            </a:r>
            <a:endParaRPr/>
          </a:p>
          <a:p>
            <a:pPr indent="-317500" lvl="0" marL="457200" rtl="0" algn="l">
              <a:spcBef>
                <a:spcPts val="0"/>
              </a:spcBef>
              <a:spcAft>
                <a:spcPts val="0"/>
              </a:spcAft>
              <a:buSzPts val="1400"/>
              <a:buChar char="●"/>
            </a:pPr>
            <a:r>
              <a:rPr lang="en"/>
              <a:t>Automated evaluation</a:t>
            </a:r>
            <a:endParaRPr/>
          </a:p>
        </p:txBody>
      </p:sp>
      <p:sp>
        <p:nvSpPr>
          <p:cNvPr id="86" name="Google Shape;86;p18"/>
          <p:cNvSpPr txBox="1"/>
          <p:nvPr>
            <p:ph type="title"/>
          </p:nvPr>
        </p:nvSpPr>
        <p:spPr>
          <a:xfrm>
            <a:off x="4832400" y="1152144"/>
            <a:ext cx="3999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t>CAMEO</a:t>
            </a:r>
            <a:endParaRPr b="1" sz="1800"/>
          </a:p>
        </p:txBody>
      </p:sp>
      <p:sp>
        <p:nvSpPr>
          <p:cNvPr id="87" name="Google Shape;87;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8" name="Google Shape;88;p18"/>
          <p:cNvSpPr txBox="1"/>
          <p:nvPr/>
        </p:nvSpPr>
        <p:spPr>
          <a:xfrm>
            <a:off x="267500" y="145925"/>
            <a:ext cx="2801700" cy="32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8"/>
          <p:cNvSpPr txBox="1"/>
          <p:nvPr>
            <p:ph type="title"/>
          </p:nvPr>
        </p:nvSpPr>
        <p:spPr>
          <a:xfrm>
            <a:off x="311700" y="521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CAMEO is complementing CASP</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36"/>
          <p:cNvSpPr txBox="1"/>
          <p:nvPr/>
        </p:nvSpPr>
        <p:spPr>
          <a:xfrm>
            <a:off x="311760" y="444960"/>
            <a:ext cx="8520000" cy="57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n" sz="2800" strike="noStrike">
                <a:solidFill>
                  <a:srgbClr val="000000"/>
                </a:solidFill>
                <a:latin typeface="Arial"/>
                <a:ea typeface="Arial"/>
                <a:cs typeface="Arial"/>
                <a:sym typeface="Arial"/>
              </a:rPr>
              <a:t>Ligand Pose RMSD</a:t>
            </a:r>
            <a:endParaRPr b="0" sz="2800" strike="noStrike">
              <a:solidFill>
                <a:srgbClr val="000000"/>
              </a:solidFill>
              <a:latin typeface="Arial"/>
              <a:ea typeface="Arial"/>
              <a:cs typeface="Arial"/>
              <a:sym typeface="Arial"/>
            </a:endParaRPr>
          </a:p>
        </p:txBody>
      </p:sp>
      <p:sp>
        <p:nvSpPr>
          <p:cNvPr id="360" name="Google Shape;360;p36"/>
          <p:cNvSpPr txBox="1"/>
          <p:nvPr/>
        </p:nvSpPr>
        <p:spPr>
          <a:xfrm>
            <a:off x="8472600" y="4663080"/>
            <a:ext cx="548400" cy="3930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b="0" lang="en" sz="1000" strike="noStrike">
                <a:solidFill>
                  <a:srgbClr val="595959"/>
                </a:solidFill>
                <a:latin typeface="Arial"/>
                <a:ea typeface="Arial"/>
                <a:cs typeface="Arial"/>
                <a:sym typeface="Arial"/>
              </a:rPr>
              <a:t>‹#›</a:t>
            </a:fld>
            <a:endParaRPr b="0" sz="1000" strike="noStrike">
              <a:latin typeface="Times New Roman"/>
              <a:ea typeface="Times New Roman"/>
              <a:cs typeface="Times New Roman"/>
              <a:sym typeface="Times New Roman"/>
            </a:endParaRPr>
          </a:p>
        </p:txBody>
      </p:sp>
      <p:pic>
        <p:nvPicPr>
          <p:cNvPr id="361" name="Google Shape;361;p36"/>
          <p:cNvPicPr preferRelativeResize="0"/>
          <p:nvPr/>
        </p:nvPicPr>
        <p:blipFill rotWithShape="1">
          <a:blip r:embed="rId3">
            <a:alphaModFix/>
          </a:blip>
          <a:srcRect b="0" l="0" r="0" t="0"/>
          <a:stretch/>
        </p:blipFill>
        <p:spPr>
          <a:xfrm>
            <a:off x="2743560" y="1152360"/>
            <a:ext cx="7070039" cy="3990960"/>
          </a:xfrm>
          <a:prstGeom prst="rect">
            <a:avLst/>
          </a:prstGeom>
          <a:noFill/>
          <a:ln>
            <a:noFill/>
          </a:ln>
        </p:spPr>
      </p:pic>
      <p:pic>
        <p:nvPicPr>
          <p:cNvPr id="362" name="Google Shape;362;p36"/>
          <p:cNvPicPr preferRelativeResize="0"/>
          <p:nvPr/>
        </p:nvPicPr>
        <p:blipFill rotWithShape="1">
          <a:blip r:embed="rId4">
            <a:alphaModFix/>
          </a:blip>
          <a:srcRect b="0" l="0" r="0" t="0"/>
          <a:stretch/>
        </p:blipFill>
        <p:spPr>
          <a:xfrm>
            <a:off x="-974160" y="1152360"/>
            <a:ext cx="7070039" cy="3990960"/>
          </a:xfrm>
          <a:prstGeom prst="rect">
            <a:avLst/>
          </a:prstGeom>
          <a:noFill/>
          <a:ln>
            <a:noFill/>
          </a:ln>
        </p:spPr>
      </p:pic>
      <p:sp>
        <p:nvSpPr>
          <p:cNvPr id="363" name="Google Shape;363;p36"/>
          <p:cNvSpPr/>
          <p:nvPr/>
        </p:nvSpPr>
        <p:spPr>
          <a:xfrm>
            <a:off x="1169640" y="1152360"/>
            <a:ext cx="2781300" cy="487200"/>
          </a:xfrm>
          <a:prstGeom prst="rect">
            <a:avLst/>
          </a:prstGeom>
          <a:noFill/>
          <a:ln>
            <a:noFill/>
          </a:ln>
        </p:spPr>
        <p:txBody>
          <a:bodyPr anchorCtr="0" anchor="t" bIns="122025" lIns="122025" spcFirstLastPara="1" rIns="122025" wrap="square" tIns="122025">
            <a:noAutofit/>
          </a:bodyPr>
          <a:lstStyle/>
          <a:p>
            <a:pPr indent="0" lvl="0" marL="0" marR="0" rtl="0" algn="ctr">
              <a:lnSpc>
                <a:spcPct val="100000"/>
              </a:lnSpc>
              <a:spcBef>
                <a:spcPts val="0"/>
              </a:spcBef>
              <a:spcAft>
                <a:spcPts val="0"/>
              </a:spcAft>
              <a:buNone/>
            </a:pPr>
            <a:r>
              <a:rPr b="0" lang="en" sz="1600" strike="noStrike">
                <a:solidFill>
                  <a:srgbClr val="595959"/>
                </a:solidFill>
                <a:latin typeface="Arial"/>
                <a:ea typeface="Arial"/>
                <a:cs typeface="Arial"/>
                <a:sym typeface="Arial"/>
              </a:rPr>
              <a:t>Reference</a:t>
            </a:r>
            <a:endParaRPr b="0" sz="1600" strike="noStrike">
              <a:solidFill>
                <a:srgbClr val="595959"/>
              </a:solidFill>
              <a:latin typeface="Arial"/>
              <a:ea typeface="Arial"/>
              <a:cs typeface="Arial"/>
              <a:sym typeface="Arial"/>
            </a:endParaRPr>
          </a:p>
        </p:txBody>
      </p:sp>
      <p:sp>
        <p:nvSpPr>
          <p:cNvPr id="364" name="Google Shape;364;p36"/>
          <p:cNvSpPr/>
          <p:nvPr/>
        </p:nvSpPr>
        <p:spPr>
          <a:xfrm>
            <a:off x="4888080" y="1152360"/>
            <a:ext cx="2781300" cy="487200"/>
          </a:xfrm>
          <a:prstGeom prst="rect">
            <a:avLst/>
          </a:prstGeom>
          <a:noFill/>
          <a:ln>
            <a:noFill/>
          </a:ln>
        </p:spPr>
        <p:txBody>
          <a:bodyPr anchorCtr="0" anchor="t" bIns="122025" lIns="122025" spcFirstLastPara="1" rIns="122025" wrap="square" tIns="122025">
            <a:noAutofit/>
          </a:bodyPr>
          <a:lstStyle/>
          <a:p>
            <a:pPr indent="0" lvl="0" marL="0" marR="0" rtl="0" algn="ctr">
              <a:lnSpc>
                <a:spcPct val="100000"/>
              </a:lnSpc>
              <a:spcBef>
                <a:spcPts val="0"/>
              </a:spcBef>
              <a:spcAft>
                <a:spcPts val="0"/>
              </a:spcAft>
              <a:buNone/>
            </a:pPr>
            <a:r>
              <a:rPr b="0" lang="en" sz="1600" strike="noStrike">
                <a:solidFill>
                  <a:srgbClr val="595959"/>
                </a:solidFill>
                <a:latin typeface="Arial"/>
                <a:ea typeface="Arial"/>
                <a:cs typeface="Arial"/>
                <a:sym typeface="Arial"/>
              </a:rPr>
              <a:t>Model</a:t>
            </a:r>
            <a:endParaRPr b="0" sz="1600" strike="noStrike">
              <a:solidFill>
                <a:srgbClr val="595959"/>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grpSp>
        <p:nvGrpSpPr>
          <p:cNvPr id="369" name="Google Shape;369;p37"/>
          <p:cNvGrpSpPr/>
          <p:nvPr/>
        </p:nvGrpSpPr>
        <p:grpSpPr>
          <a:xfrm>
            <a:off x="-974776" y="1152474"/>
            <a:ext cx="10788755" cy="3991028"/>
            <a:chOff x="-974776" y="1152474"/>
            <a:chExt cx="10788755" cy="3991028"/>
          </a:xfrm>
        </p:grpSpPr>
        <p:pic>
          <p:nvPicPr>
            <p:cNvPr id="370" name="Google Shape;370;p37"/>
            <p:cNvPicPr preferRelativeResize="0"/>
            <p:nvPr/>
          </p:nvPicPr>
          <p:blipFill>
            <a:blip r:embed="rId3">
              <a:alphaModFix/>
            </a:blip>
            <a:stretch>
              <a:fillRect/>
            </a:stretch>
          </p:blipFill>
          <p:spPr>
            <a:xfrm>
              <a:off x="-974776" y="1152474"/>
              <a:ext cx="7070602" cy="3991026"/>
            </a:xfrm>
            <a:prstGeom prst="rect">
              <a:avLst/>
            </a:prstGeom>
            <a:noFill/>
            <a:ln>
              <a:noFill/>
            </a:ln>
          </p:spPr>
        </p:pic>
        <p:sp>
          <p:nvSpPr>
            <p:cNvPr id="371" name="Google Shape;371;p37"/>
            <p:cNvSpPr/>
            <p:nvPr/>
          </p:nvSpPr>
          <p:spPr>
            <a:xfrm>
              <a:off x="1617900" y="2303700"/>
              <a:ext cx="1560000" cy="1482600"/>
            </a:xfrm>
            <a:prstGeom prst="ellipse">
              <a:avLst/>
            </a:prstGeom>
            <a:noFill/>
            <a:ln cap="flat" cmpd="sng" w="2857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37"/>
            <p:cNvSpPr txBox="1"/>
            <p:nvPr/>
          </p:nvSpPr>
          <p:spPr>
            <a:xfrm>
              <a:off x="2163650" y="1864225"/>
              <a:ext cx="278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400">
                  <a:solidFill>
                    <a:srgbClr val="38761D"/>
                  </a:solidFill>
                </a:rPr>
                <a:t>4A</a:t>
              </a:r>
              <a:endParaRPr sz="1400">
                <a:solidFill>
                  <a:srgbClr val="38761D"/>
                </a:solidFill>
              </a:endParaRPr>
            </a:p>
          </p:txBody>
        </p:sp>
        <p:pic>
          <p:nvPicPr>
            <p:cNvPr id="373" name="Google Shape;373;p37"/>
            <p:cNvPicPr preferRelativeResize="0"/>
            <p:nvPr/>
          </p:nvPicPr>
          <p:blipFill>
            <a:blip r:embed="rId4">
              <a:alphaModFix amt="15000"/>
            </a:blip>
            <a:stretch>
              <a:fillRect/>
            </a:stretch>
          </p:blipFill>
          <p:spPr>
            <a:xfrm>
              <a:off x="-974776" y="1152475"/>
              <a:ext cx="7070597" cy="3991026"/>
            </a:xfrm>
            <a:prstGeom prst="rect">
              <a:avLst/>
            </a:prstGeom>
            <a:noFill/>
            <a:ln>
              <a:noFill/>
            </a:ln>
          </p:spPr>
        </p:pic>
        <p:pic>
          <p:nvPicPr>
            <p:cNvPr id="374" name="Google Shape;374;p37"/>
            <p:cNvPicPr preferRelativeResize="0"/>
            <p:nvPr/>
          </p:nvPicPr>
          <p:blipFill>
            <a:blip r:embed="rId5">
              <a:alphaModFix amt="15000"/>
            </a:blip>
            <a:stretch>
              <a:fillRect/>
            </a:stretch>
          </p:blipFill>
          <p:spPr>
            <a:xfrm>
              <a:off x="2744520" y="1156000"/>
              <a:ext cx="7068314" cy="3983957"/>
            </a:xfrm>
            <a:prstGeom prst="rect">
              <a:avLst/>
            </a:prstGeom>
            <a:noFill/>
            <a:ln>
              <a:noFill/>
            </a:ln>
          </p:spPr>
        </p:pic>
        <p:pic>
          <p:nvPicPr>
            <p:cNvPr id="375" name="Google Shape;375;p37"/>
            <p:cNvPicPr preferRelativeResize="0"/>
            <p:nvPr/>
          </p:nvPicPr>
          <p:blipFill>
            <a:blip r:embed="rId6">
              <a:alphaModFix/>
            </a:blip>
            <a:stretch>
              <a:fillRect/>
            </a:stretch>
          </p:blipFill>
          <p:spPr>
            <a:xfrm>
              <a:off x="2743376" y="1152474"/>
              <a:ext cx="7070602" cy="3991026"/>
            </a:xfrm>
            <a:prstGeom prst="rect">
              <a:avLst/>
            </a:prstGeom>
            <a:noFill/>
            <a:ln>
              <a:noFill/>
            </a:ln>
          </p:spPr>
        </p:pic>
      </p:grpSp>
      <p:sp>
        <p:nvSpPr>
          <p:cNvPr id="376" name="Google Shape;376;p37"/>
          <p:cNvSpPr txBox="1"/>
          <p:nvPr/>
        </p:nvSpPr>
        <p:spPr>
          <a:xfrm>
            <a:off x="312120" y="1163880"/>
            <a:ext cx="8520000" cy="3416100"/>
          </a:xfrm>
          <a:prstGeom prst="rect">
            <a:avLst/>
          </a:prstGeom>
          <a:noFill/>
          <a:ln>
            <a:noFill/>
          </a:ln>
        </p:spPr>
        <p:txBody>
          <a:bodyPr anchorCtr="0" anchor="t" bIns="91425" lIns="91425" spcFirstLastPara="1" rIns="91425" wrap="square" tIns="91425">
            <a:noAutofit/>
          </a:bodyPr>
          <a:lstStyle/>
          <a:p>
            <a:pPr indent="-342719" lvl="0" marL="457200" marR="0" rtl="0" algn="l">
              <a:lnSpc>
                <a:spcPct val="115000"/>
              </a:lnSpc>
              <a:spcBef>
                <a:spcPts val="0"/>
              </a:spcBef>
              <a:spcAft>
                <a:spcPts val="0"/>
              </a:spcAft>
              <a:buClr>
                <a:srgbClr val="595959"/>
              </a:buClr>
              <a:buSzPts val="1800"/>
              <a:buFont typeface="Arial"/>
              <a:buChar char="●"/>
            </a:pPr>
            <a:r>
              <a:rPr b="0" lang="en" sz="1800" strike="noStrike">
                <a:solidFill>
                  <a:srgbClr val="595959"/>
                </a:solidFill>
                <a:latin typeface="Arial"/>
                <a:ea typeface="Arial"/>
                <a:cs typeface="Arial"/>
                <a:sym typeface="Arial"/>
              </a:rPr>
              <a:t>Binding site superposition (4A radius in reference)</a:t>
            </a:r>
            <a:endParaRPr b="0" sz="1800" strike="noStrike">
              <a:solidFill>
                <a:srgbClr val="000000"/>
              </a:solidFill>
              <a:latin typeface="Arial"/>
              <a:ea typeface="Arial"/>
              <a:cs typeface="Arial"/>
              <a:sym typeface="Arial"/>
            </a:endParaRPr>
          </a:p>
        </p:txBody>
      </p:sp>
      <p:sp>
        <p:nvSpPr>
          <p:cNvPr id="377" name="Google Shape;377;p37"/>
          <p:cNvSpPr txBox="1"/>
          <p:nvPr/>
        </p:nvSpPr>
        <p:spPr>
          <a:xfrm>
            <a:off x="311760" y="444960"/>
            <a:ext cx="8520000" cy="57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n" sz="2800" strike="noStrike">
                <a:solidFill>
                  <a:srgbClr val="000000"/>
                </a:solidFill>
                <a:latin typeface="Arial"/>
                <a:ea typeface="Arial"/>
                <a:cs typeface="Arial"/>
                <a:sym typeface="Arial"/>
              </a:rPr>
              <a:t>Ligand Pose RMSD</a:t>
            </a:r>
            <a:endParaRPr b="0" sz="2800" strike="noStrike">
              <a:solidFill>
                <a:srgbClr val="000000"/>
              </a:solidFill>
              <a:latin typeface="Arial"/>
              <a:ea typeface="Arial"/>
              <a:cs typeface="Arial"/>
              <a:sym typeface="Arial"/>
            </a:endParaRPr>
          </a:p>
        </p:txBody>
      </p:sp>
      <p:sp>
        <p:nvSpPr>
          <p:cNvPr id="378" name="Google Shape;378;p37"/>
          <p:cNvSpPr txBox="1"/>
          <p:nvPr/>
        </p:nvSpPr>
        <p:spPr>
          <a:xfrm>
            <a:off x="8472600" y="4663080"/>
            <a:ext cx="548400" cy="3930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b="0" lang="en" sz="1000" strike="noStrike">
                <a:solidFill>
                  <a:srgbClr val="595959"/>
                </a:solidFill>
                <a:latin typeface="Arial"/>
                <a:ea typeface="Arial"/>
                <a:cs typeface="Arial"/>
                <a:sym typeface="Arial"/>
              </a:rPr>
              <a:t>‹#›</a:t>
            </a:fld>
            <a:endParaRPr b="0" sz="1000" strike="noStrike">
              <a:latin typeface="Times New Roman"/>
              <a:ea typeface="Times New Roman"/>
              <a:cs typeface="Times New Roman"/>
              <a:sym typeface="Times New Roman"/>
            </a:endParaRPr>
          </a:p>
        </p:txBody>
      </p:sp>
      <p:pic>
        <p:nvPicPr>
          <p:cNvPr id="379" name="Google Shape;379;p37"/>
          <p:cNvPicPr preferRelativeResize="0"/>
          <p:nvPr/>
        </p:nvPicPr>
        <p:blipFill rotWithShape="1">
          <a:blip r:embed="rId7">
            <a:alphaModFix/>
          </a:blip>
          <a:srcRect b="0" l="0" r="0" t="0"/>
          <a:stretch/>
        </p:blipFill>
        <p:spPr>
          <a:xfrm>
            <a:off x="655920" y="1152360"/>
            <a:ext cx="7070039" cy="3990960"/>
          </a:xfrm>
          <a:prstGeom prst="rect">
            <a:avLst/>
          </a:prstGeom>
          <a:noFill/>
          <a:ln>
            <a:noFill/>
          </a:ln>
        </p:spPr>
      </p:pic>
      <p:pic>
        <p:nvPicPr>
          <p:cNvPr id="380" name="Google Shape;380;p37"/>
          <p:cNvPicPr preferRelativeResize="0"/>
          <p:nvPr/>
        </p:nvPicPr>
        <p:blipFill rotWithShape="1">
          <a:blip r:embed="rId8">
            <a:alphaModFix/>
          </a:blip>
          <a:srcRect b="33573" l="39500" r="33182" t="29886"/>
          <a:stretch/>
        </p:blipFill>
        <p:spPr>
          <a:xfrm>
            <a:off x="3448700" y="2345125"/>
            <a:ext cx="1931274" cy="1458300"/>
          </a:xfrm>
          <a:prstGeom prst="rect">
            <a:avLst/>
          </a:prstGeom>
          <a:noFill/>
          <a:ln>
            <a:noFill/>
          </a:ln>
        </p:spPr>
      </p:pic>
      <p:sp>
        <p:nvSpPr>
          <p:cNvPr id="381" name="Google Shape;381;p37"/>
          <p:cNvSpPr/>
          <p:nvPr/>
        </p:nvSpPr>
        <p:spPr>
          <a:xfrm rot="2700000">
            <a:off x="3076938" y="2159984"/>
            <a:ext cx="859983" cy="791252"/>
          </a:xfrm>
          <a:prstGeom prst="bentArrow">
            <a:avLst>
              <a:gd fmla="val 25000" name="adj1"/>
              <a:gd fmla="val 25000" name="adj2"/>
              <a:gd fmla="val 25000" name="adj3"/>
              <a:gd fmla="val 83643" name="adj4"/>
            </a:avLst>
          </a:prstGeom>
          <a:solidFill>
            <a:srgbClr val="2896E0"/>
          </a:solidFill>
          <a:ln cap="flat" cmpd="sng" w="9525">
            <a:solidFill>
              <a:srgbClr val="1D3C7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37"/>
          <p:cNvSpPr/>
          <p:nvPr/>
        </p:nvSpPr>
        <p:spPr>
          <a:xfrm flipH="1" rot="-2700000">
            <a:off x="5040759" y="2138024"/>
            <a:ext cx="859983" cy="791252"/>
          </a:xfrm>
          <a:prstGeom prst="bentArrow">
            <a:avLst>
              <a:gd fmla="val 25000" name="adj1"/>
              <a:gd fmla="val 25000" name="adj2"/>
              <a:gd fmla="val 25000" name="adj3"/>
              <a:gd fmla="val 83643" name="adj4"/>
            </a:avLst>
          </a:prstGeom>
          <a:solidFill>
            <a:srgbClr val="2896E0"/>
          </a:solidFill>
          <a:ln cap="flat" cmpd="sng" w="9525">
            <a:solidFill>
              <a:srgbClr val="1D3C7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38"/>
          <p:cNvSpPr txBox="1"/>
          <p:nvPr/>
        </p:nvSpPr>
        <p:spPr>
          <a:xfrm>
            <a:off x="312480" y="1164240"/>
            <a:ext cx="8520000" cy="3416100"/>
          </a:xfrm>
          <a:prstGeom prst="rect">
            <a:avLst/>
          </a:prstGeom>
          <a:noFill/>
          <a:ln>
            <a:noFill/>
          </a:ln>
        </p:spPr>
        <p:txBody>
          <a:bodyPr anchorCtr="0" anchor="t" bIns="91425" lIns="91425" spcFirstLastPara="1" rIns="91425" wrap="square" tIns="91425">
            <a:noAutofit/>
          </a:bodyPr>
          <a:lstStyle/>
          <a:p>
            <a:pPr indent="-342719" lvl="0" marL="457200" marR="0" rtl="0" algn="l">
              <a:lnSpc>
                <a:spcPct val="115000"/>
              </a:lnSpc>
              <a:spcBef>
                <a:spcPts val="0"/>
              </a:spcBef>
              <a:spcAft>
                <a:spcPts val="0"/>
              </a:spcAft>
              <a:buClr>
                <a:srgbClr val="595959"/>
              </a:buClr>
              <a:buSzPts val="1800"/>
              <a:buFont typeface="Arial"/>
              <a:buChar char="●"/>
            </a:pPr>
            <a:r>
              <a:rPr b="0" lang="en" sz="1800" strike="noStrike">
                <a:solidFill>
                  <a:srgbClr val="595959"/>
                </a:solidFill>
                <a:latin typeface="Arial"/>
                <a:ea typeface="Arial"/>
                <a:cs typeface="Arial"/>
                <a:sym typeface="Arial"/>
              </a:rPr>
              <a:t>Binding site superposition (4A radius in reference)</a:t>
            </a:r>
            <a:endParaRPr b="0" sz="1800" strike="noStrike">
              <a:solidFill>
                <a:srgbClr val="000000"/>
              </a:solidFill>
              <a:latin typeface="Arial"/>
              <a:ea typeface="Arial"/>
              <a:cs typeface="Arial"/>
              <a:sym typeface="Arial"/>
            </a:endParaRPr>
          </a:p>
          <a:p>
            <a:pPr indent="-342719" lvl="0" marL="457200" marR="0" rtl="0" algn="l">
              <a:lnSpc>
                <a:spcPct val="115000"/>
              </a:lnSpc>
              <a:spcBef>
                <a:spcPts val="0"/>
              </a:spcBef>
              <a:spcAft>
                <a:spcPts val="0"/>
              </a:spcAft>
              <a:buClr>
                <a:srgbClr val="595959"/>
              </a:buClr>
              <a:buSzPts val="1800"/>
              <a:buFont typeface="Arial"/>
              <a:buChar char="●"/>
            </a:pPr>
            <a:r>
              <a:rPr b="0" lang="en" sz="1800" strike="noStrike">
                <a:solidFill>
                  <a:srgbClr val="595959"/>
                </a:solidFill>
                <a:latin typeface="Arial"/>
                <a:ea typeface="Arial"/>
                <a:cs typeface="Arial"/>
                <a:sym typeface="Arial"/>
              </a:rPr>
              <a:t>Symmetry-corrected RMSD</a:t>
            </a:r>
            <a:endParaRPr b="0" sz="1800" strike="noStrike">
              <a:solidFill>
                <a:srgbClr val="000000"/>
              </a:solidFill>
              <a:latin typeface="Arial"/>
              <a:ea typeface="Arial"/>
              <a:cs typeface="Arial"/>
              <a:sym typeface="Arial"/>
            </a:endParaRPr>
          </a:p>
          <a:p>
            <a:pPr indent="-317159" lvl="1" marL="914400" marR="0" rtl="0" algn="l">
              <a:spcBef>
                <a:spcPts val="0"/>
              </a:spcBef>
              <a:spcAft>
                <a:spcPts val="0"/>
              </a:spcAft>
              <a:buClr>
                <a:srgbClr val="595959"/>
              </a:buClr>
              <a:buSzPts val="1400"/>
              <a:buFont typeface="Arial"/>
              <a:buChar char="○"/>
            </a:pPr>
            <a:r>
              <a:rPr b="0" i="0" lang="en" sz="1400" u="none" cap="none" strike="noStrike">
                <a:solidFill>
                  <a:srgbClr val="595959"/>
                </a:solidFill>
                <a:latin typeface="Arial"/>
                <a:ea typeface="Arial"/>
                <a:cs typeface="Arial"/>
                <a:sym typeface="Arial"/>
              </a:rPr>
              <a:t>Accounts for alternative placement of equivalent atoms</a:t>
            </a:r>
            <a:endParaRPr b="0" i="0" sz="1400" u="none" cap="none" strike="noStrike">
              <a:solidFill>
                <a:srgbClr val="000000"/>
              </a:solidFill>
              <a:latin typeface="Arial"/>
              <a:ea typeface="Arial"/>
              <a:cs typeface="Arial"/>
              <a:sym typeface="Arial"/>
            </a:endParaRPr>
          </a:p>
          <a:p>
            <a:pPr indent="-317159" lvl="1" marL="914400" marR="0" rtl="0" algn="l">
              <a:spcBef>
                <a:spcPts val="0"/>
              </a:spcBef>
              <a:spcAft>
                <a:spcPts val="0"/>
              </a:spcAft>
              <a:buClr>
                <a:srgbClr val="595959"/>
              </a:buClr>
              <a:buSzPts val="1400"/>
              <a:buFont typeface="Arial"/>
              <a:buChar char="○"/>
            </a:pPr>
            <a:r>
              <a:rPr b="0" i="0" lang="en" sz="1400" u="none" cap="none" strike="noStrike">
                <a:solidFill>
                  <a:srgbClr val="595959"/>
                </a:solidFill>
                <a:latin typeface="Arial"/>
                <a:ea typeface="Arial"/>
                <a:cs typeface="Arial"/>
                <a:sym typeface="Arial"/>
              </a:rPr>
              <a:t>Graph isomorphisms</a:t>
            </a:r>
            <a:endParaRPr b="0" i="0" sz="1400" u="none" cap="none" strike="noStrike">
              <a:solidFill>
                <a:srgbClr val="000000"/>
              </a:solidFill>
              <a:latin typeface="Arial"/>
              <a:ea typeface="Arial"/>
              <a:cs typeface="Arial"/>
              <a:sym typeface="Arial"/>
            </a:endParaRPr>
          </a:p>
        </p:txBody>
      </p:sp>
      <p:sp>
        <p:nvSpPr>
          <p:cNvPr id="388" name="Google Shape;388;p38"/>
          <p:cNvSpPr txBox="1"/>
          <p:nvPr/>
        </p:nvSpPr>
        <p:spPr>
          <a:xfrm>
            <a:off x="311760" y="444960"/>
            <a:ext cx="8520000" cy="57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n" sz="2800" strike="noStrike">
                <a:solidFill>
                  <a:srgbClr val="000000"/>
                </a:solidFill>
                <a:latin typeface="Arial"/>
                <a:ea typeface="Arial"/>
                <a:cs typeface="Arial"/>
                <a:sym typeface="Arial"/>
              </a:rPr>
              <a:t>Ligand Pose RMSD</a:t>
            </a:r>
            <a:endParaRPr b="0" sz="2800" strike="noStrike">
              <a:solidFill>
                <a:srgbClr val="000000"/>
              </a:solidFill>
              <a:latin typeface="Arial"/>
              <a:ea typeface="Arial"/>
              <a:cs typeface="Arial"/>
              <a:sym typeface="Arial"/>
            </a:endParaRPr>
          </a:p>
        </p:txBody>
      </p:sp>
      <p:sp>
        <p:nvSpPr>
          <p:cNvPr id="389" name="Google Shape;389;p38"/>
          <p:cNvSpPr txBox="1"/>
          <p:nvPr/>
        </p:nvSpPr>
        <p:spPr>
          <a:xfrm>
            <a:off x="8472600" y="4663080"/>
            <a:ext cx="548400" cy="3930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b="0" lang="en" sz="1000" strike="noStrike">
                <a:solidFill>
                  <a:srgbClr val="595959"/>
                </a:solidFill>
                <a:latin typeface="Arial"/>
                <a:ea typeface="Arial"/>
                <a:cs typeface="Arial"/>
                <a:sym typeface="Arial"/>
              </a:rPr>
              <a:t>‹#›</a:t>
            </a:fld>
            <a:endParaRPr b="0" sz="1000" strike="noStrike">
              <a:latin typeface="Times New Roman"/>
              <a:ea typeface="Times New Roman"/>
              <a:cs typeface="Times New Roman"/>
              <a:sym typeface="Times New Roman"/>
            </a:endParaRPr>
          </a:p>
        </p:txBody>
      </p:sp>
      <p:pic>
        <p:nvPicPr>
          <p:cNvPr id="390" name="Google Shape;390;p38"/>
          <p:cNvPicPr preferRelativeResize="0"/>
          <p:nvPr/>
        </p:nvPicPr>
        <p:blipFill rotWithShape="1">
          <a:blip r:embed="rId3">
            <a:alphaModFix/>
          </a:blip>
          <a:srcRect b="0" l="0" r="0" t="0"/>
          <a:stretch/>
        </p:blipFill>
        <p:spPr>
          <a:xfrm>
            <a:off x="655920" y="1152360"/>
            <a:ext cx="7070039" cy="3990960"/>
          </a:xfrm>
          <a:prstGeom prst="rect">
            <a:avLst/>
          </a:prstGeom>
          <a:noFill/>
          <a:ln>
            <a:noFill/>
          </a:ln>
        </p:spPr>
      </p:pic>
      <p:sp>
        <p:nvSpPr>
          <p:cNvPr id="391" name="Google Shape;391;p38"/>
          <p:cNvSpPr/>
          <p:nvPr/>
        </p:nvSpPr>
        <p:spPr>
          <a:xfrm>
            <a:off x="6400800" y="1665360"/>
            <a:ext cx="2514600" cy="3270000"/>
          </a:xfrm>
          <a:prstGeom prst="rect">
            <a:avLst/>
          </a:prstGeom>
          <a:noFill/>
          <a:ln>
            <a:noFill/>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None/>
            </a:pPr>
            <a:r>
              <a:t/>
            </a:r>
            <a:endParaRPr b="0" sz="1400"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None/>
            </a:pPr>
            <a:r>
              <a:t/>
            </a:r>
            <a:endParaRPr b="0" sz="1400"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None/>
            </a:pPr>
            <a:r>
              <a:rPr b="0" lang="en" sz="1400" strike="noStrike">
                <a:solidFill>
                  <a:srgbClr val="595959"/>
                </a:solidFill>
                <a:latin typeface="Arial"/>
                <a:ea typeface="Arial"/>
                <a:cs typeface="Arial"/>
                <a:sym typeface="Arial"/>
              </a:rPr>
              <a:t>Caveats:</a:t>
            </a:r>
            <a:endParaRPr b="0" sz="1400" strike="noStrike">
              <a:solidFill>
                <a:srgbClr val="595959"/>
              </a:solidFill>
              <a:latin typeface="Arial"/>
              <a:ea typeface="Arial"/>
              <a:cs typeface="Arial"/>
              <a:sym typeface="Arial"/>
            </a:endParaRPr>
          </a:p>
          <a:p>
            <a:pPr indent="-342719" lvl="0" marL="457200" marR="0" rtl="0" algn="l">
              <a:lnSpc>
                <a:spcPct val="115000"/>
              </a:lnSpc>
              <a:spcBef>
                <a:spcPts val="0"/>
              </a:spcBef>
              <a:spcAft>
                <a:spcPts val="0"/>
              </a:spcAft>
              <a:buClr>
                <a:srgbClr val="595959"/>
              </a:buClr>
              <a:buSzPts val="1400"/>
              <a:buFont typeface="Arial"/>
              <a:buChar char="●"/>
            </a:pPr>
            <a:r>
              <a:rPr b="0" lang="en" sz="1400" strike="noStrike">
                <a:solidFill>
                  <a:srgbClr val="595959"/>
                </a:solidFill>
                <a:latin typeface="Arial"/>
                <a:ea typeface="Arial"/>
                <a:cs typeface="Arial"/>
                <a:sym typeface="Arial"/>
              </a:rPr>
              <a:t>0 </a:t>
            </a:r>
            <a:r>
              <a:rPr lang="en">
                <a:solidFill>
                  <a:srgbClr val="595959"/>
                </a:solidFill>
              </a:rPr>
              <a:t>to ∞</a:t>
            </a:r>
            <a:endParaRPr>
              <a:solidFill>
                <a:srgbClr val="595959"/>
              </a:solidFill>
            </a:endParaRPr>
          </a:p>
          <a:p>
            <a:pPr indent="-342719" lvl="0" marL="457200" marR="0" rtl="0" algn="l">
              <a:lnSpc>
                <a:spcPct val="115000"/>
              </a:lnSpc>
              <a:spcBef>
                <a:spcPts val="0"/>
              </a:spcBef>
              <a:spcAft>
                <a:spcPts val="0"/>
              </a:spcAft>
              <a:buClr>
                <a:srgbClr val="595959"/>
              </a:buClr>
              <a:buSzPts val="1400"/>
              <a:buChar char="●"/>
            </a:pPr>
            <a:r>
              <a:rPr lang="en">
                <a:solidFill>
                  <a:srgbClr val="595959"/>
                </a:solidFill>
              </a:rPr>
              <a:t>Lower is better</a:t>
            </a:r>
            <a:endParaRPr>
              <a:solidFill>
                <a:srgbClr val="595959"/>
              </a:solidFill>
            </a:endParaRPr>
          </a:p>
          <a:p>
            <a:pPr indent="-342719" lvl="0" marL="457200" marR="0" rtl="0" algn="l">
              <a:lnSpc>
                <a:spcPct val="115000"/>
              </a:lnSpc>
              <a:spcBef>
                <a:spcPts val="0"/>
              </a:spcBef>
              <a:spcAft>
                <a:spcPts val="0"/>
              </a:spcAft>
              <a:buClr>
                <a:srgbClr val="595959"/>
              </a:buClr>
              <a:buSzPts val="1400"/>
              <a:buChar char="●"/>
            </a:pPr>
            <a:r>
              <a:rPr lang="en">
                <a:solidFill>
                  <a:schemeClr val="dk2"/>
                </a:solidFill>
              </a:rPr>
              <a:t>L2 penalty</a:t>
            </a:r>
            <a:endParaRPr>
              <a:solidFill>
                <a:schemeClr val="dk2"/>
              </a:solidFill>
            </a:endParaRPr>
          </a:p>
          <a:p>
            <a:pPr indent="-342719" lvl="0" marL="457200" marR="0" rtl="0" algn="l">
              <a:lnSpc>
                <a:spcPct val="115000"/>
              </a:lnSpc>
              <a:spcBef>
                <a:spcPts val="0"/>
              </a:spcBef>
              <a:spcAft>
                <a:spcPts val="0"/>
              </a:spcAft>
              <a:buClr>
                <a:srgbClr val="595959"/>
              </a:buClr>
              <a:buSzPts val="1400"/>
              <a:buChar char="●"/>
            </a:pPr>
            <a:r>
              <a:rPr lang="en">
                <a:solidFill>
                  <a:srgbClr val="595959"/>
                </a:solidFill>
              </a:rPr>
              <a:t>Not normalize to molecule size</a:t>
            </a:r>
            <a:endParaRPr>
              <a:solidFill>
                <a:srgbClr val="595959"/>
              </a:solidFill>
            </a:endParaRPr>
          </a:p>
          <a:p>
            <a:pPr indent="-342719" lvl="0" marL="457200" marR="0" rtl="0" algn="l">
              <a:lnSpc>
                <a:spcPct val="115000"/>
              </a:lnSpc>
              <a:spcBef>
                <a:spcPts val="0"/>
              </a:spcBef>
              <a:spcAft>
                <a:spcPts val="0"/>
              </a:spcAft>
              <a:buClr>
                <a:srgbClr val="595959"/>
              </a:buClr>
              <a:buSzPts val="1400"/>
              <a:buChar char="●"/>
            </a:pPr>
            <a:r>
              <a:rPr lang="en">
                <a:solidFill>
                  <a:srgbClr val="595959"/>
                </a:solidFill>
              </a:rPr>
              <a:t>Averaging can be tricky</a:t>
            </a:r>
            <a:endParaRPr>
              <a:solidFill>
                <a:srgbClr val="595959"/>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39"/>
          <p:cNvSpPr txBox="1"/>
          <p:nvPr/>
        </p:nvSpPr>
        <p:spPr>
          <a:xfrm>
            <a:off x="311760" y="444960"/>
            <a:ext cx="8520000" cy="57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n" sz="2800" strike="noStrike">
                <a:solidFill>
                  <a:srgbClr val="000000"/>
                </a:solidFill>
                <a:latin typeface="Arial"/>
                <a:ea typeface="Arial"/>
                <a:cs typeface="Arial"/>
                <a:sym typeface="Arial"/>
              </a:rPr>
              <a:t>lDDT-PLI</a:t>
            </a:r>
            <a:endParaRPr b="0" sz="2800" strike="noStrike">
              <a:solidFill>
                <a:srgbClr val="000000"/>
              </a:solidFill>
              <a:latin typeface="Arial"/>
              <a:ea typeface="Arial"/>
              <a:cs typeface="Arial"/>
              <a:sym typeface="Arial"/>
            </a:endParaRPr>
          </a:p>
        </p:txBody>
      </p:sp>
      <p:sp>
        <p:nvSpPr>
          <p:cNvPr id="397" name="Google Shape;397;p39"/>
          <p:cNvSpPr txBox="1"/>
          <p:nvPr/>
        </p:nvSpPr>
        <p:spPr>
          <a:xfrm>
            <a:off x="311760" y="1152360"/>
            <a:ext cx="8520000" cy="3416100"/>
          </a:xfrm>
          <a:prstGeom prst="rect">
            <a:avLst/>
          </a:prstGeom>
          <a:noFill/>
          <a:ln>
            <a:noFill/>
          </a:ln>
        </p:spPr>
        <p:txBody>
          <a:bodyPr anchorCtr="0" anchor="t" bIns="91425" lIns="91425" spcFirstLastPara="1" rIns="91425" wrap="square" tIns="91425">
            <a:noAutofit/>
          </a:bodyPr>
          <a:lstStyle/>
          <a:p>
            <a:pPr indent="-342719" lvl="0" marL="457200" marR="0" rtl="0" algn="l">
              <a:lnSpc>
                <a:spcPct val="115000"/>
              </a:lnSpc>
              <a:spcBef>
                <a:spcPts val="0"/>
              </a:spcBef>
              <a:spcAft>
                <a:spcPts val="0"/>
              </a:spcAft>
              <a:buClr>
                <a:srgbClr val="595959"/>
              </a:buClr>
              <a:buSzPts val="1800"/>
              <a:buFont typeface="Arial"/>
              <a:buChar char="●"/>
            </a:pPr>
            <a:r>
              <a:rPr b="0" lang="en" sz="1800" strike="noStrike">
                <a:solidFill>
                  <a:srgbClr val="595959"/>
                </a:solidFill>
                <a:latin typeface="Arial"/>
                <a:ea typeface="Arial"/>
                <a:cs typeface="Arial"/>
                <a:sym typeface="Arial"/>
              </a:rPr>
              <a:t>Only considers contacts between the ligand and the protein/RNA chain</a:t>
            </a:r>
            <a:endParaRPr b="0" sz="1800" strike="noStrike">
              <a:solidFill>
                <a:srgbClr val="000000"/>
              </a:solidFill>
              <a:latin typeface="Arial"/>
              <a:ea typeface="Arial"/>
              <a:cs typeface="Arial"/>
              <a:sym typeface="Arial"/>
            </a:endParaRPr>
          </a:p>
        </p:txBody>
      </p:sp>
      <p:sp>
        <p:nvSpPr>
          <p:cNvPr id="398" name="Google Shape;398;p39"/>
          <p:cNvSpPr txBox="1"/>
          <p:nvPr/>
        </p:nvSpPr>
        <p:spPr>
          <a:xfrm>
            <a:off x="8472600" y="4663080"/>
            <a:ext cx="548400" cy="3930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b="0" lang="en" sz="1000" strike="noStrike">
                <a:solidFill>
                  <a:srgbClr val="595959"/>
                </a:solidFill>
                <a:latin typeface="Arial"/>
                <a:ea typeface="Arial"/>
                <a:cs typeface="Arial"/>
                <a:sym typeface="Arial"/>
              </a:rPr>
              <a:t>‹#›</a:t>
            </a:fld>
            <a:endParaRPr b="0" sz="1000" strike="noStrike">
              <a:latin typeface="Times New Roman"/>
              <a:ea typeface="Times New Roman"/>
              <a:cs typeface="Times New Roman"/>
              <a:sym typeface="Times New Roman"/>
            </a:endParaRPr>
          </a:p>
        </p:txBody>
      </p:sp>
      <p:sp>
        <p:nvSpPr>
          <p:cNvPr id="399" name="Google Shape;399;p39"/>
          <p:cNvSpPr/>
          <p:nvPr/>
        </p:nvSpPr>
        <p:spPr>
          <a:xfrm>
            <a:off x="6400800" y="1665360"/>
            <a:ext cx="2514600" cy="32700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None/>
            </a:pPr>
            <a:r>
              <a:rPr b="0" lang="en" sz="1400" strike="noStrike">
                <a:solidFill>
                  <a:srgbClr val="595959"/>
                </a:solidFill>
                <a:latin typeface="Arial"/>
                <a:ea typeface="Arial"/>
                <a:cs typeface="Arial"/>
                <a:sym typeface="Arial"/>
              </a:rPr>
              <a:t>Parameters:</a:t>
            </a:r>
            <a:endParaRPr b="0" sz="1400" strike="noStrike">
              <a:solidFill>
                <a:srgbClr val="595959"/>
              </a:solidFill>
              <a:latin typeface="Arial"/>
              <a:ea typeface="Arial"/>
              <a:cs typeface="Arial"/>
              <a:sym typeface="Arial"/>
            </a:endParaRPr>
          </a:p>
          <a:p>
            <a:pPr indent="-342719" lvl="0" marL="457200" marR="0" rtl="0" algn="l">
              <a:lnSpc>
                <a:spcPct val="115000"/>
              </a:lnSpc>
              <a:spcBef>
                <a:spcPts val="0"/>
              </a:spcBef>
              <a:spcAft>
                <a:spcPts val="0"/>
              </a:spcAft>
              <a:buClr>
                <a:srgbClr val="595959"/>
              </a:buClr>
              <a:buSzPts val="1400"/>
              <a:buFont typeface="Arial"/>
              <a:buChar char="●"/>
            </a:pPr>
            <a:r>
              <a:rPr b="0" lang="en" sz="1400" strike="noStrike">
                <a:solidFill>
                  <a:srgbClr val="595959"/>
                </a:solidFill>
                <a:latin typeface="Arial"/>
                <a:ea typeface="Arial"/>
                <a:cs typeface="Arial"/>
                <a:sym typeface="Arial"/>
              </a:rPr>
              <a:t>Binding Site radius: 4A</a:t>
            </a:r>
            <a:endParaRPr b="0" sz="1400" strike="noStrike">
              <a:solidFill>
                <a:srgbClr val="595959"/>
              </a:solidFill>
              <a:latin typeface="Arial"/>
              <a:ea typeface="Arial"/>
              <a:cs typeface="Arial"/>
              <a:sym typeface="Arial"/>
            </a:endParaRPr>
          </a:p>
          <a:p>
            <a:pPr indent="-342719" lvl="0" marL="457200" marR="0" rtl="0" algn="l">
              <a:lnSpc>
                <a:spcPct val="115000"/>
              </a:lnSpc>
              <a:spcBef>
                <a:spcPts val="0"/>
              </a:spcBef>
              <a:spcAft>
                <a:spcPts val="0"/>
              </a:spcAft>
              <a:buClr>
                <a:srgbClr val="595959"/>
              </a:buClr>
              <a:buSzPts val="1400"/>
              <a:buFont typeface="Arial"/>
              <a:buChar char="●"/>
            </a:pPr>
            <a:r>
              <a:rPr b="0" lang="en" sz="1400" strike="noStrike">
                <a:solidFill>
                  <a:srgbClr val="595959"/>
                </a:solidFill>
                <a:latin typeface="Arial"/>
                <a:ea typeface="Arial"/>
                <a:cs typeface="Arial"/>
                <a:sym typeface="Arial"/>
              </a:rPr>
              <a:t>lDDT inclusion radius: 6A</a:t>
            </a:r>
            <a:endParaRPr b="0" sz="1400" strike="noStrike">
              <a:solidFill>
                <a:srgbClr val="595959"/>
              </a:solidFill>
              <a:latin typeface="Arial"/>
              <a:ea typeface="Arial"/>
              <a:cs typeface="Arial"/>
              <a:sym typeface="Arial"/>
            </a:endParaRPr>
          </a:p>
          <a:p>
            <a:pPr indent="-342719" lvl="0" marL="457200" marR="0" rtl="0" algn="l">
              <a:lnSpc>
                <a:spcPct val="115000"/>
              </a:lnSpc>
              <a:spcBef>
                <a:spcPts val="0"/>
              </a:spcBef>
              <a:spcAft>
                <a:spcPts val="0"/>
              </a:spcAft>
              <a:buClr>
                <a:srgbClr val="595959"/>
              </a:buClr>
              <a:buSzPts val="1400"/>
              <a:buFont typeface="Arial"/>
              <a:buChar char="●"/>
            </a:pPr>
            <a:r>
              <a:rPr b="0" lang="en" sz="1400" strike="noStrike">
                <a:solidFill>
                  <a:srgbClr val="595959"/>
                </a:solidFill>
                <a:latin typeface="Arial"/>
                <a:ea typeface="Arial"/>
                <a:cs typeface="Arial"/>
                <a:sym typeface="Arial"/>
              </a:rPr>
              <a:t>Thresholds: </a:t>
            </a:r>
            <a:br>
              <a:rPr lang="en" sz="1800">
                <a:latin typeface="Arial"/>
                <a:ea typeface="Arial"/>
                <a:cs typeface="Arial"/>
                <a:sym typeface="Arial"/>
              </a:rPr>
            </a:br>
            <a:r>
              <a:rPr b="0" lang="en" sz="1400" strike="noStrike">
                <a:solidFill>
                  <a:srgbClr val="595959"/>
                </a:solidFill>
                <a:latin typeface="Arial"/>
                <a:ea typeface="Arial"/>
                <a:cs typeface="Arial"/>
                <a:sym typeface="Arial"/>
              </a:rPr>
              <a:t>0.5, 1, 2, 4 (default)</a:t>
            </a:r>
            <a:endParaRPr b="0" sz="1400"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None/>
            </a:pPr>
            <a:r>
              <a:t/>
            </a:r>
            <a:endParaRPr b="0" sz="1400"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None/>
            </a:pPr>
            <a:r>
              <a:rPr b="0" lang="en" sz="1400" strike="noStrike">
                <a:solidFill>
                  <a:srgbClr val="595959"/>
                </a:solidFill>
                <a:latin typeface="Arial"/>
                <a:ea typeface="Arial"/>
                <a:cs typeface="Arial"/>
                <a:sym typeface="Arial"/>
              </a:rPr>
              <a:t>Caveats:</a:t>
            </a:r>
            <a:endParaRPr b="0" sz="1400" strike="noStrike">
              <a:solidFill>
                <a:srgbClr val="595959"/>
              </a:solidFill>
              <a:latin typeface="Arial"/>
              <a:ea typeface="Arial"/>
              <a:cs typeface="Arial"/>
              <a:sym typeface="Arial"/>
            </a:endParaRPr>
          </a:p>
          <a:p>
            <a:pPr indent="-342719" lvl="0" marL="457200" marR="0" rtl="0" algn="l">
              <a:lnSpc>
                <a:spcPct val="115000"/>
              </a:lnSpc>
              <a:spcBef>
                <a:spcPts val="0"/>
              </a:spcBef>
              <a:spcAft>
                <a:spcPts val="0"/>
              </a:spcAft>
              <a:buClr>
                <a:srgbClr val="595959"/>
              </a:buClr>
              <a:buSzPts val="1400"/>
              <a:buFont typeface="Arial"/>
              <a:buChar char="●"/>
            </a:pPr>
            <a:r>
              <a:rPr b="0" lang="en" sz="1400" strike="noStrike">
                <a:solidFill>
                  <a:srgbClr val="595959"/>
                </a:solidFill>
                <a:latin typeface="Arial"/>
                <a:ea typeface="Arial"/>
                <a:cs typeface="Arial"/>
                <a:sym typeface="Arial"/>
              </a:rPr>
              <a:t>No penalty for added contacts</a:t>
            </a:r>
            <a:endParaRPr b="0" sz="1400" strike="noStrike">
              <a:solidFill>
                <a:srgbClr val="595959"/>
              </a:solidFill>
              <a:latin typeface="Arial"/>
              <a:ea typeface="Arial"/>
              <a:cs typeface="Arial"/>
              <a:sym typeface="Arial"/>
            </a:endParaRPr>
          </a:p>
          <a:p>
            <a:pPr indent="-342719" lvl="0" marL="457200" marR="0" rtl="0" algn="l">
              <a:lnSpc>
                <a:spcPct val="115000"/>
              </a:lnSpc>
              <a:spcBef>
                <a:spcPts val="0"/>
              </a:spcBef>
              <a:spcAft>
                <a:spcPts val="0"/>
              </a:spcAft>
              <a:buClr>
                <a:srgbClr val="595959"/>
              </a:buClr>
              <a:buSzPts val="1400"/>
              <a:buFont typeface="Arial"/>
              <a:buChar char="●"/>
            </a:pPr>
            <a:r>
              <a:rPr b="0" lang="en" sz="1400" strike="noStrike">
                <a:solidFill>
                  <a:srgbClr val="595959"/>
                </a:solidFill>
                <a:latin typeface="Arial"/>
                <a:ea typeface="Arial"/>
                <a:cs typeface="Arial"/>
                <a:sym typeface="Arial"/>
              </a:rPr>
              <a:t>0 if ligand is too far from binding site in model</a:t>
            </a:r>
            <a:endParaRPr b="0" sz="1400" strike="noStrike">
              <a:solidFill>
                <a:srgbClr val="595959"/>
              </a:solidFill>
              <a:latin typeface="Arial"/>
              <a:ea typeface="Arial"/>
              <a:cs typeface="Arial"/>
              <a:sym typeface="Arial"/>
            </a:endParaRPr>
          </a:p>
        </p:txBody>
      </p:sp>
      <p:grpSp>
        <p:nvGrpSpPr>
          <p:cNvPr id="400" name="Google Shape;400;p39"/>
          <p:cNvGrpSpPr/>
          <p:nvPr/>
        </p:nvGrpSpPr>
        <p:grpSpPr>
          <a:xfrm>
            <a:off x="311802" y="1685872"/>
            <a:ext cx="5551166" cy="3252261"/>
            <a:chOff x="2113675" y="3057725"/>
            <a:chExt cx="4732049" cy="2835450"/>
          </a:xfrm>
        </p:grpSpPr>
        <p:pic>
          <p:nvPicPr>
            <p:cNvPr id="401" name="Google Shape;401;p39"/>
            <p:cNvPicPr preferRelativeResize="0"/>
            <p:nvPr/>
          </p:nvPicPr>
          <p:blipFill>
            <a:blip r:embed="rId3">
              <a:alphaModFix/>
            </a:blip>
            <a:stretch>
              <a:fillRect/>
            </a:stretch>
          </p:blipFill>
          <p:spPr>
            <a:xfrm>
              <a:off x="2703975" y="3832075"/>
              <a:ext cx="4141749" cy="1677675"/>
            </a:xfrm>
            <a:prstGeom prst="rect">
              <a:avLst/>
            </a:prstGeom>
            <a:noFill/>
            <a:ln>
              <a:noFill/>
            </a:ln>
          </p:spPr>
        </p:pic>
        <p:sp>
          <p:nvSpPr>
            <p:cNvPr id="402" name="Google Shape;402;p39"/>
            <p:cNvSpPr/>
            <p:nvPr/>
          </p:nvSpPr>
          <p:spPr>
            <a:xfrm>
              <a:off x="6085550" y="3096425"/>
              <a:ext cx="502800" cy="502800"/>
            </a:xfrm>
            <a:prstGeom prst="ellipse">
              <a:avLst/>
            </a:prstGeom>
            <a:solidFill>
              <a:srgbClr val="C7DCFF"/>
            </a:solid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PHE</a:t>
              </a:r>
              <a:endParaRPr sz="1100"/>
            </a:p>
          </p:txBody>
        </p:sp>
        <p:sp>
          <p:nvSpPr>
            <p:cNvPr id="403" name="Google Shape;403;p39"/>
            <p:cNvSpPr/>
            <p:nvPr/>
          </p:nvSpPr>
          <p:spPr>
            <a:xfrm>
              <a:off x="6289000" y="5236950"/>
              <a:ext cx="502800" cy="502800"/>
            </a:xfrm>
            <a:prstGeom prst="ellipse">
              <a:avLst/>
            </a:prstGeom>
            <a:solidFill>
              <a:srgbClr val="C7DCFF"/>
            </a:solid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TRP</a:t>
              </a:r>
              <a:endParaRPr sz="1100"/>
            </a:p>
          </p:txBody>
        </p:sp>
        <p:sp>
          <p:nvSpPr>
            <p:cNvPr id="404" name="Google Shape;404;p39"/>
            <p:cNvSpPr/>
            <p:nvPr/>
          </p:nvSpPr>
          <p:spPr>
            <a:xfrm>
              <a:off x="4443250" y="3057725"/>
              <a:ext cx="502800" cy="502800"/>
            </a:xfrm>
            <a:prstGeom prst="ellipse">
              <a:avLst/>
            </a:prstGeom>
            <a:solidFill>
              <a:srgbClr val="C7DCFF"/>
            </a:solid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TYR</a:t>
              </a:r>
              <a:endParaRPr sz="1100"/>
            </a:p>
          </p:txBody>
        </p:sp>
        <p:sp>
          <p:nvSpPr>
            <p:cNvPr id="405" name="Google Shape;405;p39"/>
            <p:cNvSpPr/>
            <p:nvPr/>
          </p:nvSpPr>
          <p:spPr>
            <a:xfrm>
              <a:off x="4624825" y="5390375"/>
              <a:ext cx="502800" cy="502800"/>
            </a:xfrm>
            <a:prstGeom prst="ellipse">
              <a:avLst/>
            </a:prstGeom>
            <a:solidFill>
              <a:srgbClr val="C7DCFF"/>
            </a:solid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ILE</a:t>
              </a:r>
              <a:endParaRPr sz="1100"/>
            </a:p>
          </p:txBody>
        </p:sp>
        <p:sp>
          <p:nvSpPr>
            <p:cNvPr id="406" name="Google Shape;406;p39"/>
            <p:cNvSpPr/>
            <p:nvPr/>
          </p:nvSpPr>
          <p:spPr>
            <a:xfrm>
              <a:off x="2113675" y="5390375"/>
              <a:ext cx="502800" cy="502800"/>
            </a:xfrm>
            <a:prstGeom prst="ellipse">
              <a:avLst/>
            </a:prstGeom>
            <a:solidFill>
              <a:srgbClr val="C7DCFF"/>
            </a:solid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TYR</a:t>
              </a:r>
              <a:endParaRPr sz="1100"/>
            </a:p>
          </p:txBody>
        </p:sp>
        <p:sp>
          <p:nvSpPr>
            <p:cNvPr id="407" name="Google Shape;407;p39"/>
            <p:cNvSpPr/>
            <p:nvPr/>
          </p:nvSpPr>
          <p:spPr>
            <a:xfrm>
              <a:off x="2889375" y="3396100"/>
              <a:ext cx="502800" cy="502800"/>
            </a:xfrm>
            <a:prstGeom prst="ellipse">
              <a:avLst/>
            </a:prstGeom>
            <a:solidFill>
              <a:srgbClr val="C7DCFF"/>
            </a:solidFill>
            <a:ln cap="flat" cmpd="sng" w="9525">
              <a:solidFill>
                <a:srgbClr val="595959"/>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ASN</a:t>
              </a:r>
              <a:endParaRPr sz="1100"/>
            </a:p>
          </p:txBody>
        </p:sp>
        <p:cxnSp>
          <p:nvCxnSpPr>
            <p:cNvPr id="408" name="Google Shape;408;p39"/>
            <p:cNvCxnSpPr/>
            <p:nvPr/>
          </p:nvCxnSpPr>
          <p:spPr>
            <a:xfrm>
              <a:off x="2943900" y="3782225"/>
              <a:ext cx="190200" cy="698700"/>
            </a:xfrm>
            <a:prstGeom prst="straightConnector1">
              <a:avLst/>
            </a:prstGeom>
            <a:noFill/>
            <a:ln cap="flat" cmpd="sng" w="19050">
              <a:solidFill>
                <a:srgbClr val="9900FF"/>
              </a:solidFill>
              <a:prstDash val="solid"/>
              <a:round/>
              <a:headEnd len="med" w="med" type="none"/>
              <a:tailEnd len="med" w="med" type="none"/>
            </a:ln>
          </p:spPr>
        </p:cxnSp>
        <p:cxnSp>
          <p:nvCxnSpPr>
            <p:cNvPr id="409" name="Google Shape;409;p39"/>
            <p:cNvCxnSpPr>
              <a:stCxn id="407" idx="4"/>
            </p:cNvCxnSpPr>
            <p:nvPr/>
          </p:nvCxnSpPr>
          <p:spPr>
            <a:xfrm flipH="1">
              <a:off x="3134175" y="3898900"/>
              <a:ext cx="6600" cy="582000"/>
            </a:xfrm>
            <a:prstGeom prst="straightConnector1">
              <a:avLst/>
            </a:prstGeom>
            <a:noFill/>
            <a:ln cap="flat" cmpd="sng" w="19050">
              <a:solidFill>
                <a:srgbClr val="9900FF"/>
              </a:solidFill>
              <a:prstDash val="solid"/>
              <a:round/>
              <a:headEnd len="med" w="med" type="none"/>
              <a:tailEnd len="med" w="med" type="none"/>
            </a:ln>
          </p:spPr>
        </p:cxnSp>
        <p:cxnSp>
          <p:nvCxnSpPr>
            <p:cNvPr id="410" name="Google Shape;410;p39"/>
            <p:cNvCxnSpPr>
              <a:stCxn id="407" idx="5"/>
            </p:cNvCxnSpPr>
            <p:nvPr/>
          </p:nvCxnSpPr>
          <p:spPr>
            <a:xfrm flipH="1">
              <a:off x="3163442" y="3825267"/>
              <a:ext cx="155100" cy="655500"/>
            </a:xfrm>
            <a:prstGeom prst="straightConnector1">
              <a:avLst/>
            </a:prstGeom>
            <a:noFill/>
            <a:ln cap="flat" cmpd="sng" w="19050">
              <a:solidFill>
                <a:srgbClr val="9900FF"/>
              </a:solidFill>
              <a:prstDash val="solid"/>
              <a:round/>
              <a:headEnd len="med" w="med" type="none"/>
              <a:tailEnd len="med" w="med" type="none"/>
            </a:ln>
          </p:spPr>
        </p:cxnSp>
        <p:cxnSp>
          <p:nvCxnSpPr>
            <p:cNvPr id="411" name="Google Shape;411;p39"/>
            <p:cNvCxnSpPr/>
            <p:nvPr/>
          </p:nvCxnSpPr>
          <p:spPr>
            <a:xfrm>
              <a:off x="3341225" y="3803675"/>
              <a:ext cx="190200" cy="698700"/>
            </a:xfrm>
            <a:prstGeom prst="straightConnector1">
              <a:avLst/>
            </a:prstGeom>
            <a:noFill/>
            <a:ln cap="flat" cmpd="sng" w="19050">
              <a:solidFill>
                <a:srgbClr val="9900FF"/>
              </a:solidFill>
              <a:prstDash val="solid"/>
              <a:round/>
              <a:headEnd len="med" w="med" type="none"/>
              <a:tailEnd len="med" w="med" type="none"/>
            </a:ln>
          </p:spPr>
        </p:cxnSp>
        <p:cxnSp>
          <p:nvCxnSpPr>
            <p:cNvPr id="412" name="Google Shape;412;p39"/>
            <p:cNvCxnSpPr/>
            <p:nvPr/>
          </p:nvCxnSpPr>
          <p:spPr>
            <a:xfrm>
              <a:off x="3140850" y="3840550"/>
              <a:ext cx="387000" cy="735000"/>
            </a:xfrm>
            <a:prstGeom prst="straightConnector1">
              <a:avLst/>
            </a:prstGeom>
            <a:noFill/>
            <a:ln cap="flat" cmpd="sng" w="19050">
              <a:solidFill>
                <a:srgbClr val="9900FF"/>
              </a:solidFill>
              <a:prstDash val="solid"/>
              <a:round/>
              <a:headEnd len="med" w="med" type="none"/>
              <a:tailEnd len="med" w="med" type="none"/>
            </a:ln>
          </p:spPr>
        </p:cxnSp>
        <p:cxnSp>
          <p:nvCxnSpPr>
            <p:cNvPr id="413" name="Google Shape;413;p39"/>
            <p:cNvCxnSpPr>
              <a:stCxn id="407" idx="6"/>
            </p:cNvCxnSpPr>
            <p:nvPr/>
          </p:nvCxnSpPr>
          <p:spPr>
            <a:xfrm>
              <a:off x="3392175" y="3647500"/>
              <a:ext cx="857700" cy="476100"/>
            </a:xfrm>
            <a:prstGeom prst="straightConnector1">
              <a:avLst/>
            </a:prstGeom>
            <a:noFill/>
            <a:ln cap="flat" cmpd="sng" w="19050">
              <a:solidFill>
                <a:srgbClr val="9900FF"/>
              </a:solidFill>
              <a:prstDash val="solid"/>
              <a:round/>
              <a:headEnd len="med" w="med" type="none"/>
              <a:tailEnd len="med" w="med" type="none"/>
            </a:ln>
          </p:spPr>
        </p:cxnSp>
        <p:cxnSp>
          <p:nvCxnSpPr>
            <p:cNvPr id="414" name="Google Shape;414;p39"/>
            <p:cNvCxnSpPr>
              <a:stCxn id="404" idx="3"/>
            </p:cNvCxnSpPr>
            <p:nvPr/>
          </p:nvCxnSpPr>
          <p:spPr>
            <a:xfrm flipH="1">
              <a:off x="4410383" y="3486892"/>
              <a:ext cx="106500" cy="593100"/>
            </a:xfrm>
            <a:prstGeom prst="straightConnector1">
              <a:avLst/>
            </a:prstGeom>
            <a:noFill/>
            <a:ln cap="flat" cmpd="sng" w="19050">
              <a:solidFill>
                <a:srgbClr val="9900FF"/>
              </a:solidFill>
              <a:prstDash val="solid"/>
              <a:round/>
              <a:headEnd len="med" w="med" type="none"/>
              <a:tailEnd len="med" w="med" type="none"/>
            </a:ln>
          </p:spPr>
        </p:cxnSp>
        <p:cxnSp>
          <p:nvCxnSpPr>
            <p:cNvPr id="415" name="Google Shape;415;p39"/>
            <p:cNvCxnSpPr>
              <a:stCxn id="404" idx="4"/>
            </p:cNvCxnSpPr>
            <p:nvPr/>
          </p:nvCxnSpPr>
          <p:spPr>
            <a:xfrm flipH="1">
              <a:off x="4687450" y="3560525"/>
              <a:ext cx="7200" cy="789000"/>
            </a:xfrm>
            <a:prstGeom prst="straightConnector1">
              <a:avLst/>
            </a:prstGeom>
            <a:noFill/>
            <a:ln cap="flat" cmpd="sng" w="19050">
              <a:solidFill>
                <a:srgbClr val="9900FF"/>
              </a:solidFill>
              <a:prstDash val="solid"/>
              <a:round/>
              <a:headEnd len="med" w="med" type="none"/>
              <a:tailEnd len="med" w="med" type="none"/>
            </a:ln>
          </p:spPr>
        </p:cxnSp>
        <p:cxnSp>
          <p:nvCxnSpPr>
            <p:cNvPr id="416" name="Google Shape;416;p39"/>
            <p:cNvCxnSpPr>
              <a:stCxn id="404" idx="3"/>
            </p:cNvCxnSpPr>
            <p:nvPr/>
          </p:nvCxnSpPr>
          <p:spPr>
            <a:xfrm>
              <a:off x="4516883" y="3486892"/>
              <a:ext cx="148500" cy="833400"/>
            </a:xfrm>
            <a:prstGeom prst="straightConnector1">
              <a:avLst/>
            </a:prstGeom>
            <a:noFill/>
            <a:ln cap="flat" cmpd="sng" w="19050">
              <a:solidFill>
                <a:srgbClr val="9900FF"/>
              </a:solidFill>
              <a:prstDash val="solid"/>
              <a:round/>
              <a:headEnd len="med" w="med" type="none"/>
              <a:tailEnd len="med" w="med" type="none"/>
            </a:ln>
          </p:spPr>
        </p:cxnSp>
        <p:cxnSp>
          <p:nvCxnSpPr>
            <p:cNvPr id="417" name="Google Shape;417;p39"/>
            <p:cNvCxnSpPr>
              <a:stCxn id="404" idx="5"/>
            </p:cNvCxnSpPr>
            <p:nvPr/>
          </p:nvCxnSpPr>
          <p:spPr>
            <a:xfrm>
              <a:off x="4872417" y="3486892"/>
              <a:ext cx="125400" cy="882900"/>
            </a:xfrm>
            <a:prstGeom prst="straightConnector1">
              <a:avLst/>
            </a:prstGeom>
            <a:noFill/>
            <a:ln cap="flat" cmpd="sng" w="19050">
              <a:solidFill>
                <a:srgbClr val="9900FF"/>
              </a:solidFill>
              <a:prstDash val="solid"/>
              <a:round/>
              <a:headEnd len="med" w="med" type="none"/>
              <a:tailEnd len="med" w="med" type="none"/>
            </a:ln>
          </p:spPr>
        </p:cxnSp>
        <p:cxnSp>
          <p:nvCxnSpPr>
            <p:cNvPr id="418" name="Google Shape;418;p39"/>
            <p:cNvCxnSpPr/>
            <p:nvPr/>
          </p:nvCxnSpPr>
          <p:spPr>
            <a:xfrm>
              <a:off x="4932375" y="3416275"/>
              <a:ext cx="199800" cy="648900"/>
            </a:xfrm>
            <a:prstGeom prst="straightConnector1">
              <a:avLst/>
            </a:prstGeom>
            <a:noFill/>
            <a:ln cap="flat" cmpd="sng" w="19050">
              <a:solidFill>
                <a:srgbClr val="9900FF"/>
              </a:solidFill>
              <a:prstDash val="solid"/>
              <a:round/>
              <a:headEnd len="med" w="med" type="none"/>
              <a:tailEnd len="med" w="med" type="none"/>
            </a:ln>
          </p:spPr>
        </p:cxnSp>
        <p:cxnSp>
          <p:nvCxnSpPr>
            <p:cNvPr id="419" name="Google Shape;419;p39"/>
            <p:cNvCxnSpPr>
              <a:endCxn id="402" idx="2"/>
            </p:cNvCxnSpPr>
            <p:nvPr/>
          </p:nvCxnSpPr>
          <p:spPr>
            <a:xfrm flipH="1" rot="10800000">
              <a:off x="5912450" y="3347825"/>
              <a:ext cx="173100" cy="651900"/>
            </a:xfrm>
            <a:prstGeom prst="straightConnector1">
              <a:avLst/>
            </a:prstGeom>
            <a:noFill/>
            <a:ln cap="flat" cmpd="sng" w="19050">
              <a:solidFill>
                <a:srgbClr val="9900FF"/>
              </a:solidFill>
              <a:prstDash val="solid"/>
              <a:round/>
              <a:headEnd len="med" w="med" type="none"/>
              <a:tailEnd len="med" w="med" type="none"/>
            </a:ln>
          </p:spPr>
        </p:cxnSp>
        <p:cxnSp>
          <p:nvCxnSpPr>
            <p:cNvPr id="420" name="Google Shape;420;p39"/>
            <p:cNvCxnSpPr>
              <a:stCxn id="402" idx="3"/>
            </p:cNvCxnSpPr>
            <p:nvPr/>
          </p:nvCxnSpPr>
          <p:spPr>
            <a:xfrm flipH="1">
              <a:off x="5926983" y="3525592"/>
              <a:ext cx="232200" cy="495900"/>
            </a:xfrm>
            <a:prstGeom prst="straightConnector1">
              <a:avLst/>
            </a:prstGeom>
            <a:noFill/>
            <a:ln cap="flat" cmpd="sng" w="19050">
              <a:solidFill>
                <a:srgbClr val="9900FF"/>
              </a:solidFill>
              <a:prstDash val="solid"/>
              <a:round/>
              <a:headEnd len="med" w="med" type="none"/>
              <a:tailEnd len="med" w="med" type="none"/>
            </a:ln>
          </p:spPr>
        </p:cxnSp>
        <p:cxnSp>
          <p:nvCxnSpPr>
            <p:cNvPr id="421" name="Google Shape;421;p39"/>
            <p:cNvCxnSpPr>
              <a:stCxn id="402" idx="4"/>
            </p:cNvCxnSpPr>
            <p:nvPr/>
          </p:nvCxnSpPr>
          <p:spPr>
            <a:xfrm flipH="1">
              <a:off x="6174950" y="3599225"/>
              <a:ext cx="162000" cy="553500"/>
            </a:xfrm>
            <a:prstGeom prst="straightConnector1">
              <a:avLst/>
            </a:prstGeom>
            <a:noFill/>
            <a:ln cap="flat" cmpd="sng" w="19050">
              <a:solidFill>
                <a:srgbClr val="9900FF"/>
              </a:solidFill>
              <a:prstDash val="solid"/>
              <a:round/>
              <a:headEnd len="med" w="med" type="none"/>
              <a:tailEnd len="med" w="med" type="none"/>
            </a:ln>
          </p:spPr>
        </p:cxnSp>
        <p:cxnSp>
          <p:nvCxnSpPr>
            <p:cNvPr id="422" name="Google Shape;422;p39"/>
            <p:cNvCxnSpPr>
              <a:endCxn id="402" idx="4"/>
            </p:cNvCxnSpPr>
            <p:nvPr/>
          </p:nvCxnSpPr>
          <p:spPr>
            <a:xfrm flipH="1" rot="10800000">
              <a:off x="5941550" y="3599225"/>
              <a:ext cx="395400" cy="407700"/>
            </a:xfrm>
            <a:prstGeom prst="straightConnector1">
              <a:avLst/>
            </a:prstGeom>
            <a:noFill/>
            <a:ln cap="flat" cmpd="sng" w="19050">
              <a:solidFill>
                <a:srgbClr val="9900FF"/>
              </a:solidFill>
              <a:prstDash val="solid"/>
              <a:round/>
              <a:headEnd len="med" w="med" type="none"/>
              <a:tailEnd len="med" w="med" type="none"/>
            </a:ln>
          </p:spPr>
        </p:cxnSp>
        <p:cxnSp>
          <p:nvCxnSpPr>
            <p:cNvPr id="423" name="Google Shape;423;p39"/>
            <p:cNvCxnSpPr>
              <a:endCxn id="402" idx="5"/>
            </p:cNvCxnSpPr>
            <p:nvPr/>
          </p:nvCxnSpPr>
          <p:spPr>
            <a:xfrm flipH="1" rot="10800000">
              <a:off x="6182317" y="3525592"/>
              <a:ext cx="332400" cy="627000"/>
            </a:xfrm>
            <a:prstGeom prst="straightConnector1">
              <a:avLst/>
            </a:prstGeom>
            <a:noFill/>
            <a:ln cap="flat" cmpd="sng" w="19050">
              <a:solidFill>
                <a:srgbClr val="9900FF"/>
              </a:solidFill>
              <a:prstDash val="solid"/>
              <a:round/>
              <a:headEnd len="med" w="med" type="none"/>
              <a:tailEnd len="med" w="med" type="none"/>
            </a:ln>
          </p:spPr>
        </p:cxnSp>
        <p:cxnSp>
          <p:nvCxnSpPr>
            <p:cNvPr id="424" name="Google Shape;424;p39"/>
            <p:cNvCxnSpPr>
              <a:endCxn id="403" idx="7"/>
            </p:cNvCxnSpPr>
            <p:nvPr/>
          </p:nvCxnSpPr>
          <p:spPr>
            <a:xfrm>
              <a:off x="6481167" y="4750783"/>
              <a:ext cx="237000" cy="559800"/>
            </a:xfrm>
            <a:prstGeom prst="straightConnector1">
              <a:avLst/>
            </a:prstGeom>
            <a:noFill/>
            <a:ln cap="flat" cmpd="sng" w="19050">
              <a:solidFill>
                <a:srgbClr val="9900FF"/>
              </a:solidFill>
              <a:prstDash val="solid"/>
              <a:round/>
              <a:headEnd len="med" w="med" type="none"/>
              <a:tailEnd len="med" w="med" type="none"/>
            </a:ln>
          </p:spPr>
        </p:cxnSp>
        <p:cxnSp>
          <p:nvCxnSpPr>
            <p:cNvPr id="425" name="Google Shape;425;p39"/>
            <p:cNvCxnSpPr>
              <a:endCxn id="403" idx="1"/>
            </p:cNvCxnSpPr>
            <p:nvPr/>
          </p:nvCxnSpPr>
          <p:spPr>
            <a:xfrm flipH="1">
              <a:off x="6362633" y="4779883"/>
              <a:ext cx="96600" cy="530700"/>
            </a:xfrm>
            <a:prstGeom prst="straightConnector1">
              <a:avLst/>
            </a:prstGeom>
            <a:noFill/>
            <a:ln cap="flat" cmpd="sng" w="19050">
              <a:solidFill>
                <a:srgbClr val="9900FF"/>
              </a:solidFill>
              <a:prstDash val="solid"/>
              <a:round/>
              <a:headEnd len="med" w="med" type="none"/>
              <a:tailEnd len="med" w="med" type="none"/>
            </a:ln>
          </p:spPr>
        </p:cxnSp>
        <p:cxnSp>
          <p:nvCxnSpPr>
            <p:cNvPr id="426" name="Google Shape;426;p39"/>
            <p:cNvCxnSpPr>
              <a:endCxn id="403" idx="1"/>
            </p:cNvCxnSpPr>
            <p:nvPr/>
          </p:nvCxnSpPr>
          <p:spPr>
            <a:xfrm>
              <a:off x="5934233" y="4954783"/>
              <a:ext cx="428400" cy="355800"/>
            </a:xfrm>
            <a:prstGeom prst="straightConnector1">
              <a:avLst/>
            </a:prstGeom>
            <a:noFill/>
            <a:ln cap="flat" cmpd="sng" w="19050">
              <a:solidFill>
                <a:srgbClr val="9900FF"/>
              </a:solidFill>
              <a:prstDash val="solid"/>
              <a:round/>
              <a:headEnd len="med" w="med" type="none"/>
              <a:tailEnd len="med" w="med" type="none"/>
            </a:ln>
          </p:spPr>
        </p:cxnSp>
        <p:cxnSp>
          <p:nvCxnSpPr>
            <p:cNvPr id="427" name="Google Shape;427;p39"/>
            <p:cNvCxnSpPr>
              <a:stCxn id="403" idx="2"/>
            </p:cNvCxnSpPr>
            <p:nvPr/>
          </p:nvCxnSpPr>
          <p:spPr>
            <a:xfrm rot="10800000">
              <a:off x="5875900" y="4991250"/>
              <a:ext cx="413100" cy="497100"/>
            </a:xfrm>
            <a:prstGeom prst="straightConnector1">
              <a:avLst/>
            </a:prstGeom>
            <a:noFill/>
            <a:ln cap="flat" cmpd="sng" w="19050">
              <a:solidFill>
                <a:srgbClr val="9900FF"/>
              </a:solidFill>
              <a:prstDash val="solid"/>
              <a:round/>
              <a:headEnd len="med" w="med" type="none"/>
              <a:tailEnd len="med" w="med" type="none"/>
            </a:ln>
          </p:spPr>
        </p:cxnSp>
        <p:cxnSp>
          <p:nvCxnSpPr>
            <p:cNvPr id="428" name="Google Shape;428;p39"/>
            <p:cNvCxnSpPr>
              <a:endCxn id="403" idx="1"/>
            </p:cNvCxnSpPr>
            <p:nvPr/>
          </p:nvCxnSpPr>
          <p:spPr>
            <a:xfrm>
              <a:off x="5948933" y="4670383"/>
              <a:ext cx="413700" cy="640200"/>
            </a:xfrm>
            <a:prstGeom prst="straightConnector1">
              <a:avLst/>
            </a:prstGeom>
            <a:noFill/>
            <a:ln cap="flat" cmpd="sng" w="19050">
              <a:solidFill>
                <a:srgbClr val="9900FF"/>
              </a:solidFill>
              <a:prstDash val="solid"/>
              <a:round/>
              <a:headEnd len="med" w="med" type="none"/>
              <a:tailEnd len="med" w="med" type="none"/>
            </a:ln>
          </p:spPr>
        </p:cxnSp>
        <p:cxnSp>
          <p:nvCxnSpPr>
            <p:cNvPr id="429" name="Google Shape;429;p39"/>
            <p:cNvCxnSpPr>
              <a:endCxn id="405" idx="1"/>
            </p:cNvCxnSpPr>
            <p:nvPr/>
          </p:nvCxnSpPr>
          <p:spPr>
            <a:xfrm flipH="1">
              <a:off x="4698458" y="4918308"/>
              <a:ext cx="171300" cy="545700"/>
            </a:xfrm>
            <a:prstGeom prst="straightConnector1">
              <a:avLst/>
            </a:prstGeom>
            <a:noFill/>
            <a:ln cap="flat" cmpd="sng" w="19050">
              <a:solidFill>
                <a:srgbClr val="9900FF"/>
              </a:solidFill>
              <a:prstDash val="solid"/>
              <a:round/>
              <a:headEnd len="med" w="med" type="none"/>
              <a:tailEnd len="med" w="med" type="none"/>
            </a:ln>
          </p:spPr>
        </p:cxnSp>
        <p:cxnSp>
          <p:nvCxnSpPr>
            <p:cNvPr id="430" name="Google Shape;430;p39"/>
            <p:cNvCxnSpPr>
              <a:endCxn id="405" idx="7"/>
            </p:cNvCxnSpPr>
            <p:nvPr/>
          </p:nvCxnSpPr>
          <p:spPr>
            <a:xfrm>
              <a:off x="4913292" y="4889208"/>
              <a:ext cx="140700" cy="574800"/>
            </a:xfrm>
            <a:prstGeom prst="straightConnector1">
              <a:avLst/>
            </a:prstGeom>
            <a:noFill/>
            <a:ln cap="flat" cmpd="sng" w="19050">
              <a:solidFill>
                <a:srgbClr val="9900FF"/>
              </a:solidFill>
              <a:prstDash val="solid"/>
              <a:round/>
              <a:headEnd len="med" w="med" type="none"/>
              <a:tailEnd len="med" w="med" type="none"/>
            </a:ln>
          </p:spPr>
        </p:cxnSp>
        <p:cxnSp>
          <p:nvCxnSpPr>
            <p:cNvPr id="431" name="Google Shape;431;p39"/>
            <p:cNvCxnSpPr>
              <a:endCxn id="405" idx="7"/>
            </p:cNvCxnSpPr>
            <p:nvPr/>
          </p:nvCxnSpPr>
          <p:spPr>
            <a:xfrm flipH="1">
              <a:off x="5053992" y="4991208"/>
              <a:ext cx="493800" cy="472800"/>
            </a:xfrm>
            <a:prstGeom prst="straightConnector1">
              <a:avLst/>
            </a:prstGeom>
            <a:noFill/>
            <a:ln cap="flat" cmpd="sng" w="19050">
              <a:solidFill>
                <a:srgbClr val="9900FF"/>
              </a:solidFill>
              <a:prstDash val="solid"/>
              <a:round/>
              <a:headEnd len="med" w="med" type="none"/>
              <a:tailEnd len="med" w="med" type="none"/>
            </a:ln>
          </p:spPr>
        </p:cxnSp>
        <p:cxnSp>
          <p:nvCxnSpPr>
            <p:cNvPr id="432" name="Google Shape;432;p39"/>
            <p:cNvCxnSpPr>
              <a:endCxn id="405" idx="1"/>
            </p:cNvCxnSpPr>
            <p:nvPr/>
          </p:nvCxnSpPr>
          <p:spPr>
            <a:xfrm>
              <a:off x="4359158" y="4823508"/>
              <a:ext cx="339300" cy="640500"/>
            </a:xfrm>
            <a:prstGeom prst="straightConnector1">
              <a:avLst/>
            </a:prstGeom>
            <a:noFill/>
            <a:ln cap="flat" cmpd="sng" w="19050">
              <a:solidFill>
                <a:srgbClr val="9900FF"/>
              </a:solidFill>
              <a:prstDash val="solid"/>
              <a:round/>
              <a:headEnd len="med" w="med" type="none"/>
              <a:tailEnd len="med" w="med" type="none"/>
            </a:ln>
          </p:spPr>
        </p:cxnSp>
        <p:cxnSp>
          <p:nvCxnSpPr>
            <p:cNvPr id="433" name="Google Shape;433;p39"/>
            <p:cNvCxnSpPr>
              <a:endCxn id="405" idx="1"/>
            </p:cNvCxnSpPr>
            <p:nvPr/>
          </p:nvCxnSpPr>
          <p:spPr>
            <a:xfrm>
              <a:off x="4592558" y="4728708"/>
              <a:ext cx="105900" cy="735300"/>
            </a:xfrm>
            <a:prstGeom prst="straightConnector1">
              <a:avLst/>
            </a:prstGeom>
            <a:noFill/>
            <a:ln cap="flat" cmpd="sng" w="19050">
              <a:solidFill>
                <a:srgbClr val="9900FF"/>
              </a:solidFill>
              <a:prstDash val="solid"/>
              <a:round/>
              <a:headEnd len="med" w="med" type="none"/>
              <a:tailEnd len="med" w="med" type="none"/>
            </a:ln>
          </p:spPr>
        </p:cxnSp>
        <p:cxnSp>
          <p:nvCxnSpPr>
            <p:cNvPr id="434" name="Google Shape;434;p39"/>
            <p:cNvCxnSpPr>
              <a:endCxn id="405" idx="7"/>
            </p:cNvCxnSpPr>
            <p:nvPr/>
          </p:nvCxnSpPr>
          <p:spPr>
            <a:xfrm>
              <a:off x="4585392" y="4779708"/>
              <a:ext cx="468600" cy="684300"/>
            </a:xfrm>
            <a:prstGeom prst="straightConnector1">
              <a:avLst/>
            </a:prstGeom>
            <a:noFill/>
            <a:ln cap="flat" cmpd="sng" w="19050">
              <a:solidFill>
                <a:srgbClr val="9900FF"/>
              </a:solidFill>
              <a:prstDash val="solid"/>
              <a:round/>
              <a:headEnd len="med" w="med" type="none"/>
              <a:tailEnd len="med" w="med" type="none"/>
            </a:ln>
          </p:spPr>
        </p:cxnSp>
        <p:cxnSp>
          <p:nvCxnSpPr>
            <p:cNvPr id="435" name="Google Shape;435;p39"/>
            <p:cNvCxnSpPr>
              <a:endCxn id="406" idx="6"/>
            </p:cNvCxnSpPr>
            <p:nvPr/>
          </p:nvCxnSpPr>
          <p:spPr>
            <a:xfrm flipH="1">
              <a:off x="2616475" y="5210075"/>
              <a:ext cx="328200" cy="431700"/>
            </a:xfrm>
            <a:prstGeom prst="straightConnector1">
              <a:avLst/>
            </a:prstGeom>
            <a:noFill/>
            <a:ln cap="flat" cmpd="sng" w="19050">
              <a:solidFill>
                <a:srgbClr val="9900FF"/>
              </a:solidFill>
              <a:prstDash val="solid"/>
              <a:round/>
              <a:headEnd len="med" w="med" type="none"/>
              <a:tailEnd len="med" w="med" type="none"/>
            </a:ln>
          </p:spPr>
        </p:cxnSp>
        <p:cxnSp>
          <p:nvCxnSpPr>
            <p:cNvPr id="436" name="Google Shape;436;p39"/>
            <p:cNvCxnSpPr>
              <a:stCxn id="406" idx="6"/>
            </p:cNvCxnSpPr>
            <p:nvPr/>
          </p:nvCxnSpPr>
          <p:spPr>
            <a:xfrm flipH="1" rot="10800000">
              <a:off x="2616475" y="5231975"/>
              <a:ext cx="824100" cy="409800"/>
            </a:xfrm>
            <a:prstGeom prst="straightConnector1">
              <a:avLst/>
            </a:prstGeom>
            <a:noFill/>
            <a:ln cap="flat" cmpd="sng" w="19050">
              <a:solidFill>
                <a:srgbClr val="9900FF"/>
              </a:solidFill>
              <a:prstDash val="solid"/>
              <a:round/>
              <a:headEnd len="med" w="med" type="none"/>
              <a:tailEnd len="med" w="med" type="none"/>
            </a:ln>
          </p:spPr>
        </p:cxnSp>
        <p:cxnSp>
          <p:nvCxnSpPr>
            <p:cNvPr id="437" name="Google Shape;437;p39"/>
            <p:cNvCxnSpPr>
              <a:stCxn id="406" idx="5"/>
            </p:cNvCxnSpPr>
            <p:nvPr/>
          </p:nvCxnSpPr>
          <p:spPr>
            <a:xfrm flipH="1" rot="10800000">
              <a:off x="2542842" y="5246542"/>
              <a:ext cx="912300" cy="573000"/>
            </a:xfrm>
            <a:prstGeom prst="straightConnector1">
              <a:avLst/>
            </a:prstGeom>
            <a:noFill/>
            <a:ln cap="flat" cmpd="sng" w="19050">
              <a:solidFill>
                <a:srgbClr val="9900FF"/>
              </a:solidFill>
              <a:prstDash val="solid"/>
              <a:round/>
              <a:headEnd len="med" w="med" type="none"/>
              <a:tailEnd len="med" w="med" type="none"/>
            </a:ln>
          </p:spPr>
        </p:cxnSp>
        <p:cxnSp>
          <p:nvCxnSpPr>
            <p:cNvPr id="438" name="Google Shape;438;p39"/>
            <p:cNvCxnSpPr>
              <a:endCxn id="406" idx="0"/>
            </p:cNvCxnSpPr>
            <p:nvPr/>
          </p:nvCxnSpPr>
          <p:spPr>
            <a:xfrm flipH="1">
              <a:off x="2365075" y="5159075"/>
              <a:ext cx="550200" cy="231300"/>
            </a:xfrm>
            <a:prstGeom prst="straightConnector1">
              <a:avLst/>
            </a:prstGeom>
            <a:noFill/>
            <a:ln cap="flat" cmpd="sng" w="19050">
              <a:solidFill>
                <a:srgbClr val="9900FF"/>
              </a:solidFill>
              <a:prstDash val="solid"/>
              <a:round/>
              <a:headEnd len="med" w="med" type="none"/>
              <a:tailEnd len="med" w="med" type="none"/>
            </a:ln>
          </p:spPr>
        </p:cxnSp>
        <p:cxnSp>
          <p:nvCxnSpPr>
            <p:cNvPr id="439" name="Google Shape;439;p39"/>
            <p:cNvCxnSpPr>
              <a:endCxn id="406" idx="0"/>
            </p:cNvCxnSpPr>
            <p:nvPr/>
          </p:nvCxnSpPr>
          <p:spPr>
            <a:xfrm flipH="1">
              <a:off x="2365075" y="4597475"/>
              <a:ext cx="543000" cy="792900"/>
            </a:xfrm>
            <a:prstGeom prst="straightConnector1">
              <a:avLst/>
            </a:prstGeom>
            <a:noFill/>
            <a:ln cap="flat" cmpd="sng" w="19050">
              <a:solidFill>
                <a:srgbClr val="9900FF"/>
              </a:solidFill>
              <a:prstDash val="solid"/>
              <a:round/>
              <a:headEnd len="med" w="med" type="none"/>
              <a:tailEnd len="med" w="med" type="none"/>
            </a:ln>
          </p:spPr>
        </p:cxnSp>
        <p:cxnSp>
          <p:nvCxnSpPr>
            <p:cNvPr id="440" name="Google Shape;440;p39"/>
            <p:cNvCxnSpPr>
              <a:endCxn id="405" idx="2"/>
            </p:cNvCxnSpPr>
            <p:nvPr/>
          </p:nvCxnSpPr>
          <p:spPr>
            <a:xfrm>
              <a:off x="3630025" y="5231975"/>
              <a:ext cx="994800" cy="409800"/>
            </a:xfrm>
            <a:prstGeom prst="straightConnector1">
              <a:avLst/>
            </a:prstGeom>
            <a:noFill/>
            <a:ln cap="flat" cmpd="sng" w="19050">
              <a:solidFill>
                <a:srgbClr val="9900FF"/>
              </a:solidFill>
              <a:prstDash val="solid"/>
              <a:round/>
              <a:headEnd len="med" w="med" type="none"/>
              <a:tailEnd len="med" w="med" type="none"/>
            </a:ln>
          </p:spPr>
        </p:cxn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40"/>
          <p:cNvSpPr txBox="1"/>
          <p:nvPr/>
        </p:nvSpPr>
        <p:spPr>
          <a:xfrm>
            <a:off x="311760" y="444960"/>
            <a:ext cx="8520000" cy="57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n" sz="2800" strike="noStrike">
                <a:solidFill>
                  <a:srgbClr val="000000"/>
                </a:solidFill>
                <a:latin typeface="Arial"/>
                <a:ea typeface="Arial"/>
                <a:cs typeface="Arial"/>
                <a:sym typeface="Arial"/>
              </a:rPr>
              <a:t>Ligand scoring</a:t>
            </a:r>
            <a:endParaRPr b="0" sz="2800" strike="noStrike">
              <a:solidFill>
                <a:srgbClr val="000000"/>
              </a:solidFill>
              <a:latin typeface="Arial"/>
              <a:ea typeface="Arial"/>
              <a:cs typeface="Arial"/>
              <a:sym typeface="Arial"/>
            </a:endParaRPr>
          </a:p>
        </p:txBody>
      </p:sp>
      <p:sp>
        <p:nvSpPr>
          <p:cNvPr id="446" name="Google Shape;446;p40"/>
          <p:cNvSpPr txBox="1"/>
          <p:nvPr/>
        </p:nvSpPr>
        <p:spPr>
          <a:xfrm>
            <a:off x="311760" y="1152360"/>
            <a:ext cx="8520000" cy="3416100"/>
          </a:xfrm>
          <a:prstGeom prst="rect">
            <a:avLst/>
          </a:prstGeom>
          <a:noFill/>
          <a:ln>
            <a:noFill/>
          </a:ln>
        </p:spPr>
        <p:txBody>
          <a:bodyPr anchorCtr="0" anchor="t" bIns="91425" lIns="91425" spcFirstLastPara="1" rIns="91425" wrap="square" tIns="91425">
            <a:noAutofit/>
          </a:bodyPr>
          <a:lstStyle/>
          <a:p>
            <a:pPr indent="-342719" lvl="0" marL="457200" marR="0" rtl="0" algn="l">
              <a:lnSpc>
                <a:spcPct val="115000"/>
              </a:lnSpc>
              <a:spcBef>
                <a:spcPts val="0"/>
              </a:spcBef>
              <a:spcAft>
                <a:spcPts val="0"/>
              </a:spcAft>
              <a:buClr>
                <a:srgbClr val="595959"/>
              </a:buClr>
              <a:buSzPts val="1800"/>
              <a:buFont typeface="Arial"/>
              <a:buChar char="●"/>
            </a:pPr>
            <a:r>
              <a:rPr b="0" lang="en" sz="1800" strike="noStrike">
                <a:solidFill>
                  <a:srgbClr val="595959"/>
                </a:solidFill>
                <a:latin typeface="Arial"/>
                <a:ea typeface="Arial"/>
                <a:cs typeface="Arial"/>
                <a:sym typeface="Arial"/>
              </a:rPr>
              <a:t>Follow the Ligand/protein complexes session</a:t>
            </a:r>
            <a:endParaRPr b="0" sz="1800" strike="noStrike">
              <a:solidFill>
                <a:srgbClr val="000000"/>
              </a:solidFill>
              <a:latin typeface="Arial"/>
              <a:ea typeface="Arial"/>
              <a:cs typeface="Arial"/>
              <a:sym typeface="Arial"/>
            </a:endParaRPr>
          </a:p>
          <a:p>
            <a:pPr indent="-342719" lvl="0" marL="457200" marR="0" rtl="0" algn="l">
              <a:lnSpc>
                <a:spcPct val="115000"/>
              </a:lnSpc>
              <a:spcBef>
                <a:spcPts val="0"/>
              </a:spcBef>
              <a:spcAft>
                <a:spcPts val="0"/>
              </a:spcAft>
              <a:buClr>
                <a:srgbClr val="595959"/>
              </a:buClr>
              <a:buSzPts val="1800"/>
              <a:buFont typeface="Arial"/>
              <a:buChar char="●"/>
            </a:pPr>
            <a:r>
              <a:rPr b="0" lang="en" sz="1800" strike="noStrike">
                <a:solidFill>
                  <a:srgbClr val="595959"/>
                </a:solidFill>
                <a:latin typeface="Arial"/>
                <a:ea typeface="Arial"/>
                <a:cs typeface="Arial"/>
                <a:sym typeface="Arial"/>
              </a:rPr>
              <a:t>Monday 11:20 AM - Pat Walters</a:t>
            </a:r>
            <a:endParaRPr b="0" sz="1800" strike="noStrike">
              <a:solidFill>
                <a:srgbClr val="000000"/>
              </a:solidFill>
              <a:latin typeface="Arial"/>
              <a:ea typeface="Arial"/>
              <a:cs typeface="Arial"/>
              <a:sym typeface="Arial"/>
            </a:endParaRPr>
          </a:p>
        </p:txBody>
      </p:sp>
      <p:sp>
        <p:nvSpPr>
          <p:cNvPr id="447" name="Google Shape;447;p40"/>
          <p:cNvSpPr txBox="1"/>
          <p:nvPr/>
        </p:nvSpPr>
        <p:spPr>
          <a:xfrm>
            <a:off x="8472600" y="4663080"/>
            <a:ext cx="548400" cy="3930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b="0" lang="en" sz="1000" strike="noStrike">
                <a:solidFill>
                  <a:srgbClr val="595959"/>
                </a:solidFill>
                <a:latin typeface="Arial"/>
                <a:ea typeface="Arial"/>
                <a:cs typeface="Arial"/>
                <a:sym typeface="Arial"/>
              </a:rPr>
              <a:t>‹#›</a:t>
            </a:fld>
            <a:endParaRPr b="0" sz="1000" strike="noStrike">
              <a:latin typeface="Times New Roman"/>
              <a:ea typeface="Times New Roman"/>
              <a:cs typeface="Times New Roman"/>
              <a:sym typeface="Times New Roman"/>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Scoring</a:t>
            </a:r>
            <a:endParaRPr/>
          </a:p>
        </p:txBody>
      </p:sp>
      <p:sp>
        <p:nvSpPr>
          <p:cNvPr id="453" name="Google Shape;453;p4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Protein complexes</a:t>
            </a:r>
            <a:endParaRPr/>
          </a:p>
          <a:p>
            <a:pPr indent="-317500" lvl="1" marL="914400" rtl="0" algn="l">
              <a:spcBef>
                <a:spcPts val="0"/>
              </a:spcBef>
              <a:spcAft>
                <a:spcPts val="0"/>
              </a:spcAft>
              <a:buSzPts val="1400"/>
              <a:buChar char="○"/>
            </a:pPr>
            <a:r>
              <a:rPr lang="en"/>
              <a:t>QS-score</a:t>
            </a:r>
            <a:endParaRPr/>
          </a:p>
          <a:p>
            <a:pPr indent="-317500" lvl="1" marL="914400" rtl="0" algn="l">
              <a:spcBef>
                <a:spcPts val="0"/>
              </a:spcBef>
              <a:spcAft>
                <a:spcPts val="0"/>
              </a:spcAft>
              <a:buSzPts val="1400"/>
              <a:buChar char="○"/>
            </a:pPr>
            <a:r>
              <a:rPr lang="en"/>
              <a:t>Oligo-lDDT</a:t>
            </a:r>
            <a:endParaRPr/>
          </a:p>
          <a:p>
            <a:pPr indent="-342900" lvl="0" marL="457200" rtl="0" algn="l">
              <a:spcBef>
                <a:spcPts val="0"/>
              </a:spcBef>
              <a:spcAft>
                <a:spcPts val="0"/>
              </a:spcAft>
              <a:buSzPts val="1800"/>
              <a:buChar char="●"/>
            </a:pPr>
            <a:r>
              <a:rPr lang="en"/>
              <a:t>Ligands</a:t>
            </a:r>
            <a:endParaRPr/>
          </a:p>
          <a:p>
            <a:pPr indent="-317500" lvl="1" marL="914400" rtl="0" algn="l">
              <a:spcBef>
                <a:spcPts val="0"/>
              </a:spcBef>
              <a:spcAft>
                <a:spcPts val="0"/>
              </a:spcAft>
              <a:buSzPts val="1400"/>
              <a:buChar char="○"/>
            </a:pPr>
            <a:r>
              <a:rPr lang="en"/>
              <a:t>RMSD (symmetry corrected, superposed binding sites)</a:t>
            </a:r>
            <a:endParaRPr/>
          </a:p>
          <a:p>
            <a:pPr indent="-317500" lvl="1" marL="914400" rtl="0" algn="l">
              <a:spcBef>
                <a:spcPts val="0"/>
              </a:spcBef>
              <a:spcAft>
                <a:spcPts val="0"/>
              </a:spcAft>
              <a:buSzPts val="1400"/>
              <a:buChar char="○"/>
            </a:pPr>
            <a:r>
              <a:rPr lang="en"/>
              <a:t>lDDT-PLI</a:t>
            </a:r>
            <a:endParaRPr/>
          </a:p>
          <a:p>
            <a:pPr indent="-342900" lvl="0" marL="457200" rtl="0" algn="l">
              <a:spcBef>
                <a:spcPts val="0"/>
              </a:spcBef>
              <a:spcAft>
                <a:spcPts val="0"/>
              </a:spcAft>
              <a:buSzPts val="1800"/>
              <a:buChar char="●"/>
            </a:pPr>
            <a:r>
              <a:rPr lang="en"/>
              <a:t>More to come:</a:t>
            </a:r>
            <a:endParaRPr/>
          </a:p>
          <a:p>
            <a:pPr indent="-317500" lvl="1" marL="914400" rtl="0" algn="l">
              <a:spcBef>
                <a:spcPts val="0"/>
              </a:spcBef>
              <a:spcAft>
                <a:spcPts val="0"/>
              </a:spcAft>
              <a:buSzPts val="1400"/>
              <a:buChar char="○"/>
            </a:pPr>
            <a:r>
              <a:rPr lang="en"/>
              <a:t>TM score, CAD score</a:t>
            </a:r>
            <a:endParaRPr/>
          </a:p>
          <a:p>
            <a:pPr indent="-317500" lvl="1" marL="914400" rtl="0" algn="l">
              <a:spcBef>
                <a:spcPts val="0"/>
              </a:spcBef>
              <a:spcAft>
                <a:spcPts val="0"/>
              </a:spcAft>
              <a:buSzPts val="1400"/>
              <a:buChar char="○"/>
            </a:pPr>
            <a:r>
              <a:rPr lang="en"/>
              <a:t>lDDT-BS</a:t>
            </a:r>
            <a:endParaRPr/>
          </a:p>
          <a:p>
            <a:pPr indent="-317500" lvl="1" marL="914400" rtl="0" algn="l">
              <a:spcBef>
                <a:spcPts val="0"/>
              </a:spcBef>
              <a:spcAft>
                <a:spcPts val="0"/>
              </a:spcAft>
              <a:buSzPts val="1400"/>
              <a:buChar char="○"/>
            </a:pPr>
            <a:r>
              <a:rPr lang="en"/>
              <a:t>DockQ, CAPRI</a:t>
            </a:r>
            <a:endParaRPr/>
          </a:p>
          <a:p>
            <a:pPr indent="-317500" lvl="1" marL="914400" rtl="0" algn="l">
              <a:spcBef>
                <a:spcPts val="0"/>
              </a:spcBef>
              <a:spcAft>
                <a:spcPts val="0"/>
              </a:spcAft>
              <a:buSzPts val="1400"/>
              <a:buChar char="○"/>
            </a:pPr>
            <a:r>
              <a:rPr lang="en"/>
              <a:t>Model Confidence</a:t>
            </a:r>
            <a:endParaRPr/>
          </a:p>
        </p:txBody>
      </p:sp>
      <p:sp>
        <p:nvSpPr>
          <p:cNvPr id="454" name="Google Shape;454;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Work in progress</a:t>
            </a:r>
            <a:endParaRPr/>
          </a:p>
        </p:txBody>
      </p:sp>
      <p:sp>
        <p:nvSpPr>
          <p:cNvPr id="460" name="Google Shape;460;p4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Target selection </a:t>
            </a:r>
            <a:r>
              <a:rPr lang="en">
                <a:solidFill>
                  <a:srgbClr val="00A933"/>
                </a:solidFill>
                <a:latin typeface="Arimo"/>
                <a:ea typeface="Arimo"/>
                <a:cs typeface="Arimo"/>
                <a:sym typeface="Arimo"/>
              </a:rPr>
              <a:t>✓</a:t>
            </a:r>
            <a:endParaRPr/>
          </a:p>
          <a:p>
            <a:pPr indent="-342900" lvl="0" marL="457200" rtl="0" algn="l">
              <a:spcBef>
                <a:spcPts val="0"/>
              </a:spcBef>
              <a:spcAft>
                <a:spcPts val="0"/>
              </a:spcAft>
              <a:buSzPts val="1800"/>
              <a:buChar char="●"/>
            </a:pPr>
            <a:r>
              <a:rPr lang="en"/>
              <a:t>Opt-in system </a:t>
            </a:r>
            <a:r>
              <a:rPr lang="en">
                <a:solidFill>
                  <a:srgbClr val="00A933"/>
                </a:solidFill>
                <a:latin typeface="Arimo"/>
                <a:ea typeface="Arimo"/>
                <a:cs typeface="Arimo"/>
                <a:sym typeface="Arimo"/>
              </a:rPr>
              <a:t>✓</a:t>
            </a:r>
            <a:endParaRPr/>
          </a:p>
          <a:p>
            <a:pPr indent="-342900" lvl="0" marL="457200" rtl="0" algn="l">
              <a:spcBef>
                <a:spcPts val="0"/>
              </a:spcBef>
              <a:spcAft>
                <a:spcPts val="0"/>
              </a:spcAft>
              <a:buSzPts val="1800"/>
              <a:buChar char="●"/>
            </a:pPr>
            <a:r>
              <a:rPr lang="en"/>
              <a:t>Submission </a:t>
            </a:r>
            <a:r>
              <a:rPr lang="en">
                <a:solidFill>
                  <a:srgbClr val="00A933"/>
                </a:solidFill>
                <a:latin typeface="Arimo"/>
                <a:ea typeface="Arimo"/>
                <a:cs typeface="Arimo"/>
                <a:sym typeface="Arimo"/>
              </a:rPr>
              <a:t>✓</a:t>
            </a:r>
            <a:endParaRPr/>
          </a:p>
          <a:p>
            <a:pPr indent="-317500" lvl="1" marL="914400" rtl="0" algn="l">
              <a:spcBef>
                <a:spcPts val="0"/>
              </a:spcBef>
              <a:spcAft>
                <a:spcPts val="0"/>
              </a:spcAft>
              <a:buSzPts val="1400"/>
              <a:buChar char="○"/>
            </a:pPr>
            <a:r>
              <a:rPr lang="en"/>
              <a:t>Flexible limit target number </a:t>
            </a:r>
            <a:r>
              <a:rPr lang="en">
                <a:solidFill>
                  <a:srgbClr val="00A933"/>
                </a:solidFill>
                <a:latin typeface="Arimo"/>
                <a:ea typeface="Arimo"/>
                <a:cs typeface="Arimo"/>
                <a:sym typeface="Arimo"/>
              </a:rPr>
              <a:t>✓</a:t>
            </a:r>
            <a:endParaRPr sz="1000"/>
          </a:p>
          <a:p>
            <a:pPr indent="-342900" lvl="0" marL="457200" rtl="0" algn="l">
              <a:spcBef>
                <a:spcPts val="0"/>
              </a:spcBef>
              <a:spcAft>
                <a:spcPts val="0"/>
              </a:spcAft>
              <a:buSzPts val="1800"/>
              <a:buChar char="●"/>
            </a:pPr>
            <a:r>
              <a:rPr lang="en"/>
              <a:t>Protein complexes collection and scoring </a:t>
            </a:r>
            <a:r>
              <a:rPr lang="en">
                <a:solidFill>
                  <a:srgbClr val="00A933"/>
                </a:solidFill>
                <a:latin typeface="Arimo"/>
                <a:ea typeface="Arimo"/>
                <a:cs typeface="Arimo"/>
                <a:sym typeface="Arimo"/>
              </a:rPr>
              <a:t>✓</a:t>
            </a:r>
            <a:endParaRPr/>
          </a:p>
          <a:p>
            <a:pPr indent="-342900" lvl="0" marL="457200" rtl="0" algn="l">
              <a:spcBef>
                <a:spcPts val="0"/>
              </a:spcBef>
              <a:spcAft>
                <a:spcPts val="0"/>
              </a:spcAft>
              <a:buSzPts val="1800"/>
              <a:buChar char="●"/>
            </a:pPr>
            <a:r>
              <a:rPr lang="en"/>
              <a:t>Ligand collection and scoring </a:t>
            </a:r>
            <a:r>
              <a:rPr lang="en">
                <a:solidFill>
                  <a:srgbClr val="FF8000"/>
                </a:solidFill>
              </a:rPr>
              <a:t>…</a:t>
            </a:r>
            <a:endParaRPr/>
          </a:p>
          <a:p>
            <a:pPr indent="-317500" lvl="1" marL="914400" rtl="0" algn="l">
              <a:spcBef>
                <a:spcPts val="0"/>
              </a:spcBef>
              <a:spcAft>
                <a:spcPts val="0"/>
              </a:spcAft>
              <a:buSzPts val="1400"/>
              <a:buChar char="○"/>
            </a:pPr>
            <a:r>
              <a:rPr lang="en"/>
              <a:t>Accept predictions in the same format as CASP </a:t>
            </a:r>
            <a:r>
              <a:rPr lang="en">
                <a:solidFill>
                  <a:srgbClr val="FF8000"/>
                </a:solidFill>
              </a:rPr>
              <a:t>…</a:t>
            </a:r>
            <a:endParaRPr/>
          </a:p>
          <a:p>
            <a:pPr indent="-317500" lvl="1" marL="914400" rtl="0" algn="l">
              <a:spcBef>
                <a:spcPts val="0"/>
              </a:spcBef>
              <a:spcAft>
                <a:spcPts val="0"/>
              </a:spcAft>
              <a:buSzPts val="1400"/>
              <a:buChar char="○"/>
            </a:pPr>
            <a:r>
              <a:rPr lang="en"/>
              <a:t>Scoring </a:t>
            </a:r>
            <a:r>
              <a:rPr lang="en">
                <a:solidFill>
                  <a:srgbClr val="FF8000"/>
                </a:solidFill>
              </a:rPr>
              <a:t>…</a:t>
            </a:r>
            <a:endParaRPr/>
          </a:p>
          <a:p>
            <a:pPr indent="-342900" lvl="0" marL="457200" rtl="0" algn="l">
              <a:spcBef>
                <a:spcPts val="0"/>
              </a:spcBef>
              <a:spcAft>
                <a:spcPts val="0"/>
              </a:spcAft>
              <a:buSzPts val="1800"/>
              <a:buChar char="●"/>
            </a:pPr>
            <a:r>
              <a:rPr lang="en"/>
              <a:t>Additional scores </a:t>
            </a:r>
            <a:r>
              <a:rPr lang="en">
                <a:solidFill>
                  <a:srgbClr val="FF0000"/>
                </a:solidFill>
                <a:latin typeface="Arimo"/>
                <a:ea typeface="Arimo"/>
                <a:cs typeface="Arimo"/>
                <a:sym typeface="Arimo"/>
              </a:rPr>
              <a:t>✗</a:t>
            </a:r>
            <a:endParaRPr/>
          </a:p>
          <a:p>
            <a:pPr indent="-342900" lvl="0" marL="457200" rtl="0" algn="l">
              <a:spcBef>
                <a:spcPts val="0"/>
              </a:spcBef>
              <a:spcAft>
                <a:spcPts val="0"/>
              </a:spcAft>
              <a:buSzPts val="1800"/>
              <a:buChar char="●"/>
            </a:pPr>
            <a:r>
              <a:rPr lang="en"/>
              <a:t>Web interface for results </a:t>
            </a:r>
            <a:r>
              <a:rPr lang="en">
                <a:solidFill>
                  <a:srgbClr val="FF0000"/>
                </a:solidFill>
                <a:latin typeface="Arimo"/>
                <a:ea typeface="Arimo"/>
                <a:cs typeface="Arimo"/>
                <a:sym typeface="Arimo"/>
              </a:rPr>
              <a:t>✗</a:t>
            </a:r>
            <a:endParaRPr/>
          </a:p>
          <a:p>
            <a:pPr indent="-342900" lvl="0" marL="457200" rtl="0" algn="l">
              <a:spcBef>
                <a:spcPts val="0"/>
              </a:spcBef>
              <a:spcAft>
                <a:spcPts val="0"/>
              </a:spcAft>
              <a:buSzPts val="1800"/>
              <a:buChar char="●"/>
            </a:pPr>
            <a:r>
              <a:rPr lang="en"/>
              <a:t>Transition of current 3D servers </a:t>
            </a:r>
            <a:r>
              <a:rPr lang="en">
                <a:solidFill>
                  <a:srgbClr val="FF0000"/>
                </a:solidFill>
                <a:latin typeface="Arimo"/>
                <a:ea typeface="Arimo"/>
                <a:cs typeface="Arimo"/>
                <a:sym typeface="Arimo"/>
              </a:rPr>
              <a:t>✗</a:t>
            </a:r>
            <a:endParaRPr/>
          </a:p>
          <a:p>
            <a:pPr indent="-342900" lvl="0" marL="457200" rtl="0" algn="l">
              <a:spcBef>
                <a:spcPts val="0"/>
              </a:spcBef>
              <a:spcAft>
                <a:spcPts val="0"/>
              </a:spcAft>
              <a:buSzPts val="1800"/>
              <a:buChar char="●"/>
            </a:pPr>
            <a:r>
              <a:rPr lang="en"/>
              <a:t>Nucleic acids, Non-canonical residues </a:t>
            </a:r>
            <a:r>
              <a:rPr lang="en">
                <a:solidFill>
                  <a:srgbClr val="FF0000"/>
                </a:solidFill>
                <a:latin typeface="Arimo"/>
                <a:ea typeface="Arimo"/>
                <a:cs typeface="Arimo"/>
                <a:sym typeface="Arimo"/>
              </a:rPr>
              <a:t>✗</a:t>
            </a:r>
            <a:endParaRPr>
              <a:solidFill>
                <a:srgbClr val="AE191A"/>
              </a:solidFill>
            </a:endParaRPr>
          </a:p>
        </p:txBody>
      </p:sp>
      <p:sp>
        <p:nvSpPr>
          <p:cNvPr id="461" name="Google Shape;461;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Register your servers</a:t>
            </a:r>
            <a:endParaRPr/>
          </a:p>
        </p:txBody>
      </p:sp>
      <p:sp>
        <p:nvSpPr>
          <p:cNvPr id="467" name="Google Shape;467;p4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Servers are useful for</a:t>
            </a:r>
            <a:r>
              <a:rPr lang="en"/>
              <a:t>:</a:t>
            </a:r>
            <a:endParaRPr/>
          </a:p>
          <a:p>
            <a:pPr indent="-317500" lvl="1" marL="914400" rtl="0" algn="l">
              <a:spcBef>
                <a:spcPts val="0"/>
              </a:spcBef>
              <a:spcAft>
                <a:spcPts val="0"/>
              </a:spcAft>
              <a:buSzPts val="1400"/>
              <a:buChar char="○"/>
            </a:pPr>
            <a:r>
              <a:rPr lang="en"/>
              <a:t>Access to everyone</a:t>
            </a:r>
            <a:endParaRPr/>
          </a:p>
          <a:p>
            <a:pPr indent="-317500" lvl="1" marL="914400" rtl="0" algn="l">
              <a:spcBef>
                <a:spcPts val="0"/>
              </a:spcBef>
              <a:spcAft>
                <a:spcPts val="0"/>
              </a:spcAft>
              <a:buSzPts val="1400"/>
              <a:buChar char="○"/>
            </a:pPr>
            <a:r>
              <a:rPr lang="en"/>
              <a:t>Reproducibility</a:t>
            </a:r>
            <a:endParaRPr/>
          </a:p>
          <a:p>
            <a:pPr indent="-317500" lvl="1" marL="914400" rtl="0" algn="l">
              <a:spcBef>
                <a:spcPts val="0"/>
              </a:spcBef>
              <a:spcAft>
                <a:spcPts val="0"/>
              </a:spcAft>
              <a:buSzPts val="1400"/>
              <a:buChar char="○"/>
            </a:pPr>
            <a:r>
              <a:rPr lang="en"/>
              <a:t>Open Science</a:t>
            </a:r>
            <a:endParaRPr/>
          </a:p>
          <a:p>
            <a:pPr indent="-342900" lvl="0" marL="457200" rtl="0" algn="l">
              <a:spcBef>
                <a:spcPts val="0"/>
              </a:spcBef>
              <a:spcAft>
                <a:spcPts val="0"/>
              </a:spcAft>
              <a:buSzPts val="1800"/>
              <a:buChar char="●"/>
            </a:pPr>
            <a:r>
              <a:rPr lang="en"/>
              <a:t>Benefits for server developers:</a:t>
            </a:r>
            <a:endParaRPr/>
          </a:p>
          <a:p>
            <a:pPr indent="-317500" lvl="1" marL="914400" rtl="0" algn="l">
              <a:spcBef>
                <a:spcPts val="0"/>
              </a:spcBef>
              <a:spcAft>
                <a:spcPts val="0"/>
              </a:spcAft>
              <a:buSzPts val="1400"/>
              <a:buChar char="○"/>
            </a:pPr>
            <a:r>
              <a:rPr lang="en"/>
              <a:t>Continuous benchmarking of server performance</a:t>
            </a:r>
            <a:endParaRPr/>
          </a:p>
          <a:p>
            <a:pPr indent="-317500" lvl="1" marL="914400" rtl="0" algn="l">
              <a:spcBef>
                <a:spcPts val="0"/>
              </a:spcBef>
              <a:spcAft>
                <a:spcPts val="0"/>
              </a:spcAft>
              <a:buSzPts val="1400"/>
              <a:buChar char="○"/>
            </a:pPr>
            <a:r>
              <a:rPr lang="en"/>
              <a:t>Many targets to collect statistics</a:t>
            </a:r>
            <a:endParaRPr/>
          </a:p>
          <a:p>
            <a:pPr indent="-317500" lvl="1" marL="914400" rtl="0" algn="l">
              <a:spcBef>
                <a:spcPts val="0"/>
              </a:spcBef>
              <a:spcAft>
                <a:spcPts val="0"/>
              </a:spcAft>
              <a:buSzPts val="1400"/>
              <a:buChar char="○"/>
            </a:pPr>
            <a:r>
              <a:rPr lang="en"/>
              <a:t>Development servers anonymized to benchmark new features</a:t>
            </a:r>
            <a:endParaRPr/>
          </a:p>
          <a:p>
            <a:pPr indent="0" lvl="0" marL="0" rtl="0" algn="l">
              <a:spcBef>
                <a:spcPts val="1600"/>
              </a:spcBef>
              <a:spcAft>
                <a:spcPts val="1600"/>
              </a:spcAft>
              <a:buNone/>
            </a:pPr>
            <a:r>
              <a:t/>
            </a:r>
            <a:endParaRPr/>
          </a:p>
        </p:txBody>
      </p:sp>
      <p:sp>
        <p:nvSpPr>
          <p:cNvPr id="468" name="Google Shape;468;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69" name="Google Shape;469;p43"/>
          <p:cNvSpPr txBox="1"/>
          <p:nvPr/>
        </p:nvSpPr>
        <p:spPr>
          <a:xfrm>
            <a:off x="648888" y="3781675"/>
            <a:ext cx="3429000" cy="48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u="sng">
                <a:solidFill>
                  <a:srgbClr val="0000FF"/>
                </a:solidFill>
                <a:hlinkClick r:id="rId3">
                  <a:extLst>
                    <a:ext uri="{A12FA001-AC4F-418D-AE19-62706E023703}">
                      <ahyp:hlinkClr val="tx"/>
                    </a:ext>
                  </a:extLst>
                </a:hlinkClick>
              </a:rPr>
              <a:t>https://beta.cameo3d.org/</a:t>
            </a:r>
            <a:endParaRPr sz="2000">
              <a:solidFill>
                <a:srgbClr val="0000FF"/>
              </a:solidFill>
            </a:endParaRPr>
          </a:p>
        </p:txBody>
      </p:sp>
      <p:sp>
        <p:nvSpPr>
          <p:cNvPr id="470" name="Google Shape;470;p43"/>
          <p:cNvSpPr txBox="1"/>
          <p:nvPr/>
        </p:nvSpPr>
        <p:spPr>
          <a:xfrm>
            <a:off x="4764238" y="3781675"/>
            <a:ext cx="3429000" cy="48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u="sng">
                <a:solidFill>
                  <a:srgbClr val="0000FF"/>
                </a:solidFill>
                <a:hlinkClick r:id="rId4">
                  <a:extLst>
                    <a:ext uri="{A12FA001-AC4F-418D-AE19-62706E023703}">
                      <ahyp:hlinkClr val="tx"/>
                    </a:ext>
                  </a:extLst>
                </a:hlinkClick>
              </a:rPr>
              <a:t>help-cameo3d@unibas.ch</a:t>
            </a:r>
            <a:endParaRPr sz="2000">
              <a:solidFill>
                <a:srgbClr val="0000FF"/>
              </a:solidFill>
            </a:endParaRPr>
          </a:p>
        </p:txBody>
      </p:sp>
      <p:pic>
        <p:nvPicPr>
          <p:cNvPr id="471" name="Google Shape;471;p43"/>
          <p:cNvPicPr preferRelativeResize="0"/>
          <p:nvPr/>
        </p:nvPicPr>
        <p:blipFill>
          <a:blip r:embed="rId5">
            <a:alphaModFix amt="52000"/>
          </a:blip>
          <a:stretch>
            <a:fillRect/>
          </a:stretch>
        </p:blipFill>
        <p:spPr>
          <a:xfrm>
            <a:off x="4450000" y="3781750"/>
            <a:ext cx="487800" cy="4878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Acknowledgements</a:t>
            </a:r>
            <a:endParaRPr/>
          </a:p>
        </p:txBody>
      </p:sp>
      <p:sp>
        <p:nvSpPr>
          <p:cNvPr id="477" name="Google Shape;477;p4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CAMEO contributors: Juergen Haas, Rafal Gumienny &amp; many others</a:t>
            </a:r>
            <a:endParaRPr/>
          </a:p>
          <a:p>
            <a:pPr indent="0" lvl="0" marL="0" rtl="0" algn="l">
              <a:spcBef>
                <a:spcPts val="1600"/>
              </a:spcBef>
              <a:spcAft>
                <a:spcPts val="0"/>
              </a:spcAft>
              <a:buNone/>
            </a:pPr>
            <a:r>
              <a:rPr lang="en"/>
              <a:t>Torsten Schwede group                                                     PDB</a:t>
            </a:r>
            <a:endParaRPr/>
          </a:p>
          <a:p>
            <a:pPr indent="0" lvl="0" marL="0" rtl="0" algn="l">
              <a:spcBef>
                <a:spcPts val="1600"/>
              </a:spcBef>
              <a:spcAft>
                <a:spcPts val="0"/>
              </a:spcAft>
              <a:buNone/>
            </a:pPr>
            <a:r>
              <a:rPr lang="en"/>
              <a:t>CAMEO participants</a:t>
            </a:r>
            <a:br>
              <a:rPr lang="en"/>
            </a:br>
            <a:r>
              <a:rPr lang="en" sz="1300"/>
              <a:t>A. Sali, L. McGuffin, T. Schwede, J. Soeding, D. Baker, A. Fiser, M. Sternberg, Y. Zhang, C. Floudas, S. Tosatto, J. Xu, Y. Zhou, O. Brock, B. Wallner, A. Eloffson, D. Labudde, C. Venclovas, J. Cheng, O. Taştan Bishop, Y. An-Suei, T. Sosnick, C. Kaesar, P. Winn, C. Seok., S. Wang, G. Zhang, F. Wang, HeliXon, Y. Q. Gao, L. Zhang, S. Z. Li, Y. Lan, </a:t>
            </a:r>
            <a:endParaRPr sz="1300"/>
          </a:p>
          <a:p>
            <a:pPr indent="0" lvl="0" marL="0" rtl="0" algn="l">
              <a:spcBef>
                <a:spcPts val="1600"/>
              </a:spcBef>
              <a:spcAft>
                <a:spcPts val="1600"/>
              </a:spcAft>
              <a:buNone/>
            </a:pPr>
            <a:r>
              <a:t/>
            </a:r>
            <a:endParaRPr/>
          </a:p>
        </p:txBody>
      </p:sp>
      <p:sp>
        <p:nvSpPr>
          <p:cNvPr id="478" name="Google Shape;478;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79" name="Google Shape;479;p44"/>
          <p:cNvPicPr preferRelativeResize="0"/>
          <p:nvPr/>
        </p:nvPicPr>
        <p:blipFill rotWithShape="1">
          <a:blip r:embed="rId3">
            <a:alphaModFix/>
          </a:blip>
          <a:srcRect b="0" l="0" r="0" t="0"/>
          <a:stretch/>
        </p:blipFill>
        <p:spPr>
          <a:xfrm>
            <a:off x="6310960" y="4483188"/>
            <a:ext cx="1014390" cy="549450"/>
          </a:xfrm>
          <a:prstGeom prst="rect">
            <a:avLst/>
          </a:prstGeom>
          <a:noFill/>
          <a:ln>
            <a:noFill/>
          </a:ln>
        </p:spPr>
      </p:pic>
      <p:pic>
        <p:nvPicPr>
          <p:cNvPr id="480" name="Google Shape;480;p44"/>
          <p:cNvPicPr preferRelativeResize="0"/>
          <p:nvPr/>
        </p:nvPicPr>
        <p:blipFill rotWithShape="1">
          <a:blip r:embed="rId4">
            <a:alphaModFix/>
          </a:blip>
          <a:srcRect b="0" l="0" r="0" t="0"/>
          <a:stretch/>
        </p:blipFill>
        <p:spPr>
          <a:xfrm>
            <a:off x="367955" y="4484125"/>
            <a:ext cx="1133587" cy="547575"/>
          </a:xfrm>
          <a:prstGeom prst="rect">
            <a:avLst/>
          </a:prstGeom>
          <a:noFill/>
          <a:ln>
            <a:noFill/>
          </a:ln>
        </p:spPr>
      </p:pic>
      <p:pic>
        <p:nvPicPr>
          <p:cNvPr id="481" name="Google Shape;481;p44"/>
          <p:cNvPicPr preferRelativeResize="0"/>
          <p:nvPr/>
        </p:nvPicPr>
        <p:blipFill rotWithShape="1">
          <a:blip r:embed="rId5">
            <a:alphaModFix/>
          </a:blip>
          <a:srcRect b="0" l="0" r="0" t="0"/>
          <a:stretch/>
        </p:blipFill>
        <p:spPr>
          <a:xfrm>
            <a:off x="7664924" y="4474478"/>
            <a:ext cx="755728" cy="566872"/>
          </a:xfrm>
          <a:prstGeom prst="rect">
            <a:avLst/>
          </a:prstGeom>
          <a:noFill/>
          <a:ln>
            <a:noFill/>
          </a:ln>
        </p:spPr>
      </p:pic>
      <p:pic>
        <p:nvPicPr>
          <p:cNvPr id="482" name="Google Shape;482;p44"/>
          <p:cNvPicPr preferRelativeResize="0"/>
          <p:nvPr/>
        </p:nvPicPr>
        <p:blipFill>
          <a:blip r:embed="rId6">
            <a:alphaModFix/>
          </a:blip>
          <a:stretch>
            <a:fillRect/>
          </a:stretch>
        </p:blipFill>
        <p:spPr>
          <a:xfrm>
            <a:off x="5103818" y="4483200"/>
            <a:ext cx="867552" cy="549450"/>
          </a:xfrm>
          <a:prstGeom prst="rect">
            <a:avLst/>
          </a:prstGeom>
          <a:noFill/>
          <a:ln>
            <a:noFill/>
          </a:ln>
        </p:spPr>
      </p:pic>
      <p:pic>
        <p:nvPicPr>
          <p:cNvPr id="483" name="Google Shape;483;p44"/>
          <p:cNvPicPr preferRelativeResize="0"/>
          <p:nvPr/>
        </p:nvPicPr>
        <p:blipFill>
          <a:blip r:embed="rId7">
            <a:alphaModFix/>
          </a:blip>
          <a:stretch>
            <a:fillRect/>
          </a:stretch>
        </p:blipFill>
        <p:spPr>
          <a:xfrm>
            <a:off x="1841125" y="4528627"/>
            <a:ext cx="1437048" cy="458574"/>
          </a:xfrm>
          <a:prstGeom prst="rect">
            <a:avLst/>
          </a:prstGeom>
          <a:noFill/>
          <a:ln>
            <a:noFill/>
          </a:ln>
        </p:spPr>
      </p:pic>
      <p:pic>
        <p:nvPicPr>
          <p:cNvPr id="484" name="Google Shape;484;p44"/>
          <p:cNvPicPr preferRelativeResize="0"/>
          <p:nvPr/>
        </p:nvPicPr>
        <p:blipFill>
          <a:blip r:embed="rId8">
            <a:alphaModFix/>
          </a:blip>
          <a:stretch>
            <a:fillRect/>
          </a:stretch>
        </p:blipFill>
        <p:spPr>
          <a:xfrm>
            <a:off x="3617748" y="4579664"/>
            <a:ext cx="1146499" cy="356475"/>
          </a:xfrm>
          <a:prstGeom prst="rect">
            <a:avLst/>
          </a:prstGeom>
          <a:noFill/>
          <a:ln>
            <a:noFill/>
          </a:ln>
        </p:spPr>
      </p:pic>
      <p:sp>
        <p:nvSpPr>
          <p:cNvPr id="485" name="Google Shape;485;p44"/>
          <p:cNvSpPr txBox="1"/>
          <p:nvPr/>
        </p:nvSpPr>
        <p:spPr>
          <a:xfrm>
            <a:off x="648888" y="3781675"/>
            <a:ext cx="3429000" cy="48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u="sng">
                <a:solidFill>
                  <a:srgbClr val="0000FF"/>
                </a:solidFill>
                <a:hlinkClick r:id="rId9">
                  <a:extLst>
                    <a:ext uri="{A12FA001-AC4F-418D-AE19-62706E023703}">
                      <ahyp:hlinkClr val="tx"/>
                    </a:ext>
                  </a:extLst>
                </a:hlinkClick>
              </a:rPr>
              <a:t>https://beta.cameo3d.org/</a:t>
            </a:r>
            <a:endParaRPr sz="2000">
              <a:solidFill>
                <a:srgbClr val="0000FF"/>
              </a:solidFill>
            </a:endParaRPr>
          </a:p>
        </p:txBody>
      </p:sp>
      <p:sp>
        <p:nvSpPr>
          <p:cNvPr id="486" name="Google Shape;486;p44"/>
          <p:cNvSpPr txBox="1"/>
          <p:nvPr/>
        </p:nvSpPr>
        <p:spPr>
          <a:xfrm>
            <a:off x="4764238" y="3781675"/>
            <a:ext cx="3429000" cy="48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u="sng">
                <a:solidFill>
                  <a:srgbClr val="0000FF"/>
                </a:solidFill>
                <a:hlinkClick r:id="rId10">
                  <a:extLst>
                    <a:ext uri="{A12FA001-AC4F-418D-AE19-62706E023703}">
                      <ahyp:hlinkClr val="tx"/>
                    </a:ext>
                  </a:extLst>
                </a:hlinkClick>
              </a:rPr>
              <a:t>help-cameo3d@unibas.ch</a:t>
            </a:r>
            <a:endParaRPr sz="2000">
              <a:solidFill>
                <a:srgbClr val="0000FF"/>
              </a:solidFill>
            </a:endParaRPr>
          </a:p>
        </p:txBody>
      </p:sp>
      <p:pic>
        <p:nvPicPr>
          <p:cNvPr id="487" name="Google Shape;487;p44"/>
          <p:cNvPicPr preferRelativeResize="0"/>
          <p:nvPr/>
        </p:nvPicPr>
        <p:blipFill>
          <a:blip r:embed="rId11">
            <a:alphaModFix amt="52000"/>
          </a:blip>
          <a:stretch>
            <a:fillRect/>
          </a:stretch>
        </p:blipFill>
        <p:spPr>
          <a:xfrm>
            <a:off x="4450000" y="3781750"/>
            <a:ext cx="487800" cy="487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45"/>
          <p:cNvSpPr txBox="1"/>
          <p:nvPr/>
        </p:nvSpPr>
        <p:spPr>
          <a:xfrm>
            <a:off x="311760" y="444960"/>
            <a:ext cx="8520000" cy="57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n" sz="2800" strike="noStrike">
                <a:solidFill>
                  <a:srgbClr val="000000"/>
                </a:solidFill>
                <a:latin typeface="Arial"/>
                <a:ea typeface="Arial"/>
                <a:cs typeface="Arial"/>
                <a:sym typeface="Arial"/>
              </a:rPr>
              <a:t>Poster 5</a:t>
            </a:r>
            <a:br>
              <a:rPr lang="en" sz="1800"/>
            </a:br>
            <a:br>
              <a:rPr lang="en" sz="1800"/>
            </a:br>
            <a:endParaRPr b="0" sz="2800" strike="noStrike">
              <a:solidFill>
                <a:srgbClr val="000000"/>
              </a:solidFill>
              <a:latin typeface="Arial"/>
              <a:ea typeface="Arial"/>
              <a:cs typeface="Arial"/>
              <a:sym typeface="Arial"/>
            </a:endParaRPr>
          </a:p>
        </p:txBody>
      </p:sp>
      <p:pic>
        <p:nvPicPr>
          <p:cNvPr id="493" name="Google Shape;493;p45"/>
          <p:cNvPicPr preferRelativeResize="0"/>
          <p:nvPr/>
        </p:nvPicPr>
        <p:blipFill rotWithShape="1">
          <a:blip r:embed="rId3">
            <a:alphaModFix/>
          </a:blip>
          <a:srcRect b="0" l="0" r="0" t="0"/>
          <a:stretch/>
        </p:blipFill>
        <p:spPr>
          <a:xfrm>
            <a:off x="4124520" y="156600"/>
            <a:ext cx="3394800" cy="4800601"/>
          </a:xfrm>
          <a:prstGeom prst="rect">
            <a:avLst/>
          </a:prstGeom>
          <a:noFill/>
          <a:ln cap="flat" cmpd="sng" w="9525">
            <a:solidFill>
              <a:srgbClr val="595959"/>
            </a:solidFill>
            <a:prstDash val="solid"/>
            <a:round/>
            <a:headEnd len="sm" w="sm" type="none"/>
            <a:tailEnd len="sm" w="sm" type="none"/>
          </a:ln>
          <a:effectLst>
            <a:outerShdw blurRad="214313" dir="2700000" dist="233684">
              <a:srgbClr val="808080">
                <a:alpha val="18820"/>
              </a:srgbClr>
            </a:outerShdw>
          </a:effectLst>
        </p:spPr>
      </p:pic>
      <p:sp>
        <p:nvSpPr>
          <p:cNvPr id="494" name="Google Shape;494;p45"/>
          <p:cNvSpPr txBox="1"/>
          <p:nvPr/>
        </p:nvSpPr>
        <p:spPr>
          <a:xfrm>
            <a:off x="8472600" y="4663080"/>
            <a:ext cx="548400" cy="3930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b="0" lang="en" sz="1000" strike="noStrike">
                <a:solidFill>
                  <a:srgbClr val="595959"/>
                </a:solidFill>
                <a:latin typeface="Arial"/>
                <a:ea typeface="Arial"/>
                <a:cs typeface="Arial"/>
                <a:sym typeface="Arial"/>
              </a:rPr>
              <a:t>‹#›</a:t>
            </a:fld>
            <a:endParaRPr b="0" sz="1000" strike="noStrike">
              <a:latin typeface="Times New Roman"/>
              <a:ea typeface="Times New Roman"/>
              <a:cs typeface="Times New Roman"/>
              <a:sym typeface="Times New Roman"/>
            </a:endParaRPr>
          </a:p>
        </p:txBody>
      </p:sp>
      <p:sp>
        <p:nvSpPr>
          <p:cNvPr id="495" name="Google Shape;495;p45"/>
          <p:cNvSpPr txBox="1"/>
          <p:nvPr/>
        </p:nvSpPr>
        <p:spPr>
          <a:xfrm>
            <a:off x="457200" y="4114800"/>
            <a:ext cx="3407100" cy="8835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en" sz="2400" strike="noStrike">
                <a:solidFill>
                  <a:srgbClr val="595959"/>
                </a:solidFill>
                <a:latin typeface="Arial"/>
                <a:ea typeface="Arial"/>
                <a:cs typeface="Arial"/>
                <a:sym typeface="Arial"/>
              </a:rPr>
              <a:t>Session 1</a:t>
            </a:r>
            <a:br>
              <a:rPr lang="en" sz="1800"/>
            </a:br>
            <a:r>
              <a:rPr b="0" lang="en" sz="2400" strike="noStrike">
                <a:solidFill>
                  <a:srgbClr val="595959"/>
                </a:solidFill>
                <a:latin typeface="Arial"/>
                <a:ea typeface="Arial"/>
                <a:cs typeface="Arial"/>
                <a:sym typeface="Arial"/>
              </a:rPr>
              <a:t>Sunday 2:30-3:30-pm</a:t>
            </a:r>
            <a:endParaRPr b="0" sz="2400" strike="noStrike">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9"/>
          <p:cNvSpPr/>
          <p:nvPr/>
        </p:nvSpPr>
        <p:spPr>
          <a:xfrm>
            <a:off x="6320700" y="114210"/>
            <a:ext cx="22680" cy="5111478"/>
          </a:xfrm>
          <a:custGeom>
            <a:rect b="b" l="l" r="r" t="t"/>
            <a:pathLst>
              <a:path extrusionOk="0" h="21600" w="21600">
                <a:moveTo>
                  <a:pt x="0" y="0"/>
                </a:moveTo>
                <a:lnTo>
                  <a:pt x="21600" y="21600"/>
                </a:lnTo>
              </a:path>
            </a:pathLst>
          </a:custGeom>
          <a:noFill/>
          <a:ln cap="flat" cmpd="sng" w="76300">
            <a:solidFill>
              <a:srgbClr val="FABF8E"/>
            </a:solidFill>
            <a:prstDash val="dash"/>
            <a:round/>
            <a:headEnd len="sm" w="sm" type="none"/>
            <a:tailEnd len="sm" w="sm" type="none"/>
          </a:ln>
        </p:spPr>
      </p:sp>
      <p:sp>
        <p:nvSpPr>
          <p:cNvPr id="96" name="Google Shape;96;p19"/>
          <p:cNvSpPr/>
          <p:nvPr/>
        </p:nvSpPr>
        <p:spPr>
          <a:xfrm>
            <a:off x="2807460" y="123120"/>
            <a:ext cx="11070" cy="5102352"/>
          </a:xfrm>
          <a:custGeom>
            <a:rect b="b" l="l" r="r" t="t"/>
            <a:pathLst>
              <a:path extrusionOk="0" h="21600" w="21600">
                <a:moveTo>
                  <a:pt x="0" y="0"/>
                </a:moveTo>
                <a:lnTo>
                  <a:pt x="21600" y="21600"/>
                </a:lnTo>
              </a:path>
            </a:pathLst>
          </a:custGeom>
          <a:noFill/>
          <a:ln cap="flat" cmpd="sng" w="76300">
            <a:solidFill>
              <a:srgbClr val="FABF8E"/>
            </a:solidFill>
            <a:prstDash val="dash"/>
            <a:round/>
            <a:headEnd len="sm" w="sm" type="none"/>
            <a:tailEnd len="sm" w="sm" type="none"/>
          </a:ln>
        </p:spPr>
      </p:sp>
      <p:sp>
        <p:nvSpPr>
          <p:cNvPr id="97" name="Google Shape;97;p19"/>
          <p:cNvSpPr/>
          <p:nvPr/>
        </p:nvSpPr>
        <p:spPr>
          <a:xfrm>
            <a:off x="1127790" y="534060"/>
            <a:ext cx="7359930" cy="270"/>
          </a:xfrm>
          <a:custGeom>
            <a:rect b="b" l="l" r="r" t="t"/>
            <a:pathLst>
              <a:path extrusionOk="0" h="21600" w="21600">
                <a:moveTo>
                  <a:pt x="0" y="0"/>
                </a:moveTo>
                <a:lnTo>
                  <a:pt x="21600" y="21600"/>
                </a:lnTo>
              </a:path>
            </a:pathLst>
          </a:custGeom>
          <a:noFill/>
          <a:ln cap="flat" cmpd="sng" w="76300">
            <a:solidFill>
              <a:srgbClr val="000000"/>
            </a:solidFill>
            <a:prstDash val="solid"/>
            <a:miter lim="8000"/>
            <a:headEnd len="sm" w="sm" type="none"/>
            <a:tailEnd len="lg" w="lg" type="triangle"/>
          </a:ln>
        </p:spPr>
      </p:sp>
      <p:sp>
        <p:nvSpPr>
          <p:cNvPr id="98" name="Google Shape;98;p19"/>
          <p:cNvSpPr/>
          <p:nvPr/>
        </p:nvSpPr>
        <p:spPr>
          <a:xfrm>
            <a:off x="1124712" y="27432"/>
            <a:ext cx="696000" cy="276600"/>
          </a:xfrm>
          <a:prstGeom prst="rect">
            <a:avLst/>
          </a:prstGeom>
          <a:noFill/>
          <a:ln>
            <a:noFill/>
          </a:ln>
        </p:spPr>
        <p:txBody>
          <a:bodyPr anchorCtr="0" anchor="t" bIns="34275" lIns="0" spcFirstLastPara="1" rIns="68575" wrap="square" tIns="34275">
            <a:noAutofit/>
          </a:bodyPr>
          <a:lstStyle/>
          <a:p>
            <a:pPr indent="0" lvl="0" marL="0" marR="0" rtl="0" algn="l">
              <a:lnSpc>
                <a:spcPct val="100000"/>
              </a:lnSpc>
              <a:spcBef>
                <a:spcPts val="0"/>
              </a:spcBef>
              <a:spcAft>
                <a:spcPts val="0"/>
              </a:spcAft>
              <a:buNone/>
            </a:pPr>
            <a:r>
              <a:rPr i="0" lang="en" sz="1400" u="none" cap="none" strike="noStrike">
                <a:solidFill>
                  <a:srgbClr val="000000"/>
                </a:solidFill>
              </a:rPr>
              <a:t>Day 0</a:t>
            </a:r>
            <a:endParaRPr i="0" sz="1400" u="none" cap="none" strike="noStrike"/>
          </a:p>
        </p:txBody>
      </p:sp>
      <p:sp>
        <p:nvSpPr>
          <p:cNvPr id="99" name="Google Shape;99;p19"/>
          <p:cNvSpPr/>
          <p:nvPr/>
        </p:nvSpPr>
        <p:spPr>
          <a:xfrm>
            <a:off x="6400800" y="28620"/>
            <a:ext cx="544500" cy="276600"/>
          </a:xfrm>
          <a:prstGeom prst="rect">
            <a:avLst/>
          </a:prstGeom>
          <a:noFill/>
          <a:ln>
            <a:noFill/>
          </a:ln>
        </p:spPr>
        <p:txBody>
          <a:bodyPr anchorCtr="0" anchor="t" bIns="34275" lIns="0" spcFirstLastPara="1" rIns="68575" wrap="square" tIns="34275">
            <a:noAutofit/>
          </a:bodyPr>
          <a:lstStyle/>
          <a:p>
            <a:pPr indent="0" lvl="0" marL="0" marR="0" rtl="0" algn="l">
              <a:lnSpc>
                <a:spcPct val="100000"/>
              </a:lnSpc>
              <a:spcBef>
                <a:spcPts val="0"/>
              </a:spcBef>
              <a:spcAft>
                <a:spcPts val="0"/>
              </a:spcAft>
              <a:buNone/>
            </a:pPr>
            <a:r>
              <a:rPr i="0" lang="en" sz="1400" u="none" cap="none" strike="noStrike">
                <a:solidFill>
                  <a:srgbClr val="000000"/>
                </a:solidFill>
              </a:rPr>
              <a:t>Day 4</a:t>
            </a:r>
            <a:endParaRPr i="0" sz="1400" u="none" cap="none" strike="noStrike"/>
          </a:p>
        </p:txBody>
      </p:sp>
      <p:sp>
        <p:nvSpPr>
          <p:cNvPr id="100" name="Google Shape;100;p19"/>
          <p:cNvSpPr/>
          <p:nvPr/>
        </p:nvSpPr>
        <p:spPr>
          <a:xfrm>
            <a:off x="6400800" y="274325"/>
            <a:ext cx="1535100" cy="274200"/>
          </a:xfrm>
          <a:prstGeom prst="rect">
            <a:avLst/>
          </a:prstGeom>
          <a:noFill/>
          <a:ln>
            <a:noFill/>
          </a:ln>
        </p:spPr>
        <p:txBody>
          <a:bodyPr anchorCtr="0" anchor="ctr" bIns="35100" lIns="0" spcFirstLastPara="1" rIns="67500" wrap="square" tIns="35100">
            <a:noAutofit/>
          </a:bodyPr>
          <a:lstStyle/>
          <a:p>
            <a:pPr indent="0" lvl="0" marL="0" marR="0" rtl="0" algn="l">
              <a:lnSpc>
                <a:spcPct val="120000"/>
              </a:lnSpc>
              <a:spcBef>
                <a:spcPts val="0"/>
              </a:spcBef>
              <a:spcAft>
                <a:spcPts val="0"/>
              </a:spcAft>
              <a:buNone/>
            </a:pPr>
            <a:r>
              <a:rPr b="1" i="0" lang="en" sz="1500" u="none" cap="none" strike="noStrike">
                <a:solidFill>
                  <a:srgbClr val="000000"/>
                </a:solidFill>
              </a:rPr>
              <a:t>PDB Release </a:t>
            </a:r>
            <a:endParaRPr i="0" sz="1500" u="none" cap="none" strike="noStrike"/>
          </a:p>
        </p:txBody>
      </p:sp>
      <p:grpSp>
        <p:nvGrpSpPr>
          <p:cNvPr id="101" name="Google Shape;101;p19"/>
          <p:cNvGrpSpPr/>
          <p:nvPr/>
        </p:nvGrpSpPr>
        <p:grpSpPr>
          <a:xfrm>
            <a:off x="7370773" y="2956725"/>
            <a:ext cx="1293282" cy="1039527"/>
            <a:chOff x="7013448" y="2222250"/>
            <a:chExt cx="1293282" cy="1039527"/>
          </a:xfrm>
        </p:grpSpPr>
        <p:sp>
          <p:nvSpPr>
            <p:cNvPr id="102" name="Google Shape;102;p19"/>
            <p:cNvSpPr/>
            <p:nvPr/>
          </p:nvSpPr>
          <p:spPr>
            <a:xfrm>
              <a:off x="7165830" y="2222250"/>
              <a:ext cx="1140900" cy="887100"/>
            </a:xfrm>
            <a:prstGeom prst="rect">
              <a:avLst/>
            </a:prstGeom>
            <a:solidFill>
              <a:srgbClr val="B6D7A8"/>
            </a:solidFill>
            <a:ln cap="flat" cmpd="sng" w="9525">
              <a:solidFill>
                <a:schemeClr val="dk2"/>
              </a:solidFill>
              <a:prstDash val="solid"/>
              <a:round/>
              <a:headEnd len="sm" w="sm" type="none"/>
              <a:tailEnd len="sm" w="sm" type="none"/>
            </a:ln>
            <a:effectLst>
              <a:outerShdw blurRad="14288" dir="2700000" dist="28080">
                <a:srgbClr val="000000">
                  <a:alpha val="31760"/>
                </a:srgbClr>
              </a:outerShdw>
            </a:effectLst>
          </p:spPr>
          <p:txBody>
            <a:bodyPr anchorCtr="0" anchor="ctr" bIns="35100" lIns="67500" spcFirstLastPara="1" rIns="67500" wrap="square" tIns="35100">
              <a:noAutofit/>
            </a:bodyPr>
            <a:lstStyle/>
            <a:p>
              <a:pPr indent="0" lvl="0" marL="0" marR="0" rtl="0" algn="l">
                <a:lnSpc>
                  <a:spcPct val="100000"/>
                </a:lnSpc>
                <a:spcBef>
                  <a:spcPts val="0"/>
                </a:spcBef>
                <a:spcAft>
                  <a:spcPts val="0"/>
                </a:spcAft>
                <a:buNone/>
              </a:pPr>
              <a:r>
                <a:rPr b="1" i="0" lang="en" sz="1500" u="none" cap="none" strike="noStrike">
                  <a:solidFill>
                    <a:srgbClr val="000000"/>
                  </a:solidFill>
                  <a:latin typeface="Calibri"/>
                  <a:ea typeface="Calibri"/>
                  <a:cs typeface="Calibri"/>
                  <a:sym typeface="Calibri"/>
                </a:rPr>
                <a:t>Evaluation</a:t>
              </a:r>
              <a:endParaRPr b="0" i="0" sz="1500" u="none" cap="none" strike="noStrike">
                <a:latin typeface="Arial"/>
                <a:ea typeface="Arial"/>
                <a:cs typeface="Arial"/>
                <a:sym typeface="Arial"/>
              </a:endParaRPr>
            </a:p>
          </p:txBody>
        </p:sp>
        <p:sp>
          <p:nvSpPr>
            <p:cNvPr id="103" name="Google Shape;103;p19"/>
            <p:cNvSpPr/>
            <p:nvPr/>
          </p:nvSpPr>
          <p:spPr>
            <a:xfrm>
              <a:off x="7089610" y="2298452"/>
              <a:ext cx="1140900" cy="887100"/>
            </a:xfrm>
            <a:prstGeom prst="rect">
              <a:avLst/>
            </a:prstGeom>
            <a:solidFill>
              <a:srgbClr val="FFE599"/>
            </a:solidFill>
            <a:ln cap="flat" cmpd="sng" w="9525">
              <a:solidFill>
                <a:schemeClr val="dk2"/>
              </a:solidFill>
              <a:prstDash val="solid"/>
              <a:round/>
              <a:headEnd len="sm" w="sm" type="none"/>
              <a:tailEnd len="sm" w="sm" type="none"/>
            </a:ln>
            <a:effectLst>
              <a:outerShdw blurRad="14288" dir="2700000" dist="28080">
                <a:srgbClr val="000000">
                  <a:alpha val="31760"/>
                </a:srgbClr>
              </a:outerShdw>
            </a:effectLst>
          </p:spPr>
          <p:txBody>
            <a:bodyPr anchorCtr="0" anchor="ctr" bIns="35100" lIns="67500" spcFirstLastPara="1" rIns="67500" wrap="square" tIns="35100">
              <a:noAutofit/>
            </a:bodyPr>
            <a:lstStyle/>
            <a:p>
              <a:pPr indent="0" lvl="0" marL="0" marR="0" rtl="0" algn="l">
                <a:lnSpc>
                  <a:spcPct val="100000"/>
                </a:lnSpc>
                <a:spcBef>
                  <a:spcPts val="0"/>
                </a:spcBef>
                <a:spcAft>
                  <a:spcPts val="0"/>
                </a:spcAft>
                <a:buNone/>
              </a:pPr>
              <a:r>
                <a:rPr b="1" i="0" lang="en" sz="1500" u="none" cap="none" strike="noStrike">
                  <a:solidFill>
                    <a:srgbClr val="000000"/>
                  </a:solidFill>
                  <a:latin typeface="Calibri"/>
                  <a:ea typeface="Calibri"/>
                  <a:cs typeface="Calibri"/>
                  <a:sym typeface="Calibri"/>
                </a:rPr>
                <a:t>Evaluation</a:t>
              </a:r>
              <a:endParaRPr b="0" i="0" sz="1500" u="none" cap="none" strike="noStrike">
                <a:latin typeface="Arial"/>
                <a:ea typeface="Arial"/>
                <a:cs typeface="Arial"/>
                <a:sym typeface="Arial"/>
              </a:endParaRPr>
            </a:p>
          </p:txBody>
        </p:sp>
        <p:sp>
          <p:nvSpPr>
            <p:cNvPr id="104" name="Google Shape;104;p19"/>
            <p:cNvSpPr/>
            <p:nvPr/>
          </p:nvSpPr>
          <p:spPr>
            <a:xfrm>
              <a:off x="7013448" y="2374677"/>
              <a:ext cx="1140900" cy="887100"/>
            </a:xfrm>
            <a:prstGeom prst="rect">
              <a:avLst/>
            </a:prstGeom>
            <a:solidFill>
              <a:srgbClr val="9FC5E8"/>
            </a:solidFill>
            <a:ln cap="flat" cmpd="sng" w="9525">
              <a:solidFill>
                <a:schemeClr val="dk2"/>
              </a:solidFill>
              <a:prstDash val="solid"/>
              <a:round/>
              <a:headEnd len="sm" w="sm" type="none"/>
              <a:tailEnd len="sm" w="sm" type="none"/>
            </a:ln>
            <a:effectLst>
              <a:outerShdw blurRad="14288" dir="2700000" dist="28080">
                <a:srgbClr val="000000">
                  <a:alpha val="31760"/>
                </a:srgbClr>
              </a:outerShdw>
            </a:effectLst>
          </p:spPr>
          <p:txBody>
            <a:bodyPr anchorCtr="0" anchor="ctr" bIns="35100" lIns="67500" spcFirstLastPara="1" rIns="67500" wrap="square" tIns="35100">
              <a:noAutofit/>
            </a:bodyPr>
            <a:lstStyle/>
            <a:p>
              <a:pPr indent="0" lvl="0" marL="0" marR="0" rtl="0" algn="l">
                <a:lnSpc>
                  <a:spcPct val="100000"/>
                </a:lnSpc>
                <a:spcBef>
                  <a:spcPts val="0"/>
                </a:spcBef>
                <a:spcAft>
                  <a:spcPts val="0"/>
                </a:spcAft>
                <a:buNone/>
              </a:pPr>
              <a:r>
                <a:rPr b="1" i="0" lang="en" sz="1500" u="none" cap="none" strike="noStrike">
                  <a:solidFill>
                    <a:srgbClr val="000000"/>
                  </a:solidFill>
                </a:rPr>
                <a:t>Evaluation</a:t>
              </a:r>
              <a:endParaRPr i="0" sz="1500" u="none" cap="none" strike="noStrike"/>
            </a:p>
          </p:txBody>
        </p:sp>
      </p:grpSp>
      <p:sp>
        <p:nvSpPr>
          <p:cNvPr id="105" name="Google Shape;105;p19"/>
          <p:cNvSpPr/>
          <p:nvPr/>
        </p:nvSpPr>
        <p:spPr>
          <a:xfrm>
            <a:off x="6400800" y="680400"/>
            <a:ext cx="1633500" cy="1176900"/>
          </a:xfrm>
          <a:prstGeom prst="rect">
            <a:avLst/>
          </a:prstGeom>
          <a:noFill/>
          <a:ln>
            <a:noFill/>
          </a:ln>
        </p:spPr>
        <p:txBody>
          <a:bodyPr anchorCtr="0" anchor="t" bIns="34275" lIns="0" spcFirstLastPara="1" rIns="68575" wrap="square" tIns="34275">
            <a:noAutofit/>
          </a:bodyPr>
          <a:lstStyle/>
          <a:p>
            <a:pPr indent="0" lvl="0" marL="0" rtl="0" algn="l">
              <a:spcBef>
                <a:spcPts val="0"/>
              </a:spcBef>
              <a:spcAft>
                <a:spcPts val="0"/>
              </a:spcAft>
              <a:buNone/>
            </a:pPr>
            <a:r>
              <a:rPr lang="en" sz="2400"/>
              <a:t>Target </a:t>
            </a:r>
            <a:endParaRPr sz="2400"/>
          </a:p>
          <a:p>
            <a:pPr indent="0" lvl="0" marL="0" rtl="0" algn="l">
              <a:spcBef>
                <a:spcPts val="0"/>
              </a:spcBef>
              <a:spcAft>
                <a:spcPts val="0"/>
              </a:spcAft>
              <a:buNone/>
            </a:pPr>
            <a:r>
              <a:rPr lang="en" sz="2400"/>
              <a:t>V</a:t>
            </a:r>
            <a:r>
              <a:rPr lang="en" sz="2400"/>
              <a:t>alida</a:t>
            </a:r>
            <a:r>
              <a:rPr lang="en" sz="2400"/>
              <a:t>tion</a:t>
            </a:r>
            <a:endParaRPr sz="2400"/>
          </a:p>
          <a:p>
            <a:pPr indent="0" lvl="0" marL="0" rtl="0" algn="l">
              <a:spcBef>
                <a:spcPts val="0"/>
              </a:spcBef>
              <a:spcAft>
                <a:spcPts val="0"/>
              </a:spcAft>
              <a:buNone/>
            </a:pPr>
            <a:r>
              <a:rPr lang="en" sz="2400"/>
              <a:t>Scoring</a:t>
            </a:r>
            <a:endParaRPr sz="2400"/>
          </a:p>
        </p:txBody>
      </p:sp>
      <p:sp>
        <p:nvSpPr>
          <p:cNvPr id="106" name="Google Shape;106;p19"/>
          <p:cNvSpPr/>
          <p:nvPr/>
        </p:nvSpPr>
        <p:spPr>
          <a:xfrm>
            <a:off x="5569051" y="2447450"/>
            <a:ext cx="1451100" cy="824100"/>
          </a:xfrm>
          <a:prstGeom prst="rightArrow">
            <a:avLst>
              <a:gd fmla="val 50000" name="adj1"/>
              <a:gd fmla="val 50000" name="adj2"/>
            </a:avLst>
          </a:prstGeom>
          <a:solidFill>
            <a:srgbClr val="CFE2F3"/>
          </a:solidFill>
          <a:ln cap="flat" cmpd="sng" w="9525">
            <a:solidFill>
              <a:srgbClr val="0B5394"/>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rPr lang="en"/>
              <a:t>3D Structure</a:t>
            </a:r>
            <a:br>
              <a:rPr lang="en"/>
            </a:br>
            <a:r>
              <a:rPr lang="en"/>
              <a:t>Models</a:t>
            </a:r>
            <a:endParaRPr/>
          </a:p>
        </p:txBody>
      </p:sp>
      <p:sp>
        <p:nvSpPr>
          <p:cNvPr id="107" name="Google Shape;107;p19"/>
          <p:cNvSpPr/>
          <p:nvPr/>
        </p:nvSpPr>
        <p:spPr>
          <a:xfrm>
            <a:off x="6320700" y="0"/>
            <a:ext cx="8910" cy="1885680"/>
          </a:xfrm>
          <a:custGeom>
            <a:rect b="b" l="l" r="r" t="t"/>
            <a:pathLst>
              <a:path extrusionOk="0" h="21600" w="21600">
                <a:moveTo>
                  <a:pt x="0" y="0"/>
                </a:moveTo>
                <a:lnTo>
                  <a:pt x="21600" y="21600"/>
                </a:lnTo>
              </a:path>
            </a:pathLst>
          </a:custGeom>
          <a:noFill/>
          <a:ln cap="flat" cmpd="sng" w="76300">
            <a:solidFill>
              <a:srgbClr val="FABF8E"/>
            </a:solidFill>
            <a:prstDash val="solid"/>
            <a:round/>
            <a:headEnd len="sm" w="sm" type="none"/>
            <a:tailEnd len="sm" w="sm" type="none"/>
          </a:ln>
        </p:spPr>
      </p:sp>
      <p:sp>
        <p:nvSpPr>
          <p:cNvPr id="108" name="Google Shape;108;p19"/>
          <p:cNvSpPr/>
          <p:nvPr/>
        </p:nvSpPr>
        <p:spPr>
          <a:xfrm>
            <a:off x="2805570" y="0"/>
            <a:ext cx="8910" cy="1885680"/>
          </a:xfrm>
          <a:custGeom>
            <a:rect b="b" l="l" r="r" t="t"/>
            <a:pathLst>
              <a:path extrusionOk="0" h="21600" w="21600">
                <a:moveTo>
                  <a:pt x="0" y="0"/>
                </a:moveTo>
                <a:lnTo>
                  <a:pt x="21600" y="21600"/>
                </a:lnTo>
              </a:path>
            </a:pathLst>
          </a:custGeom>
          <a:noFill/>
          <a:ln cap="flat" cmpd="sng" w="76300">
            <a:solidFill>
              <a:srgbClr val="FABF8E"/>
            </a:solidFill>
            <a:prstDash val="solid"/>
            <a:round/>
            <a:headEnd len="sm" w="sm" type="none"/>
            <a:tailEnd len="sm" w="sm" type="none"/>
          </a:ln>
        </p:spPr>
      </p:sp>
      <p:sp>
        <p:nvSpPr>
          <p:cNvPr id="109" name="Google Shape;109;p19"/>
          <p:cNvSpPr/>
          <p:nvPr/>
        </p:nvSpPr>
        <p:spPr>
          <a:xfrm rot="-5400000">
            <a:off x="1290" y="2641920"/>
            <a:ext cx="3003300" cy="117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 sz="7200" u="none" cap="none" strike="noStrike">
                <a:solidFill>
                  <a:srgbClr val="FFDD71"/>
                </a:solidFill>
                <a:latin typeface="Calibri"/>
                <a:ea typeface="Calibri"/>
                <a:cs typeface="Calibri"/>
                <a:sym typeface="Calibri"/>
              </a:rPr>
              <a:t>CAMEO</a:t>
            </a:r>
            <a:endParaRPr b="0" i="0" sz="7200" u="none" cap="none" strike="noStrike">
              <a:latin typeface="Arial"/>
              <a:ea typeface="Arial"/>
              <a:cs typeface="Arial"/>
              <a:sym typeface="Arial"/>
            </a:endParaRPr>
          </a:p>
        </p:txBody>
      </p:sp>
      <p:sp>
        <p:nvSpPr>
          <p:cNvPr id="110" name="Google Shape;110;p19"/>
          <p:cNvSpPr/>
          <p:nvPr/>
        </p:nvSpPr>
        <p:spPr>
          <a:xfrm>
            <a:off x="1127800" y="638550"/>
            <a:ext cx="1690800" cy="1176900"/>
          </a:xfrm>
          <a:prstGeom prst="rect">
            <a:avLst/>
          </a:prstGeom>
          <a:noFill/>
          <a:ln>
            <a:noFill/>
          </a:ln>
        </p:spPr>
        <p:txBody>
          <a:bodyPr anchorCtr="0" anchor="t" bIns="34275" lIns="0" spcFirstLastPara="1" rIns="68575" wrap="square" tIns="34275">
            <a:noAutofit/>
          </a:bodyPr>
          <a:lstStyle/>
          <a:p>
            <a:pPr indent="0" lvl="0" marL="0" rtl="0" algn="l">
              <a:spcBef>
                <a:spcPts val="0"/>
              </a:spcBef>
              <a:spcAft>
                <a:spcPts val="0"/>
              </a:spcAft>
              <a:buNone/>
            </a:pPr>
            <a:r>
              <a:rPr lang="en" sz="2400"/>
              <a:t>Target </a:t>
            </a:r>
            <a:endParaRPr sz="2400"/>
          </a:p>
          <a:p>
            <a:pPr indent="0" lvl="0" marL="0" rtl="0" algn="l">
              <a:spcBef>
                <a:spcPts val="0"/>
              </a:spcBef>
              <a:spcAft>
                <a:spcPts val="0"/>
              </a:spcAft>
              <a:buNone/>
            </a:pPr>
            <a:r>
              <a:rPr lang="en" sz="2400"/>
              <a:t>Selection</a:t>
            </a:r>
            <a:endParaRPr sz="2400"/>
          </a:p>
          <a:p>
            <a:pPr indent="0" lvl="0" marL="0" rtl="0" algn="l">
              <a:spcBef>
                <a:spcPts val="0"/>
              </a:spcBef>
              <a:spcAft>
                <a:spcPts val="0"/>
              </a:spcAft>
              <a:buNone/>
            </a:pPr>
            <a:r>
              <a:rPr lang="en" sz="2400"/>
              <a:t>Submission</a:t>
            </a:r>
            <a:endParaRPr sz="2400"/>
          </a:p>
        </p:txBody>
      </p:sp>
      <p:sp>
        <p:nvSpPr>
          <p:cNvPr id="111" name="Google Shape;111;p19"/>
          <p:cNvSpPr/>
          <p:nvPr/>
        </p:nvSpPr>
        <p:spPr>
          <a:xfrm>
            <a:off x="1124712" y="274320"/>
            <a:ext cx="2191500" cy="276600"/>
          </a:xfrm>
          <a:prstGeom prst="rect">
            <a:avLst/>
          </a:prstGeom>
          <a:noFill/>
          <a:ln>
            <a:noFill/>
          </a:ln>
        </p:spPr>
        <p:txBody>
          <a:bodyPr anchorCtr="0" anchor="ctr" bIns="35100" lIns="0" spcFirstLastPara="1" rIns="67500" wrap="square" tIns="36575">
            <a:noAutofit/>
          </a:bodyPr>
          <a:lstStyle/>
          <a:p>
            <a:pPr indent="0" lvl="0" marL="0" marR="0" rtl="0" algn="l">
              <a:lnSpc>
                <a:spcPct val="120000"/>
              </a:lnSpc>
              <a:spcBef>
                <a:spcPts val="0"/>
              </a:spcBef>
              <a:spcAft>
                <a:spcPts val="0"/>
              </a:spcAft>
              <a:buNone/>
            </a:pPr>
            <a:r>
              <a:rPr b="1" i="0" lang="en" sz="1500" u="none" cap="none" strike="noStrike">
                <a:solidFill>
                  <a:srgbClr val="C00000"/>
                </a:solidFill>
              </a:rPr>
              <a:t>PDB Pre-</a:t>
            </a:r>
            <a:r>
              <a:rPr b="1" i="0" lang="en" sz="1500" u="none" cap="none" strike="noStrike">
                <a:solidFill>
                  <a:srgbClr val="000000"/>
                </a:solidFill>
              </a:rPr>
              <a:t>release </a:t>
            </a:r>
            <a:endParaRPr i="0" sz="1500" u="none" cap="none" strike="noStrike"/>
          </a:p>
        </p:txBody>
      </p:sp>
      <p:grpSp>
        <p:nvGrpSpPr>
          <p:cNvPr id="112" name="Google Shape;112;p19"/>
          <p:cNvGrpSpPr/>
          <p:nvPr/>
        </p:nvGrpSpPr>
        <p:grpSpPr>
          <a:xfrm>
            <a:off x="3922963" y="2266950"/>
            <a:ext cx="1298075" cy="1032600"/>
            <a:chOff x="3633213" y="1174100"/>
            <a:chExt cx="1298075" cy="1032600"/>
          </a:xfrm>
        </p:grpSpPr>
        <p:sp>
          <p:nvSpPr>
            <p:cNvPr id="113" name="Google Shape;113;p19"/>
            <p:cNvSpPr/>
            <p:nvPr/>
          </p:nvSpPr>
          <p:spPr>
            <a:xfrm>
              <a:off x="3785588" y="1174100"/>
              <a:ext cx="1145700" cy="880200"/>
            </a:xfrm>
            <a:prstGeom prst="roundRect">
              <a:avLst>
                <a:gd fmla="val 16667" name="adj"/>
              </a:avLst>
            </a:prstGeom>
            <a:solidFill>
              <a:srgbClr val="CFE2F3"/>
            </a:solidFill>
            <a:ln cap="flat" cmpd="sng" w="9525">
              <a:solidFill>
                <a:srgbClr val="0B5394"/>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t>3D</a:t>
              </a:r>
              <a:endParaRPr/>
            </a:p>
            <a:p>
              <a:pPr indent="0" lvl="0" marL="0" rtl="0" algn="ctr">
                <a:spcBef>
                  <a:spcPts val="0"/>
                </a:spcBef>
                <a:spcAft>
                  <a:spcPts val="0"/>
                </a:spcAft>
                <a:buNone/>
              </a:pPr>
              <a:r>
                <a:rPr lang="en"/>
                <a:t>Modeling</a:t>
              </a:r>
              <a:endParaRPr/>
            </a:p>
          </p:txBody>
        </p:sp>
        <p:sp>
          <p:nvSpPr>
            <p:cNvPr id="114" name="Google Shape;114;p19"/>
            <p:cNvSpPr/>
            <p:nvPr/>
          </p:nvSpPr>
          <p:spPr>
            <a:xfrm>
              <a:off x="3709400" y="1250300"/>
              <a:ext cx="1145700" cy="880200"/>
            </a:xfrm>
            <a:prstGeom prst="roundRect">
              <a:avLst>
                <a:gd fmla="val 16667" name="adj"/>
              </a:avLst>
            </a:prstGeom>
            <a:solidFill>
              <a:srgbClr val="CFE2F3"/>
            </a:solidFill>
            <a:ln cap="flat" cmpd="sng" w="9525">
              <a:solidFill>
                <a:srgbClr val="0B5394"/>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t>3D</a:t>
              </a:r>
              <a:endParaRPr/>
            </a:p>
            <a:p>
              <a:pPr indent="0" lvl="0" marL="0" rtl="0" algn="ctr">
                <a:spcBef>
                  <a:spcPts val="0"/>
                </a:spcBef>
                <a:spcAft>
                  <a:spcPts val="0"/>
                </a:spcAft>
                <a:buNone/>
              </a:pPr>
              <a:r>
                <a:rPr lang="en"/>
                <a:t>Modeling</a:t>
              </a:r>
              <a:endParaRPr/>
            </a:p>
          </p:txBody>
        </p:sp>
        <p:sp>
          <p:nvSpPr>
            <p:cNvPr id="115" name="Google Shape;115;p19"/>
            <p:cNvSpPr/>
            <p:nvPr/>
          </p:nvSpPr>
          <p:spPr>
            <a:xfrm>
              <a:off x="3633213" y="1326500"/>
              <a:ext cx="1145700" cy="880200"/>
            </a:xfrm>
            <a:prstGeom prst="roundRect">
              <a:avLst>
                <a:gd fmla="val 16667" name="adj"/>
              </a:avLst>
            </a:prstGeom>
            <a:solidFill>
              <a:srgbClr val="CFE2F3"/>
            </a:solidFill>
            <a:ln cap="flat" cmpd="sng" w="9525">
              <a:solidFill>
                <a:srgbClr val="0B5394"/>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t>3D</a:t>
              </a:r>
              <a:endParaRPr/>
            </a:p>
            <a:p>
              <a:pPr indent="0" lvl="0" marL="0" rtl="0" algn="ctr">
                <a:spcBef>
                  <a:spcPts val="0"/>
                </a:spcBef>
                <a:spcAft>
                  <a:spcPts val="0"/>
                </a:spcAft>
                <a:buNone/>
              </a:pPr>
              <a:r>
                <a:rPr lang="en"/>
                <a:t>Modeling</a:t>
              </a:r>
              <a:endParaRPr/>
            </a:p>
          </p:txBody>
        </p:sp>
      </p:grpSp>
      <p:sp>
        <p:nvSpPr>
          <p:cNvPr id="116" name="Google Shape;116;p19"/>
          <p:cNvSpPr/>
          <p:nvPr/>
        </p:nvSpPr>
        <p:spPr>
          <a:xfrm>
            <a:off x="1932223" y="2443764"/>
            <a:ext cx="1645200" cy="822900"/>
          </a:xfrm>
          <a:prstGeom prst="rightArrow">
            <a:avLst>
              <a:gd fmla="val 50000" name="adj1"/>
              <a:gd fmla="val 50000" name="adj2"/>
            </a:avLst>
          </a:prstGeom>
          <a:solidFill>
            <a:srgbClr val="F3F3F3"/>
          </a:solidFill>
          <a:ln cap="flat" cmpd="sng" w="9525">
            <a:solidFill>
              <a:srgbClr val="999999"/>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rPr lang="en"/>
              <a:t>Sequences</a:t>
            </a:r>
            <a:br>
              <a:rPr lang="en"/>
            </a:br>
            <a:r>
              <a:rPr lang="en"/>
              <a:t>Ligands</a:t>
            </a:r>
            <a:endParaRPr/>
          </a:p>
        </p:txBody>
      </p:sp>
      <p:sp>
        <p:nvSpPr>
          <p:cNvPr id="117" name="Google Shape;117;p19"/>
          <p:cNvSpPr/>
          <p:nvPr/>
        </p:nvSpPr>
        <p:spPr>
          <a:xfrm>
            <a:off x="2923046" y="3064100"/>
            <a:ext cx="2842825" cy="932150"/>
          </a:xfrm>
          <a:custGeom>
            <a:rect b="b" l="l" r="r" t="t"/>
            <a:pathLst>
              <a:path extrusionOk="0" h="37286" w="113713">
                <a:moveTo>
                  <a:pt x="112719" y="0"/>
                </a:moveTo>
                <a:cubicBezTo>
                  <a:pt x="111094" y="2518"/>
                  <a:pt x="120240" y="11728"/>
                  <a:pt x="102967" y="15106"/>
                </a:cubicBezTo>
                <a:cubicBezTo>
                  <a:pt x="85695" y="18484"/>
                  <a:pt x="25751" y="16572"/>
                  <a:pt x="9084" y="20269"/>
                </a:cubicBezTo>
                <a:cubicBezTo>
                  <a:pt x="-7583" y="23966"/>
                  <a:pt x="3986" y="34450"/>
                  <a:pt x="2966" y="37286"/>
                </a:cubicBezTo>
              </a:path>
            </a:pathLst>
          </a:custGeom>
          <a:noFill/>
          <a:ln cap="flat" cmpd="sng" w="38100">
            <a:solidFill>
              <a:srgbClr val="B7B7B7"/>
            </a:solidFill>
            <a:prstDash val="solid"/>
            <a:round/>
            <a:headEnd len="med" w="med" type="none"/>
            <a:tailEnd len="med" w="med" type="triangle"/>
          </a:ln>
        </p:spPr>
      </p:sp>
      <p:sp>
        <p:nvSpPr>
          <p:cNvPr id="118" name="Google Shape;118;p19"/>
          <p:cNvSpPr/>
          <p:nvPr/>
        </p:nvSpPr>
        <p:spPr>
          <a:xfrm>
            <a:off x="3011552" y="3780525"/>
            <a:ext cx="978000" cy="824100"/>
          </a:xfrm>
          <a:prstGeom prst="rightArrow">
            <a:avLst>
              <a:gd fmla="val 50000" name="adj1"/>
              <a:gd fmla="val 50000" name="adj2"/>
            </a:avLst>
          </a:prstGeom>
          <a:solidFill>
            <a:srgbClr val="F3F3F3"/>
          </a:solidFill>
          <a:ln cap="flat" cmpd="sng" w="9525">
            <a:solidFill>
              <a:srgbClr val="999999"/>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rPr lang="en"/>
              <a:t>3D</a:t>
            </a:r>
            <a:br>
              <a:rPr lang="en"/>
            </a:br>
            <a:r>
              <a:rPr lang="en"/>
              <a:t>Models</a:t>
            </a:r>
            <a:endParaRPr/>
          </a:p>
        </p:txBody>
      </p:sp>
      <p:grpSp>
        <p:nvGrpSpPr>
          <p:cNvPr id="119" name="Google Shape;119;p19"/>
          <p:cNvGrpSpPr/>
          <p:nvPr/>
        </p:nvGrpSpPr>
        <p:grpSpPr>
          <a:xfrm>
            <a:off x="4182563" y="3676275"/>
            <a:ext cx="1298075" cy="1032600"/>
            <a:chOff x="3633213" y="1174100"/>
            <a:chExt cx="1298075" cy="1032600"/>
          </a:xfrm>
        </p:grpSpPr>
        <p:sp>
          <p:nvSpPr>
            <p:cNvPr id="120" name="Google Shape;120;p19"/>
            <p:cNvSpPr/>
            <p:nvPr/>
          </p:nvSpPr>
          <p:spPr>
            <a:xfrm>
              <a:off x="3785588" y="1174100"/>
              <a:ext cx="1145700" cy="880200"/>
            </a:xfrm>
            <a:prstGeom prst="roundRect">
              <a:avLst>
                <a:gd fmla="val 16667" name="adj"/>
              </a:avLst>
            </a:prstGeom>
            <a:solidFill>
              <a:srgbClr val="FFF2CC"/>
            </a:solidFill>
            <a:ln cap="flat" cmpd="sng" w="9525">
              <a:solidFill>
                <a:srgbClr val="BF9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t>3D</a:t>
              </a:r>
              <a:endParaRPr/>
            </a:p>
            <a:p>
              <a:pPr indent="0" lvl="0" marL="0" rtl="0" algn="ctr">
                <a:spcBef>
                  <a:spcPts val="0"/>
                </a:spcBef>
                <a:spcAft>
                  <a:spcPts val="0"/>
                </a:spcAft>
                <a:buNone/>
              </a:pPr>
              <a:r>
                <a:rPr lang="en"/>
                <a:t>Modeling</a:t>
              </a:r>
              <a:endParaRPr/>
            </a:p>
          </p:txBody>
        </p:sp>
        <p:sp>
          <p:nvSpPr>
            <p:cNvPr id="121" name="Google Shape;121;p19"/>
            <p:cNvSpPr/>
            <p:nvPr/>
          </p:nvSpPr>
          <p:spPr>
            <a:xfrm>
              <a:off x="3709400" y="1250300"/>
              <a:ext cx="1145700" cy="880200"/>
            </a:xfrm>
            <a:prstGeom prst="roundRect">
              <a:avLst>
                <a:gd fmla="val 16667" name="adj"/>
              </a:avLst>
            </a:prstGeom>
            <a:solidFill>
              <a:srgbClr val="FFF2CC"/>
            </a:solidFill>
            <a:ln cap="flat" cmpd="sng" w="9525">
              <a:solidFill>
                <a:srgbClr val="BF9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t>3D</a:t>
              </a:r>
              <a:endParaRPr/>
            </a:p>
            <a:p>
              <a:pPr indent="0" lvl="0" marL="0" rtl="0" algn="ctr">
                <a:spcBef>
                  <a:spcPts val="0"/>
                </a:spcBef>
                <a:spcAft>
                  <a:spcPts val="0"/>
                </a:spcAft>
                <a:buNone/>
              </a:pPr>
              <a:r>
                <a:rPr lang="en"/>
                <a:t>Modeling</a:t>
              </a:r>
              <a:endParaRPr/>
            </a:p>
          </p:txBody>
        </p:sp>
        <p:sp>
          <p:nvSpPr>
            <p:cNvPr id="122" name="Google Shape;122;p19"/>
            <p:cNvSpPr/>
            <p:nvPr/>
          </p:nvSpPr>
          <p:spPr>
            <a:xfrm>
              <a:off x="3633213" y="1326500"/>
              <a:ext cx="1145700" cy="880200"/>
            </a:xfrm>
            <a:prstGeom prst="roundRect">
              <a:avLst>
                <a:gd fmla="val 16667" name="adj"/>
              </a:avLst>
            </a:prstGeom>
            <a:solidFill>
              <a:srgbClr val="FFF2CC"/>
            </a:solidFill>
            <a:ln cap="flat" cmpd="sng" w="9525">
              <a:solidFill>
                <a:srgbClr val="BF9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t>QE</a:t>
              </a:r>
              <a:endParaRPr/>
            </a:p>
            <a:p>
              <a:pPr indent="0" lvl="0" marL="0" rtl="0" algn="ctr">
                <a:spcBef>
                  <a:spcPts val="0"/>
                </a:spcBef>
                <a:spcAft>
                  <a:spcPts val="0"/>
                </a:spcAft>
                <a:buNone/>
              </a:pPr>
              <a:r>
                <a:rPr lang="en"/>
                <a:t>Quality</a:t>
              </a:r>
              <a:endParaRPr/>
            </a:p>
            <a:p>
              <a:pPr indent="0" lvl="0" marL="0" rtl="0" algn="ctr">
                <a:spcBef>
                  <a:spcPts val="0"/>
                </a:spcBef>
                <a:spcAft>
                  <a:spcPts val="0"/>
                </a:spcAft>
                <a:buNone/>
              </a:pPr>
              <a:r>
                <a:rPr lang="en"/>
                <a:t>Estimation</a:t>
              </a:r>
              <a:endParaRPr/>
            </a:p>
          </p:txBody>
        </p:sp>
      </p:grpSp>
      <p:sp>
        <p:nvSpPr>
          <p:cNvPr id="123" name="Google Shape;123;p19"/>
          <p:cNvSpPr/>
          <p:nvPr/>
        </p:nvSpPr>
        <p:spPr>
          <a:xfrm>
            <a:off x="5870400" y="3780525"/>
            <a:ext cx="1176900" cy="824100"/>
          </a:xfrm>
          <a:prstGeom prst="rightArrow">
            <a:avLst>
              <a:gd fmla="val 50000" name="adj1"/>
              <a:gd fmla="val 50000" name="adj2"/>
            </a:avLst>
          </a:prstGeom>
          <a:solidFill>
            <a:srgbClr val="FFF2CC"/>
          </a:solidFill>
          <a:ln cap="flat" cmpd="sng" w="9525">
            <a:solidFill>
              <a:srgbClr val="BF9000"/>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rPr lang="en"/>
              <a:t>Quality</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20"/>
          <p:cNvPicPr preferRelativeResize="0"/>
          <p:nvPr/>
        </p:nvPicPr>
        <p:blipFill>
          <a:blip r:embed="rId3">
            <a:alphaModFix/>
          </a:blip>
          <a:stretch>
            <a:fillRect/>
          </a:stretch>
        </p:blipFill>
        <p:spPr>
          <a:xfrm>
            <a:off x="7272825" y="2757950"/>
            <a:ext cx="1738325" cy="1998126"/>
          </a:xfrm>
          <a:prstGeom prst="rect">
            <a:avLst/>
          </a:prstGeom>
          <a:noFill/>
          <a:ln>
            <a:noFill/>
          </a:ln>
        </p:spPr>
      </p:pic>
      <p:pic>
        <p:nvPicPr>
          <p:cNvPr id="129" name="Google Shape;129;p20"/>
          <p:cNvPicPr preferRelativeResize="0"/>
          <p:nvPr/>
        </p:nvPicPr>
        <p:blipFill>
          <a:blip r:embed="rId4">
            <a:alphaModFix/>
          </a:blip>
          <a:stretch>
            <a:fillRect/>
          </a:stretch>
        </p:blipFill>
        <p:spPr>
          <a:xfrm>
            <a:off x="387901" y="2893274"/>
            <a:ext cx="1864677" cy="1510278"/>
          </a:xfrm>
          <a:prstGeom prst="rect">
            <a:avLst/>
          </a:prstGeom>
          <a:noFill/>
          <a:ln>
            <a:noFill/>
          </a:ln>
        </p:spPr>
      </p:pic>
      <p:sp>
        <p:nvSpPr>
          <p:cNvPr id="130" name="Google Shape;130;p20"/>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300">
                <a:solidFill>
                  <a:srgbClr val="AE191A"/>
                </a:solidFill>
              </a:rPr>
              <a:t>CAMEO - Beyond Single Protein Chains</a:t>
            </a:r>
            <a:endParaRPr/>
          </a:p>
        </p:txBody>
      </p:sp>
      <p:pic>
        <p:nvPicPr>
          <p:cNvPr id="131" name="Google Shape;131;p20"/>
          <p:cNvPicPr preferRelativeResize="0"/>
          <p:nvPr/>
        </p:nvPicPr>
        <p:blipFill rotWithShape="1">
          <a:blip r:embed="rId5">
            <a:alphaModFix/>
          </a:blip>
          <a:srcRect b="76350" l="1312" r="1477" t="14979"/>
          <a:stretch/>
        </p:blipFill>
        <p:spPr>
          <a:xfrm>
            <a:off x="1988575" y="2533500"/>
            <a:ext cx="5157823" cy="664452"/>
          </a:xfrm>
          <a:prstGeom prst="rect">
            <a:avLst/>
          </a:prstGeom>
          <a:noFill/>
          <a:ln>
            <a:noFill/>
          </a:ln>
        </p:spPr>
      </p:pic>
      <p:sp>
        <p:nvSpPr>
          <p:cNvPr id="132" name="Google Shape;132;p20"/>
          <p:cNvSpPr txBox="1"/>
          <p:nvPr/>
        </p:nvSpPr>
        <p:spPr>
          <a:xfrm>
            <a:off x="0" y="4824375"/>
            <a:ext cx="9144000" cy="3213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1000">
                <a:solidFill>
                  <a:srgbClr val="666666"/>
                </a:solidFill>
              </a:rPr>
              <a:t>Xavier Robin, Juergen Haas, Rafal Gumienny, Anna Smolinski, Flavio Ackermann, Gerardo Tauriello, Torsten Schwede</a:t>
            </a:r>
            <a:endParaRPr sz="1000">
              <a:solidFill>
                <a:srgbClr val="666666"/>
              </a:solidFill>
            </a:endParaRPr>
          </a:p>
        </p:txBody>
      </p:sp>
      <p:sp>
        <p:nvSpPr>
          <p:cNvPr id="133" name="Google Shape;133;p20"/>
          <p:cNvSpPr txBox="1"/>
          <p:nvPr/>
        </p:nvSpPr>
        <p:spPr>
          <a:xfrm>
            <a:off x="2857488" y="3259100"/>
            <a:ext cx="3429000" cy="48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u="sng">
                <a:solidFill>
                  <a:srgbClr val="0000FF"/>
                </a:solidFill>
                <a:hlinkClick r:id="rId6">
                  <a:extLst>
                    <a:ext uri="{A12FA001-AC4F-418D-AE19-62706E023703}">
                      <ahyp:hlinkClr val="tx"/>
                    </a:ext>
                  </a:extLst>
                </a:hlinkClick>
              </a:rPr>
              <a:t>https://beta.cameo3d.org/</a:t>
            </a:r>
            <a:endParaRPr sz="2000">
              <a:solidFill>
                <a:srgbClr val="0000FF"/>
              </a:solidFill>
            </a:endParaRPr>
          </a:p>
        </p:txBody>
      </p:sp>
      <p:sp>
        <p:nvSpPr>
          <p:cNvPr id="134" name="Google Shape;134;p20"/>
          <p:cNvSpPr txBox="1"/>
          <p:nvPr/>
        </p:nvSpPr>
        <p:spPr>
          <a:xfrm>
            <a:off x="2337525" y="1671850"/>
            <a:ext cx="4354800" cy="45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t>Introducing the new 3D category:</a:t>
            </a:r>
            <a:endParaRPr sz="2200"/>
          </a:p>
        </p:txBody>
      </p:sp>
      <p:sp>
        <p:nvSpPr>
          <p:cNvPr id="135" name="Google Shape;135;p20"/>
          <p:cNvSpPr txBox="1"/>
          <p:nvPr/>
        </p:nvSpPr>
        <p:spPr>
          <a:xfrm>
            <a:off x="243800" y="4274925"/>
            <a:ext cx="2753400" cy="32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Non-canonical residues</a:t>
            </a:r>
            <a:endParaRPr/>
          </a:p>
        </p:txBody>
      </p:sp>
      <p:sp>
        <p:nvSpPr>
          <p:cNvPr id="136" name="Google Shape;136;p20"/>
          <p:cNvSpPr txBox="1"/>
          <p:nvPr/>
        </p:nvSpPr>
        <p:spPr>
          <a:xfrm>
            <a:off x="8187000" y="1828475"/>
            <a:ext cx="957000" cy="32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Ligands</a:t>
            </a:r>
            <a:endParaRPr/>
          </a:p>
        </p:txBody>
      </p:sp>
      <p:sp>
        <p:nvSpPr>
          <p:cNvPr id="137" name="Google Shape;137;p20"/>
          <p:cNvSpPr txBox="1"/>
          <p:nvPr/>
        </p:nvSpPr>
        <p:spPr>
          <a:xfrm>
            <a:off x="8126350" y="2775150"/>
            <a:ext cx="9321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Nucleic acids</a:t>
            </a:r>
            <a:endParaRPr/>
          </a:p>
        </p:txBody>
      </p:sp>
      <p:pic>
        <p:nvPicPr>
          <p:cNvPr id="138" name="Google Shape;138;p20"/>
          <p:cNvPicPr preferRelativeResize="0"/>
          <p:nvPr/>
        </p:nvPicPr>
        <p:blipFill>
          <a:blip r:embed="rId7">
            <a:alphaModFix/>
          </a:blip>
          <a:stretch>
            <a:fillRect/>
          </a:stretch>
        </p:blipFill>
        <p:spPr>
          <a:xfrm>
            <a:off x="344150" y="872625"/>
            <a:ext cx="2074625" cy="1885324"/>
          </a:xfrm>
          <a:prstGeom prst="rect">
            <a:avLst/>
          </a:prstGeom>
          <a:noFill/>
          <a:ln>
            <a:noFill/>
          </a:ln>
        </p:spPr>
      </p:pic>
      <p:sp>
        <p:nvSpPr>
          <p:cNvPr id="139" name="Google Shape;139;p20"/>
          <p:cNvSpPr txBox="1"/>
          <p:nvPr/>
        </p:nvSpPr>
        <p:spPr>
          <a:xfrm>
            <a:off x="270425" y="1990375"/>
            <a:ext cx="1428600" cy="62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Protein complexes</a:t>
            </a:r>
            <a:endParaRPr/>
          </a:p>
        </p:txBody>
      </p:sp>
      <p:pic>
        <p:nvPicPr>
          <p:cNvPr id="140" name="Google Shape;140;p20"/>
          <p:cNvPicPr preferRelativeResize="0"/>
          <p:nvPr/>
        </p:nvPicPr>
        <p:blipFill rotWithShape="1">
          <a:blip r:embed="rId8">
            <a:alphaModFix/>
          </a:blip>
          <a:srcRect b="0" l="0" r="0" t="0"/>
          <a:stretch/>
        </p:blipFill>
        <p:spPr>
          <a:xfrm>
            <a:off x="243792" y="4824375"/>
            <a:ext cx="563833" cy="305400"/>
          </a:xfrm>
          <a:prstGeom prst="rect">
            <a:avLst/>
          </a:prstGeom>
          <a:noFill/>
          <a:ln>
            <a:noFill/>
          </a:ln>
        </p:spPr>
      </p:pic>
      <p:pic>
        <p:nvPicPr>
          <p:cNvPr id="141" name="Google Shape;141;p20"/>
          <p:cNvPicPr preferRelativeResize="0"/>
          <p:nvPr/>
        </p:nvPicPr>
        <p:blipFill>
          <a:blip r:embed="rId9">
            <a:alphaModFix/>
          </a:blip>
          <a:stretch>
            <a:fillRect/>
          </a:stretch>
        </p:blipFill>
        <p:spPr>
          <a:xfrm>
            <a:off x="8023475" y="4824384"/>
            <a:ext cx="957002" cy="305386"/>
          </a:xfrm>
          <a:prstGeom prst="rect">
            <a:avLst/>
          </a:prstGeom>
          <a:noFill/>
          <a:ln>
            <a:noFill/>
          </a:ln>
        </p:spPr>
      </p:pic>
      <p:pic>
        <p:nvPicPr>
          <p:cNvPr id="142" name="Google Shape;142;p20"/>
          <p:cNvPicPr preferRelativeResize="0"/>
          <p:nvPr/>
        </p:nvPicPr>
        <p:blipFill>
          <a:blip r:embed="rId10">
            <a:alphaModFix/>
          </a:blip>
          <a:stretch>
            <a:fillRect/>
          </a:stretch>
        </p:blipFill>
        <p:spPr>
          <a:xfrm>
            <a:off x="6878150" y="956050"/>
            <a:ext cx="2265854" cy="1369840"/>
          </a:xfrm>
          <a:prstGeom prst="rect">
            <a:avLst/>
          </a:prstGeom>
          <a:noFill/>
          <a:ln>
            <a:noFill/>
          </a:ln>
        </p:spPr>
      </p:pic>
      <p:grpSp>
        <p:nvGrpSpPr>
          <p:cNvPr id="143" name="Google Shape;143;p20"/>
          <p:cNvGrpSpPr/>
          <p:nvPr/>
        </p:nvGrpSpPr>
        <p:grpSpPr>
          <a:xfrm>
            <a:off x="2638387" y="3934150"/>
            <a:ext cx="3753063" cy="487800"/>
            <a:chOff x="2729400" y="3857950"/>
            <a:chExt cx="3753063" cy="487800"/>
          </a:xfrm>
        </p:grpSpPr>
        <p:sp>
          <p:nvSpPr>
            <p:cNvPr id="144" name="Google Shape;144;p20"/>
            <p:cNvSpPr txBox="1"/>
            <p:nvPr/>
          </p:nvSpPr>
          <p:spPr>
            <a:xfrm>
              <a:off x="3053463" y="3857950"/>
              <a:ext cx="3429000" cy="48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u="sng">
                  <a:solidFill>
                    <a:srgbClr val="0000FF"/>
                  </a:solidFill>
                  <a:hlinkClick r:id="rId11">
                    <a:extLst>
                      <a:ext uri="{A12FA001-AC4F-418D-AE19-62706E023703}">
                        <ahyp:hlinkClr val="tx"/>
                      </a:ext>
                    </a:extLst>
                  </a:hlinkClick>
                </a:rPr>
                <a:t>help-cameo3d@unibas.ch</a:t>
              </a:r>
              <a:endParaRPr sz="2000">
                <a:solidFill>
                  <a:srgbClr val="0000FF"/>
                </a:solidFill>
              </a:endParaRPr>
            </a:p>
          </p:txBody>
        </p:sp>
        <p:pic>
          <p:nvPicPr>
            <p:cNvPr id="145" name="Google Shape;145;p20"/>
            <p:cNvPicPr preferRelativeResize="0"/>
            <p:nvPr/>
          </p:nvPicPr>
          <p:blipFill>
            <a:blip r:embed="rId12">
              <a:alphaModFix amt="52000"/>
            </a:blip>
            <a:stretch>
              <a:fillRect/>
            </a:stretch>
          </p:blipFill>
          <p:spPr>
            <a:xfrm>
              <a:off x="2729400" y="3857950"/>
              <a:ext cx="487800" cy="487800"/>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9" name="Shape 149"/>
        <p:cNvGrpSpPr/>
        <p:nvPr/>
      </p:nvGrpSpPr>
      <p:grpSpPr>
        <a:xfrm>
          <a:off x="0" y="0"/>
          <a:ext cx="0" cy="0"/>
          <a:chOff x="0" y="0"/>
          <a:chExt cx="0" cy="0"/>
        </a:xfrm>
      </p:grpSpPr>
      <p:sp>
        <p:nvSpPr>
          <p:cNvPr id="150" name="Google Shape;150;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Outline</a:t>
            </a:r>
            <a:endParaRPr/>
          </a:p>
        </p:txBody>
      </p:sp>
      <p:sp>
        <p:nvSpPr>
          <p:cNvPr id="151" name="Google Shape;151;p2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Prediction targets</a:t>
            </a:r>
            <a:endParaRPr/>
          </a:p>
          <a:p>
            <a:pPr indent="-342900" lvl="0" marL="457200" rtl="0" algn="l">
              <a:spcBef>
                <a:spcPts val="0"/>
              </a:spcBef>
              <a:spcAft>
                <a:spcPts val="0"/>
              </a:spcAft>
              <a:buSzPts val="1800"/>
              <a:buChar char="●"/>
            </a:pPr>
            <a:r>
              <a:rPr lang="en"/>
              <a:t>Target selection</a:t>
            </a:r>
            <a:endParaRPr/>
          </a:p>
          <a:p>
            <a:pPr indent="-342900" lvl="0" marL="457200" rtl="0" algn="l">
              <a:spcBef>
                <a:spcPts val="0"/>
              </a:spcBef>
              <a:spcAft>
                <a:spcPts val="0"/>
              </a:spcAft>
              <a:buSzPts val="1800"/>
              <a:buChar char="●"/>
            </a:pPr>
            <a:r>
              <a:rPr lang="en"/>
              <a:t>Examples</a:t>
            </a:r>
            <a:endParaRPr/>
          </a:p>
          <a:p>
            <a:pPr indent="-342900" lvl="0" marL="457200" rtl="0" algn="l">
              <a:spcBef>
                <a:spcPts val="0"/>
              </a:spcBef>
              <a:spcAft>
                <a:spcPts val="0"/>
              </a:spcAft>
              <a:buSzPts val="1800"/>
              <a:buChar char="●"/>
            </a:pPr>
            <a:r>
              <a:rPr lang="en"/>
              <a:t>Scoring</a:t>
            </a:r>
            <a:endParaRPr/>
          </a:p>
          <a:p>
            <a:pPr indent="-342900" lvl="0" marL="457200" rtl="0" algn="l">
              <a:spcBef>
                <a:spcPts val="0"/>
              </a:spcBef>
              <a:spcAft>
                <a:spcPts val="0"/>
              </a:spcAft>
              <a:buSzPts val="1800"/>
              <a:buChar char="●"/>
            </a:pPr>
            <a:r>
              <a:rPr lang="en"/>
              <a:t>Outlook</a:t>
            </a:r>
            <a:endParaRPr/>
          </a:p>
        </p:txBody>
      </p:sp>
      <p:sp>
        <p:nvSpPr>
          <p:cNvPr id="152" name="Google Shape;152;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A biological assembly of a macromolecule from the PDB</a:t>
            </a:r>
            <a:endParaRPr/>
          </a:p>
        </p:txBody>
      </p:sp>
      <p:pic>
        <p:nvPicPr>
          <p:cNvPr id="158" name="Google Shape;158;p22"/>
          <p:cNvPicPr preferRelativeResize="0"/>
          <p:nvPr/>
        </p:nvPicPr>
        <p:blipFill>
          <a:blip r:embed="rId3">
            <a:alphaModFix/>
          </a:blip>
          <a:stretch>
            <a:fillRect/>
          </a:stretch>
        </p:blipFill>
        <p:spPr>
          <a:xfrm flipH="1">
            <a:off x="6047541" y="1536400"/>
            <a:ext cx="2310434" cy="1541501"/>
          </a:xfrm>
          <a:prstGeom prst="rect">
            <a:avLst/>
          </a:prstGeom>
          <a:noFill/>
          <a:ln>
            <a:noFill/>
          </a:ln>
        </p:spPr>
      </p:pic>
      <p:sp>
        <p:nvSpPr>
          <p:cNvPr id="159" name="Google Shape;159;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Prediction Targets</a:t>
            </a:r>
            <a:endParaRPr/>
          </a:p>
        </p:txBody>
      </p:sp>
      <p:pic>
        <p:nvPicPr>
          <p:cNvPr id="160" name="Google Shape;160;p22"/>
          <p:cNvPicPr preferRelativeResize="0"/>
          <p:nvPr/>
        </p:nvPicPr>
        <p:blipFill>
          <a:blip r:embed="rId4">
            <a:alphaModFix/>
          </a:blip>
          <a:stretch>
            <a:fillRect/>
          </a:stretch>
        </p:blipFill>
        <p:spPr>
          <a:xfrm rot="-5400008">
            <a:off x="2890510" y="1160175"/>
            <a:ext cx="1781002" cy="2602997"/>
          </a:xfrm>
          <a:prstGeom prst="rect">
            <a:avLst/>
          </a:prstGeom>
          <a:noFill/>
          <a:ln>
            <a:noFill/>
          </a:ln>
        </p:spPr>
      </p:pic>
      <p:sp>
        <p:nvSpPr>
          <p:cNvPr id="161" name="Google Shape;161;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62" name="Google Shape;162;p22"/>
          <p:cNvPicPr preferRelativeResize="0"/>
          <p:nvPr/>
        </p:nvPicPr>
        <p:blipFill>
          <a:blip r:embed="rId5">
            <a:alphaModFix/>
          </a:blip>
          <a:stretch>
            <a:fillRect/>
          </a:stretch>
        </p:blipFill>
        <p:spPr>
          <a:xfrm>
            <a:off x="521900" y="1817625"/>
            <a:ext cx="1576875" cy="1290200"/>
          </a:xfrm>
          <a:prstGeom prst="rect">
            <a:avLst/>
          </a:prstGeom>
          <a:noFill/>
          <a:ln>
            <a:noFill/>
          </a:ln>
        </p:spPr>
      </p:pic>
      <p:sp>
        <p:nvSpPr>
          <p:cNvPr id="163" name="Google Shape;163;p22"/>
          <p:cNvSpPr txBox="1"/>
          <p:nvPr/>
        </p:nvSpPr>
        <p:spPr>
          <a:xfrm>
            <a:off x="5213400" y="4593125"/>
            <a:ext cx="78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8E5B</a:t>
            </a:r>
            <a:endParaRPr/>
          </a:p>
        </p:txBody>
      </p:sp>
      <p:sp>
        <p:nvSpPr>
          <p:cNvPr id="164" name="Google Shape;164;p22"/>
          <p:cNvSpPr txBox="1"/>
          <p:nvPr/>
        </p:nvSpPr>
        <p:spPr>
          <a:xfrm>
            <a:off x="2915450" y="1630750"/>
            <a:ext cx="78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7DF1</a:t>
            </a:r>
            <a:endParaRPr/>
          </a:p>
        </p:txBody>
      </p:sp>
      <p:pic>
        <p:nvPicPr>
          <p:cNvPr id="165" name="Google Shape;165;p22"/>
          <p:cNvPicPr preferRelativeResize="0"/>
          <p:nvPr/>
        </p:nvPicPr>
        <p:blipFill>
          <a:blip r:embed="rId6">
            <a:alphaModFix/>
          </a:blip>
          <a:stretch>
            <a:fillRect/>
          </a:stretch>
        </p:blipFill>
        <p:spPr>
          <a:xfrm>
            <a:off x="3521418" y="3445125"/>
            <a:ext cx="1566807" cy="1472012"/>
          </a:xfrm>
          <a:prstGeom prst="rect">
            <a:avLst/>
          </a:prstGeom>
          <a:noFill/>
          <a:ln>
            <a:noFill/>
          </a:ln>
        </p:spPr>
      </p:pic>
      <p:sp>
        <p:nvSpPr>
          <p:cNvPr id="166" name="Google Shape;166;p22"/>
          <p:cNvSpPr txBox="1"/>
          <p:nvPr/>
        </p:nvSpPr>
        <p:spPr>
          <a:xfrm>
            <a:off x="7407800" y="2632975"/>
            <a:ext cx="78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8H0V</a:t>
            </a:r>
            <a:endParaRPr/>
          </a:p>
        </p:txBody>
      </p:sp>
      <p:sp>
        <p:nvSpPr>
          <p:cNvPr id="167" name="Google Shape;167;p22"/>
          <p:cNvSpPr txBox="1"/>
          <p:nvPr/>
        </p:nvSpPr>
        <p:spPr>
          <a:xfrm>
            <a:off x="3293625" y="4629300"/>
            <a:ext cx="78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8B8R</a:t>
            </a:r>
            <a:endParaRPr/>
          </a:p>
        </p:txBody>
      </p:sp>
      <p:pic>
        <p:nvPicPr>
          <p:cNvPr id="168" name="Google Shape;168;p22"/>
          <p:cNvPicPr preferRelativeResize="0"/>
          <p:nvPr/>
        </p:nvPicPr>
        <p:blipFill>
          <a:blip r:embed="rId7">
            <a:alphaModFix/>
          </a:blip>
          <a:stretch>
            <a:fillRect/>
          </a:stretch>
        </p:blipFill>
        <p:spPr>
          <a:xfrm>
            <a:off x="6095799" y="3260525"/>
            <a:ext cx="2533673" cy="1541501"/>
          </a:xfrm>
          <a:prstGeom prst="rect">
            <a:avLst/>
          </a:prstGeom>
          <a:noFill/>
          <a:ln>
            <a:noFill/>
          </a:ln>
        </p:spPr>
      </p:pic>
      <p:sp>
        <p:nvSpPr>
          <p:cNvPr id="169" name="Google Shape;169;p22"/>
          <p:cNvSpPr txBox="1"/>
          <p:nvPr/>
        </p:nvSpPr>
        <p:spPr>
          <a:xfrm>
            <a:off x="1735525" y="2630825"/>
            <a:ext cx="78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7QXR</a:t>
            </a:r>
            <a:endParaRPr/>
          </a:p>
        </p:txBody>
      </p:sp>
      <p:pic>
        <p:nvPicPr>
          <p:cNvPr id="170" name="Google Shape;170;p22"/>
          <p:cNvPicPr preferRelativeResize="0"/>
          <p:nvPr/>
        </p:nvPicPr>
        <p:blipFill>
          <a:blip r:embed="rId8">
            <a:alphaModFix/>
          </a:blip>
          <a:stretch>
            <a:fillRect/>
          </a:stretch>
        </p:blipFill>
        <p:spPr>
          <a:xfrm>
            <a:off x="1096027" y="3183424"/>
            <a:ext cx="2031749" cy="1916679"/>
          </a:xfrm>
          <a:prstGeom prst="rect">
            <a:avLst/>
          </a:prstGeom>
          <a:noFill/>
          <a:ln>
            <a:noFill/>
          </a:ln>
        </p:spPr>
      </p:pic>
      <p:sp>
        <p:nvSpPr>
          <p:cNvPr id="171" name="Google Shape;171;p22"/>
          <p:cNvSpPr txBox="1"/>
          <p:nvPr/>
        </p:nvSpPr>
        <p:spPr>
          <a:xfrm>
            <a:off x="378775" y="4447650"/>
            <a:ext cx="78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7V0F</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Target selection</a:t>
            </a:r>
            <a:endParaRPr/>
          </a:p>
        </p:txBody>
      </p:sp>
      <p:sp>
        <p:nvSpPr>
          <p:cNvPr id="177" name="Google Shape;177;p2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Cluster for redundancy</a:t>
            </a:r>
            <a:endParaRPr/>
          </a:p>
          <a:p>
            <a:pPr indent="-317500" lvl="1" marL="914400" rtl="0" algn="l">
              <a:spcBef>
                <a:spcPts val="0"/>
              </a:spcBef>
              <a:spcAft>
                <a:spcPts val="0"/>
              </a:spcAft>
              <a:buSzPts val="1400"/>
              <a:buChar char="○"/>
            </a:pPr>
            <a:r>
              <a:rPr lang="en"/>
              <a:t>99% sequence identity for polymer sequences</a:t>
            </a:r>
            <a:endParaRPr/>
          </a:p>
          <a:p>
            <a:pPr indent="-317500" lvl="1" marL="914400" rtl="0" algn="l">
              <a:spcBef>
                <a:spcPts val="0"/>
              </a:spcBef>
              <a:spcAft>
                <a:spcPts val="0"/>
              </a:spcAft>
              <a:buSzPts val="1400"/>
              <a:buChar char="○"/>
            </a:pPr>
            <a:r>
              <a:rPr lang="en"/>
              <a:t>Complexes sharing the same set of clustered sequences</a:t>
            </a:r>
            <a:endParaRPr/>
          </a:p>
          <a:p>
            <a:pPr indent="-317500" lvl="1" marL="914400" rtl="0" algn="l">
              <a:spcBef>
                <a:spcPts val="0"/>
              </a:spcBef>
              <a:spcAft>
                <a:spcPts val="0"/>
              </a:spcAft>
              <a:buSzPts val="1400"/>
              <a:buChar char="○"/>
            </a:pPr>
            <a:r>
              <a:rPr lang="en"/>
              <a:t>Ligands targets: additional clustering of complexes with the same ligands</a:t>
            </a:r>
            <a:endParaRPr/>
          </a:p>
          <a:p>
            <a:pPr indent="-342900" lvl="0" marL="457200" rtl="0" algn="l">
              <a:spcBef>
                <a:spcPts val="0"/>
              </a:spcBef>
              <a:spcAft>
                <a:spcPts val="0"/>
              </a:spcAft>
              <a:buSzPts val="1800"/>
              <a:buChar char="●"/>
            </a:pPr>
            <a:r>
              <a:rPr lang="en"/>
              <a:t>Select interesting prediction targets</a:t>
            </a:r>
            <a:endParaRPr/>
          </a:p>
          <a:p>
            <a:pPr indent="-317500" lvl="1" marL="914400" rtl="0" algn="l">
              <a:spcBef>
                <a:spcPts val="0"/>
              </a:spcBef>
              <a:spcAft>
                <a:spcPts val="0"/>
              </a:spcAft>
              <a:buSzPts val="1400"/>
              <a:buChar char="○"/>
            </a:pPr>
            <a:r>
              <a:rPr lang="en"/>
              <a:t>BLAST templates for individual chains</a:t>
            </a:r>
            <a:endParaRPr/>
          </a:p>
          <a:p>
            <a:pPr indent="-317500" lvl="1" marL="914400" rtl="0" algn="l">
              <a:spcBef>
                <a:spcPts val="0"/>
              </a:spcBef>
              <a:spcAft>
                <a:spcPts val="0"/>
              </a:spcAft>
              <a:buSzPts val="1400"/>
              <a:buChar char="○"/>
            </a:pPr>
            <a:r>
              <a:rPr lang="en"/>
              <a:t>Templates overlap across chains</a:t>
            </a:r>
            <a:endParaRPr/>
          </a:p>
          <a:p>
            <a:pPr indent="-317500" lvl="2" marL="1371600" rtl="0" algn="l">
              <a:spcBef>
                <a:spcPts val="0"/>
              </a:spcBef>
              <a:spcAft>
                <a:spcPts val="0"/>
              </a:spcAft>
              <a:buSzPts val="1400"/>
              <a:buChar char="■"/>
            </a:pPr>
            <a:r>
              <a:rPr lang="en"/>
              <a:t>Novel complex: no template covering all proteins</a:t>
            </a:r>
            <a:endParaRPr/>
          </a:p>
          <a:p>
            <a:pPr indent="-317500" lvl="2" marL="1371600" rtl="0" algn="l">
              <a:spcBef>
                <a:spcPts val="0"/>
              </a:spcBef>
              <a:spcAft>
                <a:spcPts val="0"/>
              </a:spcAft>
              <a:buSzPts val="1400"/>
              <a:buChar char="■"/>
            </a:pPr>
            <a:r>
              <a:rPr lang="en"/>
              <a:t>Medium/high difficulty based on BLAST results</a:t>
            </a:r>
            <a:endParaRPr/>
          </a:p>
          <a:p>
            <a:pPr indent="-317500" lvl="1" marL="914400" rtl="0" algn="l">
              <a:spcBef>
                <a:spcPts val="0"/>
              </a:spcBef>
              <a:spcAft>
                <a:spcPts val="0"/>
              </a:spcAft>
              <a:buSzPts val="1400"/>
              <a:buChar char="○"/>
            </a:pPr>
            <a:r>
              <a:rPr lang="en"/>
              <a:t>Assign labels to interesting targets</a:t>
            </a:r>
            <a:endParaRPr/>
          </a:p>
          <a:p>
            <a:pPr indent="-317500" lvl="1" marL="914400" rtl="0" algn="l">
              <a:spcBef>
                <a:spcPts val="0"/>
              </a:spcBef>
              <a:spcAft>
                <a:spcPts val="0"/>
              </a:spcAft>
              <a:buSzPts val="1400"/>
              <a:buChar char="○"/>
            </a:pPr>
            <a:r>
              <a:rPr lang="en"/>
              <a:t>“Easy” - template covering all entities with &gt; 85% identity, coverage</a:t>
            </a:r>
            <a:endParaRPr/>
          </a:p>
          <a:p>
            <a:pPr indent="-317500" lvl="1" marL="914400" rtl="0" algn="l">
              <a:spcBef>
                <a:spcPts val="0"/>
              </a:spcBef>
              <a:spcAft>
                <a:spcPts val="0"/>
              </a:spcAft>
              <a:buSzPts val="1400"/>
              <a:buChar char="○"/>
            </a:pPr>
            <a:r>
              <a:rPr lang="en"/>
              <a:t>“</a:t>
            </a:r>
            <a:r>
              <a:rPr b="1" lang="en"/>
              <a:t>Medium</a:t>
            </a:r>
            <a:r>
              <a:rPr lang="en"/>
              <a:t>” or “</a:t>
            </a:r>
            <a:r>
              <a:rPr b="1" lang="en"/>
              <a:t>hard</a:t>
            </a:r>
            <a:r>
              <a:rPr lang="en"/>
              <a:t>” otherwise</a:t>
            </a:r>
            <a:endParaRPr/>
          </a:p>
          <a:p>
            <a:pPr indent="-317500" lvl="1" marL="914400" rtl="0" algn="l">
              <a:spcBef>
                <a:spcPts val="0"/>
              </a:spcBef>
              <a:spcAft>
                <a:spcPts val="0"/>
              </a:spcAft>
              <a:buSzPts val="1400"/>
              <a:buChar char="○"/>
            </a:pPr>
            <a:r>
              <a:rPr lang="en"/>
              <a:t>“</a:t>
            </a:r>
            <a:r>
              <a:rPr b="1" lang="en"/>
              <a:t>Ligands</a:t>
            </a:r>
            <a:r>
              <a:rPr lang="en"/>
              <a:t>”: easy target with novel ligands</a:t>
            </a:r>
            <a:endParaRPr/>
          </a:p>
        </p:txBody>
      </p:sp>
      <p:sp>
        <p:nvSpPr>
          <p:cNvPr id="178" name="Google Shape;178;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Target selection</a:t>
            </a:r>
            <a:endParaRPr/>
          </a:p>
        </p:txBody>
      </p:sp>
      <p:sp>
        <p:nvSpPr>
          <p:cNvPr id="184" name="Google Shape;184;p2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Cluster for redundancy</a:t>
            </a:r>
            <a:endParaRPr/>
          </a:p>
          <a:p>
            <a:pPr indent="-317500" lvl="1" marL="914400" rtl="0" algn="l">
              <a:spcBef>
                <a:spcPts val="0"/>
              </a:spcBef>
              <a:spcAft>
                <a:spcPts val="0"/>
              </a:spcAft>
              <a:buSzPts val="1400"/>
              <a:buChar char="○"/>
            </a:pPr>
            <a:r>
              <a:rPr lang="en"/>
              <a:t>99% sequence identity for polymer sequences</a:t>
            </a:r>
            <a:endParaRPr/>
          </a:p>
          <a:p>
            <a:pPr indent="-317500" lvl="1" marL="914400" rtl="0" algn="l">
              <a:spcBef>
                <a:spcPts val="0"/>
              </a:spcBef>
              <a:spcAft>
                <a:spcPts val="0"/>
              </a:spcAft>
              <a:buSzPts val="1400"/>
              <a:buChar char="○"/>
            </a:pPr>
            <a:r>
              <a:rPr lang="en"/>
              <a:t>Complexes sharing the same set of clustered sequences</a:t>
            </a:r>
            <a:endParaRPr/>
          </a:p>
          <a:p>
            <a:pPr indent="-317500" lvl="1" marL="914400" rtl="0" algn="l">
              <a:spcBef>
                <a:spcPts val="0"/>
              </a:spcBef>
              <a:spcAft>
                <a:spcPts val="0"/>
              </a:spcAft>
              <a:buSzPts val="1400"/>
              <a:buChar char="○"/>
            </a:pPr>
            <a:r>
              <a:rPr lang="en"/>
              <a:t>Ligands targets: additional clustering of complexes with the same ligands</a:t>
            </a:r>
            <a:endParaRPr/>
          </a:p>
          <a:p>
            <a:pPr indent="-342900" lvl="0" marL="457200" rtl="0" algn="l">
              <a:spcBef>
                <a:spcPts val="0"/>
              </a:spcBef>
              <a:spcAft>
                <a:spcPts val="0"/>
              </a:spcAft>
              <a:buSzPts val="1800"/>
              <a:buChar char="●"/>
            </a:pPr>
            <a:r>
              <a:rPr lang="en"/>
              <a:t>Select interesting prediction targets</a:t>
            </a:r>
            <a:endParaRPr/>
          </a:p>
          <a:p>
            <a:pPr indent="-317500" lvl="1" marL="914400" rtl="0" algn="l">
              <a:spcBef>
                <a:spcPts val="0"/>
              </a:spcBef>
              <a:spcAft>
                <a:spcPts val="0"/>
              </a:spcAft>
              <a:buSzPts val="1400"/>
              <a:buChar char="○"/>
            </a:pPr>
            <a:r>
              <a:rPr lang="en"/>
              <a:t>BLAST templates for individual chains</a:t>
            </a:r>
            <a:endParaRPr/>
          </a:p>
          <a:p>
            <a:pPr indent="-317500" lvl="1" marL="914400" rtl="0" algn="l">
              <a:spcBef>
                <a:spcPts val="0"/>
              </a:spcBef>
              <a:spcAft>
                <a:spcPts val="0"/>
              </a:spcAft>
              <a:buSzPts val="1400"/>
              <a:buChar char="○"/>
            </a:pPr>
            <a:r>
              <a:rPr lang="en"/>
              <a:t>Templates overlap across chains</a:t>
            </a:r>
            <a:endParaRPr/>
          </a:p>
          <a:p>
            <a:pPr indent="-317500" lvl="2" marL="1371600" rtl="0" algn="l">
              <a:spcBef>
                <a:spcPts val="0"/>
              </a:spcBef>
              <a:spcAft>
                <a:spcPts val="0"/>
              </a:spcAft>
              <a:buSzPts val="1400"/>
              <a:buChar char="■"/>
            </a:pPr>
            <a:r>
              <a:rPr lang="en"/>
              <a:t>Novel complex: no template covering all proteins</a:t>
            </a:r>
            <a:endParaRPr/>
          </a:p>
          <a:p>
            <a:pPr indent="-317500" lvl="2" marL="1371600" rtl="0" algn="l">
              <a:spcBef>
                <a:spcPts val="0"/>
              </a:spcBef>
              <a:spcAft>
                <a:spcPts val="0"/>
              </a:spcAft>
              <a:buSzPts val="1400"/>
              <a:buChar char="■"/>
            </a:pPr>
            <a:r>
              <a:rPr lang="en"/>
              <a:t>Medium/high difficulty based on BLAST results</a:t>
            </a:r>
            <a:endParaRPr/>
          </a:p>
          <a:p>
            <a:pPr indent="-317500" lvl="1" marL="914400" rtl="0" algn="l">
              <a:spcBef>
                <a:spcPts val="0"/>
              </a:spcBef>
              <a:spcAft>
                <a:spcPts val="0"/>
              </a:spcAft>
              <a:buSzPts val="1400"/>
              <a:buChar char="○"/>
            </a:pPr>
            <a:r>
              <a:rPr lang="en"/>
              <a:t>Assign labels to interesting targets</a:t>
            </a:r>
            <a:endParaRPr/>
          </a:p>
          <a:p>
            <a:pPr indent="-317500" lvl="1" marL="914400" rtl="0" algn="l">
              <a:spcBef>
                <a:spcPts val="0"/>
              </a:spcBef>
              <a:spcAft>
                <a:spcPts val="0"/>
              </a:spcAft>
              <a:buSzPts val="1400"/>
              <a:buChar char="○"/>
            </a:pPr>
            <a:r>
              <a:rPr lang="en"/>
              <a:t>“Easy” - template covering all entities with &gt; 85% identity, coverage</a:t>
            </a:r>
            <a:endParaRPr/>
          </a:p>
          <a:p>
            <a:pPr indent="-317500" lvl="1" marL="914400" rtl="0" algn="l">
              <a:spcBef>
                <a:spcPts val="0"/>
              </a:spcBef>
              <a:spcAft>
                <a:spcPts val="0"/>
              </a:spcAft>
              <a:buSzPts val="1400"/>
              <a:buChar char="○"/>
            </a:pPr>
            <a:r>
              <a:rPr lang="en"/>
              <a:t>“</a:t>
            </a:r>
            <a:r>
              <a:rPr b="1" lang="en"/>
              <a:t>Medium</a:t>
            </a:r>
            <a:r>
              <a:rPr lang="en"/>
              <a:t>” or “</a:t>
            </a:r>
            <a:r>
              <a:rPr b="1" lang="en"/>
              <a:t>hard</a:t>
            </a:r>
            <a:r>
              <a:rPr lang="en"/>
              <a:t>” otherwise</a:t>
            </a:r>
            <a:endParaRPr/>
          </a:p>
          <a:p>
            <a:pPr indent="-317500" lvl="1" marL="914400" rtl="0" algn="l">
              <a:spcBef>
                <a:spcPts val="0"/>
              </a:spcBef>
              <a:spcAft>
                <a:spcPts val="0"/>
              </a:spcAft>
              <a:buSzPts val="1400"/>
              <a:buChar char="○"/>
            </a:pPr>
            <a:r>
              <a:rPr lang="en"/>
              <a:t>“</a:t>
            </a:r>
            <a:r>
              <a:rPr b="1" lang="en"/>
              <a:t>Ligands</a:t>
            </a:r>
            <a:r>
              <a:rPr lang="en"/>
              <a:t>”: easy target with novel ligands</a:t>
            </a:r>
            <a:endParaRPr/>
          </a:p>
        </p:txBody>
      </p:sp>
      <p:sp>
        <p:nvSpPr>
          <p:cNvPr id="185" name="Google Shape;185;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86" name="Google Shape;186;p24"/>
          <p:cNvSpPr/>
          <p:nvPr/>
        </p:nvSpPr>
        <p:spPr>
          <a:xfrm>
            <a:off x="985350" y="3951225"/>
            <a:ext cx="2256600" cy="788400"/>
          </a:xfrm>
          <a:prstGeom prst="ellipse">
            <a:avLst/>
          </a:prstGeom>
          <a:noFill/>
          <a:ln cap="flat" cmpd="sng" w="38100">
            <a:solidFill>
              <a:srgbClr val="AE191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4"/>
          <p:cNvSpPr txBox="1"/>
          <p:nvPr/>
        </p:nvSpPr>
        <p:spPr>
          <a:xfrm>
            <a:off x="2916625" y="4659925"/>
            <a:ext cx="38919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rgbClr val="AE191A"/>
                </a:solidFill>
              </a:rPr>
              <a:t>Flexible o</a:t>
            </a:r>
            <a:r>
              <a:rPr b="1" lang="en" sz="1900">
                <a:solidFill>
                  <a:srgbClr val="AE191A"/>
                </a:solidFill>
              </a:rPr>
              <a:t>pt-in</a:t>
            </a:r>
            <a:endParaRPr b="1" sz="1900">
              <a:solidFill>
                <a:srgbClr val="AE191A"/>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Challenges</a:t>
            </a:r>
            <a:endParaRPr/>
          </a:p>
        </p:txBody>
      </p:sp>
      <p:sp>
        <p:nvSpPr>
          <p:cNvPr id="193" name="Google Shape;193;p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Predict stoichiometry</a:t>
            </a:r>
            <a:endParaRPr/>
          </a:p>
          <a:p>
            <a:pPr indent="-317500" lvl="1" marL="914400" rtl="0" algn="l">
              <a:spcBef>
                <a:spcPts val="0"/>
              </a:spcBef>
              <a:spcAft>
                <a:spcPts val="0"/>
              </a:spcAft>
              <a:buSzPts val="1400"/>
              <a:buChar char="○"/>
            </a:pPr>
            <a:r>
              <a:rPr lang="en"/>
              <a:t>You can start participating by predicting one of each entity</a:t>
            </a:r>
            <a:endParaRPr/>
          </a:p>
          <a:p>
            <a:pPr indent="-342900" lvl="0" marL="457200" rtl="0" algn="l">
              <a:spcBef>
                <a:spcPts val="0"/>
              </a:spcBef>
              <a:spcAft>
                <a:spcPts val="0"/>
              </a:spcAft>
              <a:buSzPts val="1800"/>
              <a:buChar char="●"/>
            </a:pPr>
            <a:r>
              <a:rPr lang="en"/>
              <a:t>Model the full complex</a:t>
            </a:r>
            <a:endParaRPr/>
          </a:p>
          <a:p>
            <a:pPr indent="-342900" lvl="0" marL="457200" rtl="0" algn="l">
              <a:spcBef>
                <a:spcPts val="0"/>
              </a:spcBef>
              <a:spcAft>
                <a:spcPts val="0"/>
              </a:spcAft>
              <a:buSzPts val="1800"/>
              <a:buChar char="●"/>
            </a:pPr>
            <a:r>
              <a:rPr lang="en"/>
              <a:t>Including ligand pose</a:t>
            </a:r>
            <a:endParaRPr/>
          </a:p>
          <a:p>
            <a:pPr indent="-342900" lvl="0" marL="457200" rtl="0" algn="l">
              <a:spcBef>
                <a:spcPts val="0"/>
              </a:spcBef>
              <a:spcAft>
                <a:spcPts val="0"/>
              </a:spcAft>
              <a:buSzPts val="1800"/>
              <a:buChar char="●"/>
            </a:pPr>
            <a:r>
              <a:rPr lang="en"/>
              <a:t>Return predictions in mmCIF or PDB format</a:t>
            </a:r>
            <a:endParaRPr/>
          </a:p>
          <a:p>
            <a:pPr indent="-342900" lvl="0" marL="457200" rtl="0" algn="l">
              <a:spcBef>
                <a:spcPts val="0"/>
              </a:spcBef>
              <a:spcAft>
                <a:spcPts val="0"/>
              </a:spcAft>
              <a:buSzPts val="1800"/>
              <a:buChar char="●"/>
            </a:pPr>
            <a:r>
              <a:rPr lang="en"/>
              <a:t>Return ligands in SDF / CASP format</a:t>
            </a:r>
            <a:endParaRPr/>
          </a:p>
        </p:txBody>
      </p:sp>
      <p:sp>
        <p:nvSpPr>
          <p:cNvPr id="194" name="Google Shape;194;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