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6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7" r:id="rId63"/>
    <p:sldId id="318" r:id="rId64"/>
    <p:sldId id="319" r:id="rId6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CBB624F-4DF4-4F46-B0E2-80799B0AF053}">
  <a:tblStyle styleId="{9CBB624F-4DF4-4F46-B0E2-80799B0AF05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76" d="100"/>
          <a:sy n="176" d="100"/>
        </p:scale>
        <p:origin x="-204" y="172"/>
      </p:cViewPr>
      <p:guideLst>
        <p:guide orient="horz" pos="1620"/>
        <p:guide pos="2880"/>
      </p:guideLst>
    </p:cSldViewPr>
  </p:slideViewPr>
  <p:notesTextViewPr>
    <p:cViewPr>
      <p:scale>
        <a:sx n="1" d="1"/>
        <a:sy n="1" d="1"/>
      </p:scale>
      <p:origin x="0" y="0"/>
    </p:cViewPr>
  </p:notesTextViewPr>
  <p:sorterViewPr>
    <p:cViewPr>
      <p:scale>
        <a:sx n="143" d="100"/>
        <a:sy n="143"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3f4397800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3f439780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a2c2279708_4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a2c2279708_4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74b6f6ec4b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74b6f6ec4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3f43978009_0_2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3f43978009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94abd77d0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94abd77d0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74e9b13a0f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74e9b13a0f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94abd77d06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94abd77d06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996f85fdff_2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996f85fdff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94abd77d06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94abd77d0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94abd77d06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94abd77d06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996f85fdff_2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996f85fdff_2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a2c2279708_4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a2c2279708_4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74b6f6ec4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74b6f6ec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996f85fdff_2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996f85fdff_2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a510c9ab76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a510c9ab76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996f85fdff_2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996f85fdff_2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996f85fdff_2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1996f85fdff_2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996f85fdff_2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996f85fdff_2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9fbae4d6ec_8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9fbae4d6ec_8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a510c9ab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a510c9ab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996f85fdff_2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1996f85fdff_2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94abd77d0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194abd77d0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3f43978009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3f43978009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74b6f6ec4b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174b6f6ec4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97be42ae8c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97be42ae8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197be42ae8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197be42ae8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74e9b13a0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174e9b13a0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174b6f6ec4b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174b6f6ec4b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13f43978009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13f43978009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1a7c1d1c0a9_106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1a7c1d1c0a9_106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3f43978009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3f43978009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3f43978009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13f43978009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996f85fdff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996f85fdff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3f43978009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3f43978009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13f43978009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13f43978009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4a93a32e7e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4a93a32e7e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1996f85fdff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1996f85fdff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996f85fdff_2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1996f85fdff_2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5c257fe0d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15c257fe0d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98af4aeedf_38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198af4aeedf_38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a442332bff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1a442332bf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19dbd1a8252_84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19dbd1a8252_84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3f43978009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13f43978009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98af4aeedf_38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198af4aeedf_38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3f43978009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3f43978009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98af4aeedf_38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198af4aeedf_38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198af4aeedf_38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198af4aeedf_38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198af4aeedf_38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198af4aeedf_38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198af4aeedf_38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98af4aeedf_38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198af4aeedf_38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198af4aeedf_38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198af4aeedf_38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198af4aeedf_38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1ac1012404a_10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1ac1012404a_10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13f43978009_0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13f43978009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13f43978009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13f43978009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7fea6860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17fea6860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3f43978009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3f4397800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1a7c1d1c0a9_5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1a7c1d1c0a9_5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1a510c9ab76_7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1a510c9ab76_7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1aeea9116a1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1aeea9116a1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19fbae4d6ec_8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19fbae4d6ec_8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3f43978009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3f43978009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996f85fdff_2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996f85fdff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94abd77d06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94abd77d0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105.png"/></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109.png"/><Relationship Id="rId4" Type="http://schemas.openxmlformats.org/officeDocument/2006/relationships/image" Target="../media/image108.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
        <p:cNvGrpSpPr/>
        <p:nvPr/>
      </p:nvGrpSpPr>
      <p:grpSpPr>
        <a:xfrm>
          <a:off x="0" y="0"/>
          <a:ext cx="0" cy="0"/>
          <a:chOff x="0" y="0"/>
          <a:chExt cx="0" cy="0"/>
        </a:xfrm>
      </p:grpSpPr>
      <p:sp>
        <p:nvSpPr>
          <p:cNvPr id="99" name="Google Shape;99;p2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GB"/>
              <a:t>Tertiary structure assessment</a:t>
            </a:r>
            <a:endParaRPr/>
          </a:p>
          <a:p>
            <a:pPr marL="0" lvl="0" indent="0" algn="ctr" rtl="0">
              <a:spcBef>
                <a:spcPts val="0"/>
              </a:spcBef>
              <a:spcAft>
                <a:spcPts val="0"/>
              </a:spcAft>
              <a:buNone/>
            </a:pPr>
            <a:r>
              <a:rPr lang="en-GB" sz="3600"/>
              <a:t>CASP15 meeting, Antalya</a:t>
            </a:r>
            <a:endParaRPr sz="3600"/>
          </a:p>
        </p:txBody>
      </p:sp>
      <p:sp>
        <p:nvSpPr>
          <p:cNvPr id="100" name="Google Shape;100;p25"/>
          <p:cNvSpPr txBox="1">
            <a:spLocks noGrp="1"/>
          </p:cNvSpPr>
          <p:nvPr>
            <p:ph type="subTitle" idx="1"/>
          </p:nvPr>
        </p:nvSpPr>
        <p:spPr>
          <a:xfrm>
            <a:off x="311700" y="3215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a:t>Dan Rigden </a:t>
            </a:r>
            <a:r>
              <a:rPr lang="en-GB">
                <a:solidFill>
                  <a:srgbClr val="FF0000"/>
                </a:solidFill>
              </a:rPr>
              <a:t>et al.</a:t>
            </a:r>
            <a:endParaRPr/>
          </a:p>
        </p:txBody>
      </p:sp>
      <p:sp>
        <p:nvSpPr>
          <p:cNvPr id="101" name="Google Shape;101;p25"/>
          <p:cNvSpPr txBox="1"/>
          <p:nvPr/>
        </p:nvSpPr>
        <p:spPr>
          <a:xfrm>
            <a:off x="1914200" y="4076800"/>
            <a:ext cx="2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02" name="Google Shape;102;p25"/>
          <p:cNvPicPr preferRelativeResize="0"/>
          <p:nvPr/>
        </p:nvPicPr>
        <p:blipFill>
          <a:blip r:embed="rId3">
            <a:alphaModFix/>
          </a:blip>
          <a:stretch>
            <a:fillRect/>
          </a:stretch>
        </p:blipFill>
        <p:spPr>
          <a:xfrm>
            <a:off x="3143250" y="4318450"/>
            <a:ext cx="2857500" cy="733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9"/>
        <p:cNvGrpSpPr/>
        <p:nvPr/>
      </p:nvGrpSpPr>
      <p:grpSpPr>
        <a:xfrm>
          <a:off x="0" y="0"/>
          <a:ext cx="0" cy="0"/>
          <a:chOff x="0" y="0"/>
          <a:chExt cx="0" cy="0"/>
        </a:xfrm>
      </p:grpSpPr>
      <p:sp>
        <p:nvSpPr>
          <p:cNvPr id="200" name="Google Shape;200;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GB"/>
              <a:t>CASP15 results by CASP13 (above), CASP14 scores</a:t>
            </a:r>
            <a:endParaRPr/>
          </a:p>
          <a:p>
            <a:pPr marL="0" lvl="0" indent="0" algn="l" rtl="0">
              <a:spcBef>
                <a:spcPts val="0"/>
              </a:spcBef>
              <a:spcAft>
                <a:spcPts val="0"/>
              </a:spcAft>
              <a:buNone/>
            </a:pPr>
            <a:endParaRPr/>
          </a:p>
        </p:txBody>
      </p:sp>
      <p:pic>
        <p:nvPicPr>
          <p:cNvPr id="201" name="Google Shape;201;p34"/>
          <p:cNvPicPr preferRelativeResize="0"/>
          <p:nvPr/>
        </p:nvPicPr>
        <p:blipFill>
          <a:blip r:embed="rId3">
            <a:alphaModFix/>
          </a:blip>
          <a:stretch>
            <a:fillRect/>
          </a:stretch>
        </p:blipFill>
        <p:spPr>
          <a:xfrm>
            <a:off x="384825" y="3033725"/>
            <a:ext cx="8388608" cy="2016000"/>
          </a:xfrm>
          <a:prstGeom prst="rect">
            <a:avLst/>
          </a:prstGeom>
          <a:noFill/>
          <a:ln>
            <a:noFill/>
          </a:ln>
        </p:spPr>
      </p:pic>
      <p:pic>
        <p:nvPicPr>
          <p:cNvPr id="202" name="Google Shape;202;p34"/>
          <p:cNvPicPr preferRelativeResize="0"/>
          <p:nvPr/>
        </p:nvPicPr>
        <p:blipFill>
          <a:blip r:embed="rId4">
            <a:alphaModFix/>
          </a:blip>
          <a:stretch>
            <a:fillRect/>
          </a:stretch>
        </p:blipFill>
        <p:spPr>
          <a:xfrm>
            <a:off x="370575" y="1017723"/>
            <a:ext cx="8402852" cy="2016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5"/>
          <p:cNvPicPr preferRelativeResize="0"/>
          <p:nvPr/>
        </p:nvPicPr>
        <p:blipFill>
          <a:blip r:embed="rId3">
            <a:alphaModFix/>
          </a:blip>
          <a:stretch>
            <a:fillRect/>
          </a:stretch>
        </p:blipFill>
        <p:spPr>
          <a:xfrm>
            <a:off x="604475" y="332613"/>
            <a:ext cx="2245001" cy="4746324"/>
          </a:xfrm>
          <a:prstGeom prst="rect">
            <a:avLst/>
          </a:prstGeom>
          <a:noFill/>
          <a:ln>
            <a:noFill/>
          </a:ln>
        </p:spPr>
      </p:pic>
      <p:sp>
        <p:nvSpPr>
          <p:cNvPr id="208" name="Google Shape;208;p35"/>
          <p:cNvSpPr txBox="1"/>
          <p:nvPr/>
        </p:nvSpPr>
        <p:spPr>
          <a:xfrm>
            <a:off x="500388" y="-55200"/>
            <a:ext cx="264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Ranked by CASP15 score</a:t>
            </a:r>
            <a:endParaRPr/>
          </a:p>
        </p:txBody>
      </p:sp>
      <p:sp>
        <p:nvSpPr>
          <p:cNvPr id="209" name="Google Shape;209;p35"/>
          <p:cNvSpPr txBox="1"/>
          <p:nvPr/>
        </p:nvSpPr>
        <p:spPr>
          <a:xfrm>
            <a:off x="5844225" y="0"/>
            <a:ext cx="264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Ranked by GDT_TS score</a:t>
            </a:r>
            <a:endParaRPr/>
          </a:p>
        </p:txBody>
      </p:sp>
      <p:sp>
        <p:nvSpPr>
          <p:cNvPr id="210" name="Google Shape;210;p35"/>
          <p:cNvSpPr txBox="1"/>
          <p:nvPr/>
        </p:nvSpPr>
        <p:spPr>
          <a:xfrm>
            <a:off x="919175" y="1140825"/>
            <a:ext cx="149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11" name="Google Shape;211;p35"/>
          <p:cNvSpPr/>
          <p:nvPr/>
        </p:nvSpPr>
        <p:spPr>
          <a:xfrm>
            <a:off x="604475" y="802125"/>
            <a:ext cx="1492800" cy="1305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2" name="Google Shape;212;p35"/>
          <p:cNvPicPr preferRelativeResize="0"/>
          <p:nvPr/>
        </p:nvPicPr>
        <p:blipFill>
          <a:blip r:embed="rId4">
            <a:alphaModFix/>
          </a:blip>
          <a:stretch>
            <a:fillRect/>
          </a:stretch>
        </p:blipFill>
        <p:spPr>
          <a:xfrm>
            <a:off x="5844225" y="345000"/>
            <a:ext cx="2245000" cy="4721555"/>
          </a:xfrm>
          <a:prstGeom prst="rect">
            <a:avLst/>
          </a:prstGeom>
          <a:noFill/>
          <a:ln>
            <a:noFill/>
          </a:ln>
        </p:spPr>
      </p:pic>
      <p:sp>
        <p:nvSpPr>
          <p:cNvPr id="213" name="Google Shape;213;p35"/>
          <p:cNvSpPr/>
          <p:nvPr/>
        </p:nvSpPr>
        <p:spPr>
          <a:xfrm>
            <a:off x="6028275" y="802125"/>
            <a:ext cx="1492800" cy="1041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FF00"/>
              </a:solidFill>
            </a:endParaRPr>
          </a:p>
        </p:txBody>
      </p:sp>
      <p:sp>
        <p:nvSpPr>
          <p:cNvPr id="214" name="Google Shape;214;p35"/>
          <p:cNvSpPr/>
          <p:nvPr/>
        </p:nvSpPr>
        <p:spPr>
          <a:xfrm>
            <a:off x="5972575" y="1377025"/>
            <a:ext cx="1492800" cy="1041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FF00"/>
              </a:solidFill>
            </a:endParaRPr>
          </a:p>
        </p:txBody>
      </p:sp>
      <p:sp>
        <p:nvSpPr>
          <p:cNvPr id="215" name="Google Shape;215;p35"/>
          <p:cNvSpPr/>
          <p:nvPr/>
        </p:nvSpPr>
        <p:spPr>
          <a:xfrm>
            <a:off x="5972575" y="1541025"/>
            <a:ext cx="1492800" cy="1041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FF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9"/>
        <p:cNvGrpSpPr/>
        <p:nvPr/>
      </p:nvGrpSpPr>
      <p:grpSpPr>
        <a:xfrm>
          <a:off x="0" y="0"/>
          <a:ext cx="0" cy="0"/>
          <a:chOff x="0" y="0"/>
          <a:chExt cx="0" cy="0"/>
        </a:xfrm>
      </p:grpSpPr>
      <p:sp>
        <p:nvSpPr>
          <p:cNvPr id="220" name="Google Shape;220;p36"/>
          <p:cNvSpPr txBox="1">
            <a:spLocks noGrp="1"/>
          </p:cNvSpPr>
          <p:nvPr>
            <p:ph type="title"/>
          </p:nvPr>
        </p:nvSpPr>
        <p:spPr>
          <a:xfrm>
            <a:off x="75650" y="122975"/>
            <a:ext cx="1386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1920"/>
              <a:t>Servers move up vs manual</a:t>
            </a:r>
            <a:endParaRPr sz="1920"/>
          </a:p>
        </p:txBody>
      </p:sp>
      <p:sp>
        <p:nvSpPr>
          <p:cNvPr id="221" name="Google Shape;221;p36"/>
          <p:cNvSpPr txBox="1"/>
          <p:nvPr/>
        </p:nvSpPr>
        <p:spPr>
          <a:xfrm>
            <a:off x="491525" y="1225750"/>
            <a:ext cx="711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CASP15</a:t>
            </a:r>
            <a:endParaRPr/>
          </a:p>
        </p:txBody>
      </p:sp>
      <p:pic>
        <p:nvPicPr>
          <p:cNvPr id="222" name="Google Shape;222;p36"/>
          <p:cNvPicPr preferRelativeResize="0"/>
          <p:nvPr/>
        </p:nvPicPr>
        <p:blipFill>
          <a:blip r:embed="rId3">
            <a:alphaModFix/>
          </a:blip>
          <a:stretch>
            <a:fillRect/>
          </a:stretch>
        </p:blipFill>
        <p:spPr>
          <a:xfrm>
            <a:off x="717850" y="2135550"/>
            <a:ext cx="4506950" cy="1449534"/>
          </a:xfrm>
          <a:prstGeom prst="rect">
            <a:avLst/>
          </a:prstGeom>
          <a:noFill/>
          <a:ln>
            <a:noFill/>
          </a:ln>
        </p:spPr>
      </p:pic>
      <p:sp>
        <p:nvSpPr>
          <p:cNvPr id="223" name="Google Shape;223;p36"/>
          <p:cNvSpPr txBox="1"/>
          <p:nvPr/>
        </p:nvSpPr>
        <p:spPr>
          <a:xfrm>
            <a:off x="151850" y="2473275"/>
            <a:ext cx="806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CASP 14 hard</a:t>
            </a:r>
            <a:endParaRPr/>
          </a:p>
        </p:txBody>
      </p:sp>
      <p:pic>
        <p:nvPicPr>
          <p:cNvPr id="224" name="Google Shape;224;p36"/>
          <p:cNvPicPr preferRelativeResize="0"/>
          <p:nvPr/>
        </p:nvPicPr>
        <p:blipFill>
          <a:blip r:embed="rId4">
            <a:alphaModFix/>
          </a:blip>
          <a:stretch>
            <a:fillRect/>
          </a:stretch>
        </p:blipFill>
        <p:spPr>
          <a:xfrm>
            <a:off x="6312150" y="2018826"/>
            <a:ext cx="2643000" cy="1495000"/>
          </a:xfrm>
          <a:prstGeom prst="rect">
            <a:avLst/>
          </a:prstGeom>
          <a:noFill/>
          <a:ln>
            <a:noFill/>
          </a:ln>
        </p:spPr>
      </p:pic>
      <p:sp>
        <p:nvSpPr>
          <p:cNvPr id="225" name="Google Shape;225;p36"/>
          <p:cNvSpPr txBox="1"/>
          <p:nvPr/>
        </p:nvSpPr>
        <p:spPr>
          <a:xfrm>
            <a:off x="5433625" y="2473275"/>
            <a:ext cx="806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CASP 14 easy</a:t>
            </a:r>
            <a:endParaRPr/>
          </a:p>
        </p:txBody>
      </p:sp>
      <p:pic>
        <p:nvPicPr>
          <p:cNvPr id="226" name="Google Shape;226;p36"/>
          <p:cNvPicPr preferRelativeResize="0"/>
          <p:nvPr/>
        </p:nvPicPr>
        <p:blipFill>
          <a:blip r:embed="rId5">
            <a:alphaModFix/>
          </a:blip>
          <a:stretch>
            <a:fillRect/>
          </a:stretch>
        </p:blipFill>
        <p:spPr>
          <a:xfrm>
            <a:off x="1845700" y="3663574"/>
            <a:ext cx="2435902" cy="1449525"/>
          </a:xfrm>
          <a:prstGeom prst="rect">
            <a:avLst/>
          </a:prstGeom>
          <a:noFill/>
          <a:ln>
            <a:noFill/>
          </a:ln>
        </p:spPr>
      </p:pic>
      <p:sp>
        <p:nvSpPr>
          <p:cNvPr id="227" name="Google Shape;227;p36"/>
          <p:cNvSpPr txBox="1"/>
          <p:nvPr/>
        </p:nvSpPr>
        <p:spPr>
          <a:xfrm>
            <a:off x="294800" y="4047350"/>
            <a:ext cx="806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CASP 13 hard</a:t>
            </a:r>
            <a:endParaRPr/>
          </a:p>
        </p:txBody>
      </p:sp>
      <p:sp>
        <p:nvSpPr>
          <p:cNvPr id="228" name="Google Shape;228;p36"/>
          <p:cNvSpPr/>
          <p:nvPr/>
        </p:nvSpPr>
        <p:spPr>
          <a:xfrm>
            <a:off x="2786825" y="4773950"/>
            <a:ext cx="387600" cy="3393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9" name="Google Shape;229;p36"/>
          <p:cNvPicPr preferRelativeResize="0"/>
          <p:nvPr/>
        </p:nvPicPr>
        <p:blipFill>
          <a:blip r:embed="rId6">
            <a:alphaModFix/>
          </a:blip>
          <a:stretch>
            <a:fillRect/>
          </a:stretch>
        </p:blipFill>
        <p:spPr>
          <a:xfrm>
            <a:off x="6529160" y="3619149"/>
            <a:ext cx="2259214" cy="1449525"/>
          </a:xfrm>
          <a:prstGeom prst="rect">
            <a:avLst/>
          </a:prstGeom>
          <a:noFill/>
          <a:ln>
            <a:noFill/>
          </a:ln>
        </p:spPr>
      </p:pic>
      <p:sp>
        <p:nvSpPr>
          <p:cNvPr id="230" name="Google Shape;230;p36"/>
          <p:cNvSpPr txBox="1"/>
          <p:nvPr/>
        </p:nvSpPr>
        <p:spPr>
          <a:xfrm>
            <a:off x="5433625" y="3997275"/>
            <a:ext cx="806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CASP 13 easy</a:t>
            </a:r>
            <a:endParaRPr/>
          </a:p>
        </p:txBody>
      </p:sp>
      <p:sp>
        <p:nvSpPr>
          <p:cNvPr id="231" name="Google Shape;231;p36"/>
          <p:cNvSpPr/>
          <p:nvPr/>
        </p:nvSpPr>
        <p:spPr>
          <a:xfrm>
            <a:off x="7011475" y="4531600"/>
            <a:ext cx="105000" cy="387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6"/>
          <p:cNvSpPr/>
          <p:nvPr/>
        </p:nvSpPr>
        <p:spPr>
          <a:xfrm>
            <a:off x="7196175" y="4531600"/>
            <a:ext cx="105000" cy="387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6"/>
          <p:cNvSpPr/>
          <p:nvPr/>
        </p:nvSpPr>
        <p:spPr>
          <a:xfrm>
            <a:off x="7768625" y="4531600"/>
            <a:ext cx="105000" cy="387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6"/>
          <p:cNvSpPr/>
          <p:nvPr/>
        </p:nvSpPr>
        <p:spPr>
          <a:xfrm>
            <a:off x="8429925" y="4531600"/>
            <a:ext cx="105000" cy="537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5" name="Google Shape;235;p36"/>
          <p:cNvPicPr preferRelativeResize="0"/>
          <p:nvPr/>
        </p:nvPicPr>
        <p:blipFill>
          <a:blip r:embed="rId7">
            <a:alphaModFix/>
          </a:blip>
          <a:stretch>
            <a:fillRect/>
          </a:stretch>
        </p:blipFill>
        <p:spPr>
          <a:xfrm>
            <a:off x="1857475" y="122975"/>
            <a:ext cx="6930898" cy="1665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7"/>
          <p:cNvSpPr txBox="1">
            <a:spLocks noGrp="1"/>
          </p:cNvSpPr>
          <p:nvPr>
            <p:ph type="title"/>
          </p:nvPr>
        </p:nvSpPr>
        <p:spPr>
          <a:xfrm>
            <a:off x="4156027" y="445025"/>
            <a:ext cx="4938605"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CASP14 vs CASP15 comparison</a:t>
            </a:r>
            <a:endParaRPr dirty="0"/>
          </a:p>
        </p:txBody>
      </p:sp>
      <p:sp>
        <p:nvSpPr>
          <p:cNvPr id="241" name="Google Shape;241;p37"/>
          <p:cNvSpPr txBox="1">
            <a:spLocks noGrp="1"/>
          </p:cNvSpPr>
          <p:nvPr>
            <p:ph type="body" idx="1"/>
          </p:nvPr>
        </p:nvSpPr>
        <p:spPr>
          <a:xfrm>
            <a:off x="82445" y="67456"/>
            <a:ext cx="3770027" cy="5036695"/>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GB" sz="1600" dirty="0">
                <a:solidFill>
                  <a:schemeClr val="tx1"/>
                </a:solidFill>
                <a:latin typeface="+mn-lt"/>
              </a:rPr>
              <a:t>Best CASP15 broadly in line with best CASP14 but …</a:t>
            </a:r>
          </a:p>
          <a:p>
            <a:pPr marL="0" lvl="0" indent="0" algn="l" rtl="0">
              <a:spcBef>
                <a:spcPts val="0"/>
              </a:spcBef>
              <a:spcAft>
                <a:spcPts val="0"/>
              </a:spcAft>
              <a:buNone/>
            </a:pPr>
            <a:endParaRPr lang="en-GB" sz="1600" dirty="0">
              <a:solidFill>
                <a:schemeClr val="tx1"/>
              </a:solidFill>
              <a:latin typeface="+mn-lt"/>
            </a:endParaRPr>
          </a:p>
          <a:p>
            <a:pPr marL="0" lvl="0" indent="0" algn="l" rtl="0">
              <a:spcBef>
                <a:spcPts val="0"/>
              </a:spcBef>
              <a:spcAft>
                <a:spcPts val="0"/>
              </a:spcAft>
              <a:buNone/>
            </a:pPr>
            <a:r>
              <a:rPr lang="en-GB" sz="1600" dirty="0">
                <a:solidFill>
                  <a:schemeClr val="tx1"/>
                </a:solidFill>
                <a:latin typeface="+mn-lt"/>
              </a:rPr>
              <a:t>… best CASP14 (mainly AF2) consistently a little higher than best CASP15 groups</a:t>
            </a:r>
            <a:endParaRPr sz="1600" dirty="0">
              <a:solidFill>
                <a:schemeClr val="tx1"/>
              </a:solidFill>
              <a:latin typeface="+mn-lt"/>
            </a:endParaRPr>
          </a:p>
          <a:p>
            <a:pPr marL="0" indent="0">
              <a:spcBef>
                <a:spcPts val="1200"/>
              </a:spcBef>
              <a:buNone/>
            </a:pPr>
            <a:r>
              <a:rPr lang="en-GB" sz="1600" dirty="0">
                <a:solidFill>
                  <a:schemeClr val="tx1"/>
                </a:solidFill>
                <a:latin typeface="+mn-lt"/>
              </a:rPr>
              <a:t>NBIS-af2-standard and </a:t>
            </a:r>
            <a:r>
              <a:rPr lang="en-GB" sz="1600" dirty="0" err="1">
                <a:solidFill>
                  <a:schemeClr val="tx1"/>
                </a:solidFill>
                <a:latin typeface="+mn-lt"/>
              </a:rPr>
              <a:t>ColabFold</a:t>
            </a:r>
            <a:r>
              <a:rPr lang="en-GB" sz="1600" dirty="0">
                <a:solidFill>
                  <a:schemeClr val="tx1"/>
                </a:solidFill>
                <a:latin typeface="+mn-lt"/>
              </a:rPr>
              <a:t> not performing at level of CASP14 DM AF2 submission</a:t>
            </a:r>
          </a:p>
          <a:p>
            <a:pPr marL="0" lvl="0" indent="0" algn="l" rtl="0">
              <a:spcBef>
                <a:spcPts val="1200"/>
              </a:spcBef>
              <a:spcAft>
                <a:spcPts val="0"/>
              </a:spcAft>
              <a:buNone/>
            </a:pPr>
            <a:r>
              <a:rPr lang="en-GB" sz="1600" dirty="0">
                <a:solidFill>
                  <a:schemeClr val="tx1"/>
                </a:solidFill>
                <a:latin typeface="+mn-lt"/>
              </a:rPr>
              <a:t>CASP invited DeepMind to informally model the set. Broadly this brings performance up to the best official CASP15 groups. vs AF2 ‘controls’ they have</a:t>
            </a:r>
          </a:p>
          <a:p>
            <a:pPr marL="285750" lvl="0" indent="-285750" algn="l" rtl="0">
              <a:spcBef>
                <a:spcPts val="600"/>
              </a:spcBef>
              <a:spcAft>
                <a:spcPts val="0"/>
              </a:spcAft>
              <a:buFontTx/>
              <a:buChar char="-"/>
            </a:pPr>
            <a:r>
              <a:rPr lang="en-GB" sz="1600" dirty="0">
                <a:solidFill>
                  <a:schemeClr val="tx1"/>
                </a:solidFill>
                <a:latin typeface="+mn-lt"/>
              </a:rPr>
              <a:t>retrained on current PDB</a:t>
            </a:r>
          </a:p>
          <a:p>
            <a:pPr marL="285750" lvl="0" indent="-285750" algn="l" rtl="0">
              <a:spcBef>
                <a:spcPts val="600"/>
              </a:spcBef>
              <a:spcAft>
                <a:spcPts val="0"/>
              </a:spcAft>
              <a:buFontTx/>
              <a:buChar char="-"/>
            </a:pPr>
            <a:r>
              <a:rPr lang="en-GB" sz="1600" b="0" i="0" dirty="0">
                <a:solidFill>
                  <a:schemeClr val="tx1"/>
                </a:solidFill>
                <a:effectLst/>
                <a:latin typeface="+mn-lt"/>
              </a:rPr>
              <a:t>increased sampling and crop size</a:t>
            </a:r>
            <a:r>
              <a:rPr lang="en-GB" sz="1600" dirty="0">
                <a:solidFill>
                  <a:schemeClr val="tx1"/>
                </a:solidFill>
                <a:latin typeface="+mn-lt"/>
              </a:rPr>
              <a:t> </a:t>
            </a:r>
          </a:p>
          <a:p>
            <a:pPr marL="285750" lvl="0" indent="-285750" algn="l" rtl="0">
              <a:spcBef>
                <a:spcPts val="600"/>
              </a:spcBef>
              <a:spcAft>
                <a:spcPts val="0"/>
              </a:spcAft>
              <a:buFontTx/>
              <a:buChar char="-"/>
            </a:pPr>
            <a:r>
              <a:rPr lang="en-GB" sz="1600" dirty="0">
                <a:solidFill>
                  <a:schemeClr val="tx1"/>
                </a:solidFill>
                <a:latin typeface="+mn-lt"/>
              </a:rPr>
              <a:t>made some human interventions</a:t>
            </a:r>
          </a:p>
          <a:p>
            <a:pPr marL="0" lvl="0" indent="0" algn="l" rtl="0">
              <a:spcBef>
                <a:spcPts val="1200"/>
              </a:spcBef>
              <a:spcAft>
                <a:spcPts val="0"/>
              </a:spcAft>
              <a:buNone/>
            </a:pPr>
            <a:r>
              <a:rPr lang="en-GB" sz="1600" dirty="0">
                <a:solidFill>
                  <a:schemeClr val="tx1"/>
                </a:solidFill>
                <a:latin typeface="+mn-lt"/>
              </a:rPr>
              <a:t>So why persistent gap? Are CASP15 targets harder in ways not captured by this scale?</a:t>
            </a:r>
            <a:endParaRPr sz="1600" dirty="0">
              <a:solidFill>
                <a:schemeClr val="tx1"/>
              </a:solidFill>
              <a:latin typeface="+mn-lt"/>
            </a:endParaRPr>
          </a:p>
        </p:txBody>
      </p:sp>
      <p:pic>
        <p:nvPicPr>
          <p:cNvPr id="242" name="Google Shape;242;p37"/>
          <p:cNvPicPr preferRelativeResize="0"/>
          <p:nvPr/>
        </p:nvPicPr>
        <p:blipFill>
          <a:blip r:embed="rId3">
            <a:alphaModFix/>
          </a:blip>
          <a:stretch>
            <a:fillRect/>
          </a:stretch>
        </p:blipFill>
        <p:spPr>
          <a:xfrm>
            <a:off x="3601385" y="1394469"/>
            <a:ext cx="5418945" cy="312131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38"/>
          <p:cNvPicPr preferRelativeResize="0"/>
          <p:nvPr/>
        </p:nvPicPr>
        <p:blipFill>
          <a:blip r:embed="rId3">
            <a:alphaModFix/>
          </a:blip>
          <a:stretch>
            <a:fillRect/>
          </a:stretch>
        </p:blipFill>
        <p:spPr>
          <a:xfrm>
            <a:off x="2600300" y="0"/>
            <a:ext cx="5924593" cy="5143501"/>
          </a:xfrm>
          <a:prstGeom prst="rect">
            <a:avLst/>
          </a:prstGeom>
          <a:noFill/>
          <a:ln>
            <a:noFill/>
          </a:ln>
        </p:spPr>
      </p:pic>
      <p:sp>
        <p:nvSpPr>
          <p:cNvPr id="248" name="Google Shape;248;p38"/>
          <p:cNvSpPr txBox="1"/>
          <p:nvPr/>
        </p:nvSpPr>
        <p:spPr>
          <a:xfrm>
            <a:off x="0" y="1969675"/>
            <a:ext cx="2745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Harder targets mostly FM so template availability still relevant for most methods, but also …</a:t>
            </a:r>
            <a:endParaRPr/>
          </a:p>
        </p:txBody>
      </p:sp>
      <p:pic>
        <p:nvPicPr>
          <p:cNvPr id="249" name="Google Shape;249;p38"/>
          <p:cNvPicPr preferRelativeResize="0"/>
          <p:nvPr/>
        </p:nvPicPr>
        <p:blipFill rotWithShape="1">
          <a:blip r:embed="rId3">
            <a:alphaModFix/>
          </a:blip>
          <a:srcRect l="1042" r="94808" b="76230"/>
          <a:stretch/>
        </p:blipFill>
        <p:spPr>
          <a:xfrm>
            <a:off x="8447075" y="1126375"/>
            <a:ext cx="670525" cy="3334875"/>
          </a:xfrm>
          <a:prstGeom prst="rect">
            <a:avLst/>
          </a:prstGeom>
          <a:noFill/>
          <a:ln>
            <a:noFill/>
          </a:ln>
        </p:spPr>
      </p:pic>
      <p:sp>
        <p:nvSpPr>
          <p:cNvPr id="250" name="Google Shape;250;p38"/>
          <p:cNvSpPr txBox="1"/>
          <p:nvPr/>
        </p:nvSpPr>
        <p:spPr>
          <a:xfrm>
            <a:off x="8306999" y="4405450"/>
            <a:ext cx="878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300"/>
              <a:t>GDT_TS</a:t>
            </a:r>
            <a:endParaRPr sz="1300"/>
          </a:p>
        </p:txBody>
      </p:sp>
      <p:sp>
        <p:nvSpPr>
          <p:cNvPr id="251" name="Google Shape;251;p38"/>
          <p:cNvSpPr/>
          <p:nvPr/>
        </p:nvSpPr>
        <p:spPr>
          <a:xfrm>
            <a:off x="2563250" y="84875"/>
            <a:ext cx="424500" cy="1128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2" name="Google Shape;252;p38"/>
          <p:cNvPicPr preferRelativeResize="0"/>
          <p:nvPr/>
        </p:nvPicPr>
        <p:blipFill>
          <a:blip r:embed="rId4">
            <a:alphaModFix/>
          </a:blip>
          <a:stretch>
            <a:fillRect/>
          </a:stretch>
        </p:blipFill>
        <p:spPr>
          <a:xfrm>
            <a:off x="131313" y="799300"/>
            <a:ext cx="2131998" cy="485825"/>
          </a:xfrm>
          <a:prstGeom prst="rect">
            <a:avLst/>
          </a:prstGeom>
          <a:noFill/>
          <a:ln>
            <a:noFill/>
          </a:ln>
        </p:spPr>
      </p:pic>
      <p:sp>
        <p:nvSpPr>
          <p:cNvPr id="253" name="Google Shape;253;p38"/>
          <p:cNvSpPr/>
          <p:nvPr/>
        </p:nvSpPr>
        <p:spPr>
          <a:xfrm>
            <a:off x="3310825" y="326100"/>
            <a:ext cx="935400" cy="1128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8"/>
          <p:cNvSpPr/>
          <p:nvPr/>
        </p:nvSpPr>
        <p:spPr>
          <a:xfrm>
            <a:off x="4351550" y="4824175"/>
            <a:ext cx="3084000" cy="338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5" name="Google Shape;255;p38"/>
          <p:cNvPicPr preferRelativeResize="0"/>
          <p:nvPr/>
        </p:nvPicPr>
        <p:blipFill>
          <a:blip r:embed="rId5">
            <a:alphaModFix/>
          </a:blip>
          <a:stretch>
            <a:fillRect/>
          </a:stretch>
        </p:blipFill>
        <p:spPr>
          <a:xfrm>
            <a:off x="249938" y="209238"/>
            <a:ext cx="1894725" cy="485825"/>
          </a:xfrm>
          <a:prstGeom prst="rect">
            <a:avLst/>
          </a:prstGeom>
          <a:noFill/>
          <a:ln>
            <a:noFill/>
          </a:ln>
        </p:spPr>
      </p:pic>
      <p:cxnSp>
        <p:nvCxnSpPr>
          <p:cNvPr id="256" name="Google Shape;256;p38"/>
          <p:cNvCxnSpPr>
            <a:stCxn id="248" idx="3"/>
          </p:cNvCxnSpPr>
          <p:nvPr/>
        </p:nvCxnSpPr>
        <p:spPr>
          <a:xfrm rot="10800000" flipH="1">
            <a:off x="2745000" y="1767925"/>
            <a:ext cx="941700" cy="617400"/>
          </a:xfrm>
          <a:prstGeom prst="straightConnector1">
            <a:avLst/>
          </a:prstGeom>
          <a:noFill/>
          <a:ln w="9525" cap="flat" cmpd="sng">
            <a:solidFill>
              <a:schemeClr val="dk2"/>
            </a:solidFill>
            <a:prstDash val="solid"/>
            <a:round/>
            <a:headEnd type="none" w="med" len="med"/>
            <a:tailEnd type="triangle" w="med" len="med"/>
          </a:ln>
        </p:spPr>
      </p:cxnSp>
      <p:cxnSp>
        <p:nvCxnSpPr>
          <p:cNvPr id="257" name="Google Shape;257;p38"/>
          <p:cNvCxnSpPr>
            <a:stCxn id="252" idx="3"/>
          </p:cNvCxnSpPr>
          <p:nvPr/>
        </p:nvCxnSpPr>
        <p:spPr>
          <a:xfrm>
            <a:off x="2263311" y="1042212"/>
            <a:ext cx="2062800" cy="192600"/>
          </a:xfrm>
          <a:prstGeom prst="bentConnector3">
            <a:avLst>
              <a:gd name="adj1" fmla="val 50000"/>
            </a:avLst>
          </a:prstGeom>
          <a:noFill/>
          <a:ln w="9525" cap="flat" cmpd="sng">
            <a:solidFill>
              <a:schemeClr val="dk2"/>
            </a:solidFill>
            <a:prstDash val="solid"/>
            <a:round/>
            <a:headEnd type="none" w="med" len="med"/>
            <a:tailEnd type="triangle" w="med" len="med"/>
          </a:ln>
        </p:spPr>
      </p:cxnSp>
      <p:cxnSp>
        <p:nvCxnSpPr>
          <p:cNvPr id="258" name="Google Shape;258;p38"/>
          <p:cNvCxnSpPr/>
          <p:nvPr/>
        </p:nvCxnSpPr>
        <p:spPr>
          <a:xfrm>
            <a:off x="2144663" y="452150"/>
            <a:ext cx="2181600" cy="684900"/>
          </a:xfrm>
          <a:prstGeom prst="bentConnector3">
            <a:avLst>
              <a:gd name="adj1" fmla="val 71087"/>
            </a:avLst>
          </a:prstGeom>
          <a:noFill/>
          <a:ln w="9525" cap="flat" cmpd="sng">
            <a:solidFill>
              <a:schemeClr val="dk2"/>
            </a:solidFill>
            <a:prstDash val="solid"/>
            <a:round/>
            <a:headEnd type="none" w="med" len="med"/>
            <a:tailEnd type="triangle" w="med" len="med"/>
          </a:ln>
        </p:spPr>
      </p:cxnSp>
      <p:pic>
        <p:nvPicPr>
          <p:cNvPr id="259" name="Google Shape;259;p38"/>
          <p:cNvPicPr preferRelativeResize="0"/>
          <p:nvPr/>
        </p:nvPicPr>
        <p:blipFill>
          <a:blip r:embed="rId6">
            <a:alphaModFix/>
          </a:blip>
          <a:stretch>
            <a:fillRect/>
          </a:stretch>
        </p:blipFill>
        <p:spPr>
          <a:xfrm>
            <a:off x="57964" y="3033200"/>
            <a:ext cx="2499011" cy="255950"/>
          </a:xfrm>
          <a:prstGeom prst="rect">
            <a:avLst/>
          </a:prstGeom>
          <a:noFill/>
          <a:ln>
            <a:noFill/>
          </a:ln>
        </p:spPr>
      </p:pic>
      <p:cxnSp>
        <p:nvCxnSpPr>
          <p:cNvPr id="260" name="Google Shape;260;p38"/>
          <p:cNvCxnSpPr>
            <a:stCxn id="259" idx="3"/>
          </p:cNvCxnSpPr>
          <p:nvPr/>
        </p:nvCxnSpPr>
        <p:spPr>
          <a:xfrm rot="10800000" flipH="1">
            <a:off x="2556975" y="1821075"/>
            <a:ext cx="1627200" cy="1340100"/>
          </a:xfrm>
          <a:prstGeom prst="straightConnector1">
            <a:avLst/>
          </a:prstGeom>
          <a:noFill/>
          <a:ln w="9525" cap="flat" cmpd="sng">
            <a:solidFill>
              <a:schemeClr val="dk2"/>
            </a:solidFill>
            <a:prstDash val="solid"/>
            <a:round/>
            <a:headEnd type="none" w="med" len="med"/>
            <a:tailEnd type="triangle" w="med" len="med"/>
          </a:ln>
        </p:spPr>
      </p:cxnSp>
      <p:sp>
        <p:nvSpPr>
          <p:cNvPr id="261" name="Google Shape;261;p38"/>
          <p:cNvSpPr txBox="1"/>
          <p:nvPr/>
        </p:nvSpPr>
        <p:spPr>
          <a:xfrm>
            <a:off x="0" y="3265075"/>
            <a:ext cx="2745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 harder targets enriched in virus sequences</a:t>
            </a:r>
            <a:endParaRPr/>
          </a:p>
        </p:txBody>
      </p:sp>
      <p:pic>
        <p:nvPicPr>
          <p:cNvPr id="262" name="Google Shape;262;p38"/>
          <p:cNvPicPr preferRelativeResize="0"/>
          <p:nvPr/>
        </p:nvPicPr>
        <p:blipFill>
          <a:blip r:embed="rId7">
            <a:alphaModFix/>
          </a:blip>
          <a:stretch>
            <a:fillRect/>
          </a:stretch>
        </p:blipFill>
        <p:spPr>
          <a:xfrm>
            <a:off x="57975" y="1631575"/>
            <a:ext cx="2464800" cy="303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9"/>
          <p:cNvSpPr txBox="1">
            <a:spLocks noGrp="1"/>
          </p:cNvSpPr>
          <p:nvPr>
            <p:ph type="title"/>
          </p:nvPr>
        </p:nvSpPr>
        <p:spPr>
          <a:xfrm>
            <a:off x="311700" y="521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GB"/>
              <a:t>CASP14 vs CASP15 in terms of target category</a:t>
            </a:r>
            <a:endParaRPr/>
          </a:p>
        </p:txBody>
      </p:sp>
      <p:sp>
        <p:nvSpPr>
          <p:cNvPr id="268" name="Google Shape;268;p39"/>
          <p:cNvSpPr txBox="1">
            <a:spLocks noGrp="1"/>
          </p:cNvSpPr>
          <p:nvPr>
            <p:ph type="body" idx="1"/>
          </p:nvPr>
        </p:nvSpPr>
        <p:spPr>
          <a:xfrm>
            <a:off x="311700" y="4068325"/>
            <a:ext cx="8520600" cy="6996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1200"/>
              </a:spcAft>
              <a:buNone/>
            </a:pPr>
            <a:r>
              <a:rPr lang="en-GB"/>
              <a:t>Reminder. Difficulty here based on sequence and structural similarity to nearest PDB entry:  does not include any measurement of MSA depth eg Neff</a:t>
            </a:r>
            <a:endParaRPr/>
          </a:p>
        </p:txBody>
      </p:sp>
      <p:graphicFrame>
        <p:nvGraphicFramePr>
          <p:cNvPr id="269" name="Google Shape;269;p39"/>
          <p:cNvGraphicFramePr/>
          <p:nvPr>
            <p:extLst>
              <p:ext uri="{D42A27DB-BD31-4B8C-83A1-F6EECF244321}">
                <p14:modId xmlns:p14="http://schemas.microsoft.com/office/powerpoint/2010/main" val="1685022288"/>
              </p:ext>
            </p:extLst>
          </p:nvPr>
        </p:nvGraphicFramePr>
        <p:xfrm>
          <a:off x="311700" y="1689100"/>
          <a:ext cx="8243675" cy="2026800"/>
        </p:xfrm>
        <a:graphic>
          <a:graphicData uri="http://schemas.openxmlformats.org/drawingml/2006/table">
            <a:tbl>
              <a:tblPr>
                <a:noFill/>
                <a:tableStyleId>{9CBB624F-4DF4-4F46-B0E2-80799B0AF053}</a:tableStyleId>
              </a:tblPr>
              <a:tblGrid>
                <a:gridCol w="3423275">
                  <a:extLst>
                    <a:ext uri="{9D8B030D-6E8A-4147-A177-3AD203B41FA5}">
                      <a16:colId xmlns:a16="http://schemas.microsoft.com/office/drawing/2014/main" val="20000"/>
                    </a:ext>
                  </a:extLst>
                </a:gridCol>
                <a:gridCol w="1205100">
                  <a:extLst>
                    <a:ext uri="{9D8B030D-6E8A-4147-A177-3AD203B41FA5}">
                      <a16:colId xmlns:a16="http://schemas.microsoft.com/office/drawing/2014/main" val="20001"/>
                    </a:ext>
                  </a:extLst>
                </a:gridCol>
                <a:gridCol w="1205100">
                  <a:extLst>
                    <a:ext uri="{9D8B030D-6E8A-4147-A177-3AD203B41FA5}">
                      <a16:colId xmlns:a16="http://schemas.microsoft.com/office/drawing/2014/main" val="20002"/>
                    </a:ext>
                  </a:extLst>
                </a:gridCol>
                <a:gridCol w="1205100">
                  <a:extLst>
                    <a:ext uri="{9D8B030D-6E8A-4147-A177-3AD203B41FA5}">
                      <a16:colId xmlns:a16="http://schemas.microsoft.com/office/drawing/2014/main" val="20003"/>
                    </a:ext>
                  </a:extLst>
                </a:gridCol>
                <a:gridCol w="1205100">
                  <a:extLst>
                    <a:ext uri="{9D8B030D-6E8A-4147-A177-3AD203B41FA5}">
                      <a16:colId xmlns:a16="http://schemas.microsoft.com/office/drawing/2014/main" val="20004"/>
                    </a:ext>
                  </a:extLst>
                </a:gridCol>
              </a:tblGrid>
              <a:tr h="441925">
                <a:tc>
                  <a:txBody>
                    <a:bodyPr/>
                    <a:lstStyle/>
                    <a:p>
                      <a:pPr marL="0" lvl="0" indent="0" algn="l" rtl="0">
                        <a:spcBef>
                          <a:spcPts val="0"/>
                        </a:spcBef>
                        <a:spcAft>
                          <a:spcPts val="0"/>
                        </a:spcAft>
                        <a:buNone/>
                      </a:pPr>
                      <a:endParaRPr sz="1700"/>
                    </a:p>
                  </a:txBody>
                  <a:tcPr marL="91425" marR="91425" marT="91425" marB="91425"/>
                </a:tc>
                <a:tc>
                  <a:txBody>
                    <a:bodyPr/>
                    <a:lstStyle/>
                    <a:p>
                      <a:pPr marL="0" lvl="0" indent="0" algn="ctr" rtl="0">
                        <a:spcBef>
                          <a:spcPts val="0"/>
                        </a:spcBef>
                        <a:spcAft>
                          <a:spcPts val="0"/>
                        </a:spcAft>
                        <a:buNone/>
                      </a:pPr>
                      <a:r>
                        <a:rPr lang="en-GB" sz="1700"/>
                        <a:t>TBM easy </a:t>
                      </a:r>
                      <a:endParaRPr sz="1700"/>
                    </a:p>
                  </a:txBody>
                  <a:tcPr marL="91425" marR="91425" marT="91425" marB="91425"/>
                </a:tc>
                <a:tc>
                  <a:txBody>
                    <a:bodyPr/>
                    <a:lstStyle/>
                    <a:p>
                      <a:pPr marL="0" lvl="0" indent="0" algn="ctr" rtl="0">
                        <a:spcBef>
                          <a:spcPts val="0"/>
                        </a:spcBef>
                        <a:spcAft>
                          <a:spcPts val="0"/>
                        </a:spcAft>
                        <a:buNone/>
                      </a:pPr>
                      <a:r>
                        <a:rPr lang="en-GB" sz="1700"/>
                        <a:t>TBM hard</a:t>
                      </a:r>
                      <a:endParaRPr sz="1700"/>
                    </a:p>
                  </a:txBody>
                  <a:tcPr marL="91425" marR="91425" marT="91425" marB="91425"/>
                </a:tc>
                <a:tc>
                  <a:txBody>
                    <a:bodyPr/>
                    <a:lstStyle/>
                    <a:p>
                      <a:pPr marL="0" lvl="0" indent="0" algn="ctr" rtl="0">
                        <a:spcBef>
                          <a:spcPts val="0"/>
                        </a:spcBef>
                        <a:spcAft>
                          <a:spcPts val="0"/>
                        </a:spcAft>
                        <a:buNone/>
                      </a:pPr>
                      <a:r>
                        <a:rPr lang="en-GB" sz="1700"/>
                        <a:t>FM/TBM</a:t>
                      </a:r>
                      <a:endParaRPr sz="1700"/>
                    </a:p>
                  </a:txBody>
                  <a:tcPr marL="91425" marR="91425" marT="91425" marB="91425"/>
                </a:tc>
                <a:tc>
                  <a:txBody>
                    <a:bodyPr/>
                    <a:lstStyle/>
                    <a:p>
                      <a:pPr marL="0" lvl="0" indent="0" algn="ctr" rtl="0">
                        <a:spcBef>
                          <a:spcPts val="0"/>
                        </a:spcBef>
                        <a:spcAft>
                          <a:spcPts val="0"/>
                        </a:spcAft>
                        <a:buNone/>
                      </a:pPr>
                      <a:r>
                        <a:rPr lang="en-GB" sz="1700"/>
                        <a:t>FM</a:t>
                      </a:r>
                      <a:endParaRPr sz="1700"/>
                    </a:p>
                  </a:txBody>
                  <a:tcPr marL="91425" marR="91425" marT="91425" marB="91425"/>
                </a:tc>
                <a:extLst>
                  <a:ext uri="{0D108BD9-81ED-4DB2-BD59-A6C34878D82A}">
                    <a16:rowId xmlns:a16="http://schemas.microsoft.com/office/drawing/2014/main" val="10000"/>
                  </a:ext>
                </a:extLst>
              </a:tr>
              <a:tr h="441925">
                <a:tc>
                  <a:txBody>
                    <a:bodyPr/>
                    <a:lstStyle/>
                    <a:p>
                      <a:pPr marL="0" lvl="0" indent="0" algn="l" rtl="0">
                        <a:spcBef>
                          <a:spcPts val="0"/>
                        </a:spcBef>
                        <a:spcAft>
                          <a:spcPts val="0"/>
                        </a:spcAft>
                        <a:buNone/>
                      </a:pPr>
                      <a:r>
                        <a:rPr lang="en-GB" sz="1700"/>
                        <a:t>CASP14</a:t>
                      </a:r>
                      <a:endParaRPr sz="1700"/>
                    </a:p>
                  </a:txBody>
                  <a:tcPr marL="91425" marR="91425" marT="91425" marB="91425"/>
                </a:tc>
                <a:tc>
                  <a:txBody>
                    <a:bodyPr/>
                    <a:lstStyle/>
                    <a:p>
                      <a:pPr marL="0" lvl="0" indent="0" algn="ctr" rtl="0">
                        <a:spcBef>
                          <a:spcPts val="0"/>
                        </a:spcBef>
                        <a:spcAft>
                          <a:spcPts val="0"/>
                        </a:spcAft>
                        <a:buNone/>
                      </a:pPr>
                      <a:r>
                        <a:rPr lang="en-GB" sz="1700"/>
                        <a:t>27</a:t>
                      </a:r>
                      <a:endParaRPr sz="1700"/>
                    </a:p>
                  </a:txBody>
                  <a:tcPr marL="91425" marR="91425" marT="91425" marB="91425"/>
                </a:tc>
                <a:tc>
                  <a:txBody>
                    <a:bodyPr/>
                    <a:lstStyle/>
                    <a:p>
                      <a:pPr marL="0" lvl="0" indent="0" algn="ctr" rtl="0">
                        <a:spcBef>
                          <a:spcPts val="0"/>
                        </a:spcBef>
                        <a:spcAft>
                          <a:spcPts val="0"/>
                        </a:spcAft>
                        <a:buNone/>
                      </a:pPr>
                      <a:r>
                        <a:rPr lang="en-GB" sz="1700"/>
                        <a:t>31</a:t>
                      </a:r>
                      <a:endParaRPr sz="1700"/>
                    </a:p>
                  </a:txBody>
                  <a:tcPr marL="91425" marR="91425" marT="91425" marB="91425"/>
                </a:tc>
                <a:tc>
                  <a:txBody>
                    <a:bodyPr/>
                    <a:lstStyle/>
                    <a:p>
                      <a:pPr marL="0" lvl="0" indent="0" algn="ctr" rtl="0">
                        <a:spcBef>
                          <a:spcPts val="0"/>
                        </a:spcBef>
                        <a:spcAft>
                          <a:spcPts val="0"/>
                        </a:spcAft>
                        <a:buNone/>
                      </a:pPr>
                      <a:r>
                        <a:rPr lang="en-GB" sz="1700"/>
                        <a:t>15</a:t>
                      </a:r>
                      <a:endParaRPr sz="1700"/>
                    </a:p>
                  </a:txBody>
                  <a:tcPr marL="91425" marR="91425" marT="91425" marB="91425"/>
                </a:tc>
                <a:tc>
                  <a:txBody>
                    <a:bodyPr/>
                    <a:lstStyle/>
                    <a:p>
                      <a:pPr marL="0" lvl="0" indent="0" algn="ctr" rtl="0">
                        <a:spcBef>
                          <a:spcPts val="0"/>
                        </a:spcBef>
                        <a:spcAft>
                          <a:spcPts val="0"/>
                        </a:spcAft>
                        <a:buNone/>
                      </a:pPr>
                      <a:r>
                        <a:rPr lang="en-GB" sz="1700"/>
                        <a:t>23</a:t>
                      </a:r>
                      <a:endParaRPr sz="1700"/>
                    </a:p>
                  </a:txBody>
                  <a:tcPr marL="91425" marR="91425" marT="91425" marB="91425"/>
                </a:tc>
                <a:extLst>
                  <a:ext uri="{0D108BD9-81ED-4DB2-BD59-A6C34878D82A}">
                    <a16:rowId xmlns:a16="http://schemas.microsoft.com/office/drawing/2014/main" val="10001"/>
                  </a:ext>
                </a:extLst>
              </a:tr>
              <a:tr h="693500">
                <a:tc>
                  <a:txBody>
                    <a:bodyPr/>
                    <a:lstStyle/>
                    <a:p>
                      <a:pPr marL="0" lvl="0" indent="0" algn="l" rtl="0">
                        <a:spcBef>
                          <a:spcPts val="0"/>
                        </a:spcBef>
                        <a:spcAft>
                          <a:spcPts val="0"/>
                        </a:spcAft>
                        <a:buNone/>
                      </a:pPr>
                      <a:r>
                        <a:rPr lang="en-GB" sz="1700"/>
                        <a:t>CASP14, redefined automatically as per CASP15</a:t>
                      </a:r>
                      <a:endParaRPr sz="1700"/>
                    </a:p>
                  </a:txBody>
                  <a:tcPr marL="91425" marR="91425" marT="91425" marB="91425"/>
                </a:tc>
                <a:tc>
                  <a:txBody>
                    <a:bodyPr/>
                    <a:lstStyle/>
                    <a:p>
                      <a:pPr marL="0" lvl="0" indent="0" algn="ctr" rtl="0">
                        <a:spcBef>
                          <a:spcPts val="0"/>
                        </a:spcBef>
                        <a:spcAft>
                          <a:spcPts val="0"/>
                        </a:spcAft>
                        <a:buNone/>
                      </a:pPr>
                      <a:r>
                        <a:rPr lang="en-GB" sz="1700"/>
                        <a:t>39</a:t>
                      </a:r>
                      <a:endParaRPr sz="1700"/>
                    </a:p>
                  </a:txBody>
                  <a:tcPr marL="91425" marR="91425" marT="91425" marB="91425"/>
                </a:tc>
                <a:tc>
                  <a:txBody>
                    <a:bodyPr/>
                    <a:lstStyle/>
                    <a:p>
                      <a:pPr marL="0" lvl="0" indent="0" algn="ctr" rtl="0">
                        <a:spcBef>
                          <a:spcPts val="0"/>
                        </a:spcBef>
                        <a:spcAft>
                          <a:spcPts val="0"/>
                        </a:spcAft>
                        <a:buNone/>
                      </a:pPr>
                      <a:r>
                        <a:rPr lang="en-GB" sz="1700"/>
                        <a:t>21</a:t>
                      </a:r>
                      <a:endParaRPr sz="1700"/>
                    </a:p>
                  </a:txBody>
                  <a:tcPr marL="91425" marR="91425" marT="91425" marB="91425"/>
                </a:tc>
                <a:tc>
                  <a:txBody>
                    <a:bodyPr/>
                    <a:lstStyle/>
                    <a:p>
                      <a:pPr marL="0" lvl="0" indent="0" algn="ctr" rtl="0">
                        <a:spcBef>
                          <a:spcPts val="0"/>
                        </a:spcBef>
                        <a:spcAft>
                          <a:spcPts val="0"/>
                        </a:spcAft>
                        <a:buNone/>
                      </a:pPr>
                      <a:r>
                        <a:rPr lang="en-GB" sz="1700"/>
                        <a:t>15</a:t>
                      </a:r>
                      <a:endParaRPr sz="1700"/>
                    </a:p>
                  </a:txBody>
                  <a:tcPr marL="91425" marR="91425" marT="91425" marB="91425"/>
                </a:tc>
                <a:tc>
                  <a:txBody>
                    <a:bodyPr/>
                    <a:lstStyle/>
                    <a:p>
                      <a:pPr marL="0" lvl="0" indent="0" algn="ctr" rtl="0">
                        <a:spcBef>
                          <a:spcPts val="0"/>
                        </a:spcBef>
                        <a:spcAft>
                          <a:spcPts val="0"/>
                        </a:spcAft>
                        <a:buNone/>
                      </a:pPr>
                      <a:r>
                        <a:rPr lang="en-GB" sz="1700" dirty="0">
                          <a:solidFill>
                            <a:srgbClr val="C00000"/>
                          </a:solidFill>
                        </a:rPr>
                        <a:t>21</a:t>
                      </a:r>
                      <a:endParaRPr sz="1700" dirty="0">
                        <a:solidFill>
                          <a:srgbClr val="C00000"/>
                        </a:solidFill>
                      </a:endParaRPr>
                    </a:p>
                  </a:txBody>
                  <a:tcPr marL="91425" marR="91425" marT="91425" marB="91425"/>
                </a:tc>
                <a:extLst>
                  <a:ext uri="{0D108BD9-81ED-4DB2-BD59-A6C34878D82A}">
                    <a16:rowId xmlns:a16="http://schemas.microsoft.com/office/drawing/2014/main" val="10002"/>
                  </a:ext>
                </a:extLst>
              </a:tr>
              <a:tr h="441925">
                <a:tc>
                  <a:txBody>
                    <a:bodyPr/>
                    <a:lstStyle/>
                    <a:p>
                      <a:pPr marL="0" lvl="0" indent="0" algn="l" rtl="0">
                        <a:spcBef>
                          <a:spcPts val="0"/>
                        </a:spcBef>
                        <a:spcAft>
                          <a:spcPts val="0"/>
                        </a:spcAft>
                        <a:buNone/>
                      </a:pPr>
                      <a:r>
                        <a:rPr lang="en-GB" sz="1700"/>
                        <a:t>CASP15</a:t>
                      </a:r>
                      <a:endParaRPr sz="1700"/>
                    </a:p>
                  </a:txBody>
                  <a:tcPr marL="91425" marR="91425" marT="91425" marB="91425"/>
                </a:tc>
                <a:tc>
                  <a:txBody>
                    <a:bodyPr/>
                    <a:lstStyle/>
                    <a:p>
                      <a:pPr marL="0" lvl="0" indent="0" algn="ctr" rtl="0">
                        <a:spcBef>
                          <a:spcPts val="0"/>
                        </a:spcBef>
                        <a:spcAft>
                          <a:spcPts val="0"/>
                        </a:spcAft>
                        <a:buNone/>
                      </a:pPr>
                      <a:r>
                        <a:rPr lang="en-GB" sz="1700"/>
                        <a:t>47</a:t>
                      </a:r>
                      <a:endParaRPr sz="1700"/>
                    </a:p>
                  </a:txBody>
                  <a:tcPr marL="91425" marR="91425" marT="91425" marB="91425"/>
                </a:tc>
                <a:tc>
                  <a:txBody>
                    <a:bodyPr/>
                    <a:lstStyle/>
                    <a:p>
                      <a:pPr marL="0" lvl="0" indent="0" algn="ctr" rtl="0">
                        <a:spcBef>
                          <a:spcPts val="0"/>
                        </a:spcBef>
                        <a:spcAft>
                          <a:spcPts val="0"/>
                        </a:spcAft>
                        <a:buNone/>
                      </a:pPr>
                      <a:r>
                        <a:rPr lang="en-GB" sz="1700"/>
                        <a:t>15</a:t>
                      </a:r>
                      <a:endParaRPr sz="1700"/>
                    </a:p>
                  </a:txBody>
                  <a:tcPr marL="91425" marR="91425" marT="91425" marB="91425"/>
                </a:tc>
                <a:tc>
                  <a:txBody>
                    <a:bodyPr/>
                    <a:lstStyle/>
                    <a:p>
                      <a:pPr marL="0" lvl="0" indent="0" algn="ctr" rtl="0">
                        <a:spcBef>
                          <a:spcPts val="0"/>
                        </a:spcBef>
                        <a:spcAft>
                          <a:spcPts val="0"/>
                        </a:spcAft>
                        <a:buNone/>
                      </a:pPr>
                      <a:r>
                        <a:rPr lang="en-GB" sz="1700"/>
                        <a:t>8</a:t>
                      </a:r>
                      <a:endParaRPr sz="1700"/>
                    </a:p>
                  </a:txBody>
                  <a:tcPr marL="91425" marR="91425" marT="91425" marB="91425"/>
                </a:tc>
                <a:tc>
                  <a:txBody>
                    <a:bodyPr/>
                    <a:lstStyle/>
                    <a:p>
                      <a:pPr marL="0" lvl="0" indent="0" algn="ctr" rtl="0">
                        <a:spcBef>
                          <a:spcPts val="0"/>
                        </a:spcBef>
                        <a:spcAft>
                          <a:spcPts val="0"/>
                        </a:spcAft>
                        <a:buNone/>
                      </a:pPr>
                      <a:r>
                        <a:rPr lang="en-GB" sz="1700" dirty="0">
                          <a:solidFill>
                            <a:srgbClr val="C00000"/>
                          </a:solidFill>
                        </a:rPr>
                        <a:t>39</a:t>
                      </a:r>
                      <a:endParaRPr sz="1700" dirty="0">
                        <a:solidFill>
                          <a:srgbClr val="C00000"/>
                        </a:solidFill>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GB"/>
              <a:t>What makes a target hard </a:t>
            </a:r>
            <a:r>
              <a:rPr lang="en-GB">
                <a:solidFill>
                  <a:srgbClr val="0000FF"/>
                </a:solidFill>
              </a:rPr>
              <a:t>and does that explain any of the apparent drop from CASP14 to CASP15</a:t>
            </a:r>
            <a:endParaRPr>
              <a:solidFill>
                <a:srgbClr val="0000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41"/>
          <p:cNvPicPr preferRelativeResize="0"/>
          <p:nvPr/>
        </p:nvPicPr>
        <p:blipFill>
          <a:blip r:embed="rId3">
            <a:alphaModFix/>
          </a:blip>
          <a:stretch>
            <a:fillRect/>
          </a:stretch>
        </p:blipFill>
        <p:spPr>
          <a:xfrm>
            <a:off x="0" y="447000"/>
            <a:ext cx="4445090" cy="4782425"/>
          </a:xfrm>
          <a:prstGeom prst="rect">
            <a:avLst/>
          </a:prstGeom>
          <a:noFill/>
          <a:ln>
            <a:noFill/>
          </a:ln>
        </p:spPr>
      </p:pic>
      <p:pic>
        <p:nvPicPr>
          <p:cNvPr id="280" name="Google Shape;280;p41"/>
          <p:cNvPicPr preferRelativeResize="0"/>
          <p:nvPr/>
        </p:nvPicPr>
        <p:blipFill>
          <a:blip r:embed="rId4">
            <a:alphaModFix/>
          </a:blip>
          <a:stretch>
            <a:fillRect/>
          </a:stretch>
        </p:blipFill>
        <p:spPr>
          <a:xfrm>
            <a:off x="4622384" y="447000"/>
            <a:ext cx="4445090" cy="4782425"/>
          </a:xfrm>
          <a:prstGeom prst="rect">
            <a:avLst/>
          </a:prstGeom>
          <a:noFill/>
          <a:ln>
            <a:noFill/>
          </a:ln>
        </p:spPr>
      </p:pic>
      <p:sp>
        <p:nvSpPr>
          <p:cNvPr id="281" name="Google Shape;281;p41"/>
          <p:cNvSpPr txBox="1">
            <a:spLocks noGrp="1"/>
          </p:cNvSpPr>
          <p:nvPr>
            <p:ph type="title"/>
          </p:nvPr>
        </p:nvSpPr>
        <p:spPr>
          <a:xfrm>
            <a:off x="3261300" y="291975"/>
            <a:ext cx="2621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Is size an issue?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2"/>
          <p:cNvSpPr txBox="1">
            <a:spLocks noGrp="1"/>
          </p:cNvSpPr>
          <p:nvPr>
            <p:ph type="title"/>
          </p:nvPr>
        </p:nvSpPr>
        <p:spPr>
          <a:xfrm>
            <a:off x="2202750" y="215475"/>
            <a:ext cx="4738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Is secondary structure relevant?</a:t>
            </a:r>
            <a:endParaRPr/>
          </a:p>
        </p:txBody>
      </p:sp>
      <p:pic>
        <p:nvPicPr>
          <p:cNvPr id="287" name="Google Shape;287;p42"/>
          <p:cNvPicPr preferRelativeResize="0"/>
          <p:nvPr/>
        </p:nvPicPr>
        <p:blipFill>
          <a:blip r:embed="rId3">
            <a:alphaModFix/>
          </a:blip>
          <a:stretch>
            <a:fillRect/>
          </a:stretch>
        </p:blipFill>
        <p:spPr>
          <a:xfrm>
            <a:off x="445275" y="788175"/>
            <a:ext cx="4050525" cy="4050525"/>
          </a:xfrm>
          <a:prstGeom prst="rect">
            <a:avLst/>
          </a:prstGeom>
          <a:noFill/>
          <a:ln>
            <a:noFill/>
          </a:ln>
        </p:spPr>
      </p:pic>
      <p:pic>
        <p:nvPicPr>
          <p:cNvPr id="288" name="Google Shape;288;p42"/>
          <p:cNvPicPr preferRelativeResize="0"/>
          <p:nvPr/>
        </p:nvPicPr>
        <p:blipFill>
          <a:blip r:embed="rId4">
            <a:alphaModFix/>
          </a:blip>
          <a:stretch>
            <a:fillRect/>
          </a:stretch>
        </p:blipFill>
        <p:spPr>
          <a:xfrm>
            <a:off x="4648200" y="788175"/>
            <a:ext cx="4050525" cy="4050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43"/>
          <p:cNvPicPr preferRelativeResize="0"/>
          <p:nvPr/>
        </p:nvPicPr>
        <p:blipFill>
          <a:blip r:embed="rId3">
            <a:alphaModFix/>
          </a:blip>
          <a:stretch>
            <a:fillRect/>
          </a:stretch>
        </p:blipFill>
        <p:spPr>
          <a:xfrm>
            <a:off x="4597500" y="636725"/>
            <a:ext cx="4482725" cy="4440625"/>
          </a:xfrm>
          <a:prstGeom prst="rect">
            <a:avLst/>
          </a:prstGeom>
          <a:noFill/>
          <a:ln>
            <a:noFill/>
          </a:ln>
        </p:spPr>
      </p:pic>
      <p:pic>
        <p:nvPicPr>
          <p:cNvPr id="294" name="Google Shape;294;p43"/>
          <p:cNvPicPr preferRelativeResize="0"/>
          <p:nvPr/>
        </p:nvPicPr>
        <p:blipFill>
          <a:blip r:embed="rId4">
            <a:alphaModFix/>
          </a:blip>
          <a:stretch>
            <a:fillRect/>
          </a:stretch>
        </p:blipFill>
        <p:spPr>
          <a:xfrm>
            <a:off x="114775" y="636725"/>
            <a:ext cx="4482725" cy="4440625"/>
          </a:xfrm>
          <a:prstGeom prst="rect">
            <a:avLst/>
          </a:prstGeom>
          <a:noFill/>
          <a:ln>
            <a:noFill/>
          </a:ln>
        </p:spPr>
      </p:pic>
      <p:sp>
        <p:nvSpPr>
          <p:cNvPr id="295" name="Google Shape;295;p43"/>
          <p:cNvSpPr txBox="1">
            <a:spLocks noGrp="1"/>
          </p:cNvSpPr>
          <p:nvPr>
            <p:ph type="title"/>
          </p:nvPr>
        </p:nvSpPr>
        <p:spPr>
          <a:xfrm>
            <a:off x="646800" y="419500"/>
            <a:ext cx="7850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Is experimental method relevant?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6"/>
          <p:cNvSpPr txBox="1">
            <a:spLocks noGrp="1"/>
          </p:cNvSpPr>
          <p:nvPr>
            <p:ph type="body" idx="1"/>
          </p:nvPr>
        </p:nvSpPr>
        <p:spPr>
          <a:xfrm>
            <a:off x="0" y="-43350"/>
            <a:ext cx="90720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2100"/>
              <a:t> Filomeno Sanchez Rodriguez			               Adam Simpkin</a:t>
            </a:r>
            <a:endParaRPr sz="2100"/>
          </a:p>
          <a:p>
            <a:pPr marL="0" lvl="0" indent="0" algn="l" rtl="0">
              <a:lnSpc>
                <a:spcPct val="100000"/>
              </a:lnSpc>
              <a:spcBef>
                <a:spcPts val="1600"/>
              </a:spcBef>
              <a:spcAft>
                <a:spcPts val="0"/>
              </a:spcAft>
              <a:buNone/>
            </a:pPr>
            <a:endParaRPr sz="2100"/>
          </a:p>
          <a:p>
            <a:pPr marL="0" lvl="0" indent="0" algn="l" rtl="0">
              <a:lnSpc>
                <a:spcPct val="100000"/>
              </a:lnSpc>
              <a:spcBef>
                <a:spcPts val="1600"/>
              </a:spcBef>
              <a:spcAft>
                <a:spcPts val="0"/>
              </a:spcAft>
              <a:buNone/>
            </a:pPr>
            <a:endParaRPr sz="2100"/>
          </a:p>
          <a:p>
            <a:pPr marL="0" lvl="0" indent="457200" algn="l" rtl="0">
              <a:lnSpc>
                <a:spcPct val="100000"/>
              </a:lnSpc>
              <a:spcBef>
                <a:spcPts val="1600"/>
              </a:spcBef>
              <a:spcAft>
                <a:spcPts val="0"/>
              </a:spcAft>
              <a:buNone/>
            </a:pPr>
            <a:r>
              <a:rPr lang="en-GB" sz="2100"/>
              <a:t>Shahram Mesdaghi, </a:t>
            </a:r>
            <a:r>
              <a:rPr lang="en-GB" sz="1700"/>
              <a:t>David Murphy</a:t>
            </a:r>
            <a:r>
              <a:rPr lang="en-GB" sz="2100"/>
              <a:t>			 Ronan Keegan</a:t>
            </a:r>
            <a:endParaRPr sz="2100"/>
          </a:p>
          <a:p>
            <a:pPr marL="0" lvl="0" indent="0" algn="l" rtl="0">
              <a:lnSpc>
                <a:spcPct val="100000"/>
              </a:lnSpc>
              <a:spcBef>
                <a:spcPts val="1600"/>
              </a:spcBef>
              <a:spcAft>
                <a:spcPts val="0"/>
              </a:spcAft>
              <a:buNone/>
            </a:pPr>
            <a:endParaRPr sz="2100"/>
          </a:p>
          <a:p>
            <a:pPr marL="0" lvl="0" indent="0" algn="l" rtl="0">
              <a:lnSpc>
                <a:spcPct val="100000"/>
              </a:lnSpc>
              <a:spcBef>
                <a:spcPts val="1600"/>
              </a:spcBef>
              <a:spcAft>
                <a:spcPts val="0"/>
              </a:spcAft>
              <a:buNone/>
            </a:pPr>
            <a:endParaRPr sz="2100"/>
          </a:p>
          <a:p>
            <a:pPr marL="0" lvl="0" indent="457200" algn="l" rtl="0">
              <a:lnSpc>
                <a:spcPct val="100000"/>
              </a:lnSpc>
              <a:spcBef>
                <a:spcPts val="1600"/>
              </a:spcBef>
              <a:spcAft>
                <a:spcPts val="1600"/>
              </a:spcAft>
              <a:buNone/>
            </a:pPr>
            <a:r>
              <a:rPr lang="en-GB" sz="2100">
                <a:solidFill>
                  <a:schemeClr val="accent4"/>
                </a:solidFill>
              </a:rPr>
              <a:t>Andriy </a:t>
            </a:r>
            <a:r>
              <a:rPr lang="en-GB" sz="2100">
                <a:solidFill>
                  <a:schemeClr val="accent4"/>
                </a:solidFill>
                <a:highlight>
                  <a:srgbClr val="FFFFFF"/>
                </a:highlight>
              </a:rPr>
              <a:t>Kryshtafovych</a:t>
            </a:r>
            <a:r>
              <a:rPr lang="en-GB" sz="2900">
                <a:solidFill>
                  <a:schemeClr val="accent4"/>
                </a:solidFill>
              </a:rPr>
              <a:t>						</a:t>
            </a:r>
            <a:endParaRPr sz="2100">
              <a:solidFill>
                <a:srgbClr val="B6D7A8"/>
              </a:solidFill>
            </a:endParaRPr>
          </a:p>
        </p:txBody>
      </p:sp>
      <p:pic>
        <p:nvPicPr>
          <p:cNvPr id="108" name="Google Shape;108;p26"/>
          <p:cNvPicPr preferRelativeResize="0"/>
          <p:nvPr/>
        </p:nvPicPr>
        <p:blipFill>
          <a:blip r:embed="rId3">
            <a:alphaModFix/>
          </a:blip>
          <a:stretch>
            <a:fillRect/>
          </a:stretch>
        </p:blipFill>
        <p:spPr>
          <a:xfrm>
            <a:off x="5994475" y="361275"/>
            <a:ext cx="1224300" cy="1224300"/>
          </a:xfrm>
          <a:prstGeom prst="ellipse">
            <a:avLst/>
          </a:prstGeom>
          <a:noFill/>
          <a:ln>
            <a:noFill/>
          </a:ln>
        </p:spPr>
      </p:pic>
      <p:pic>
        <p:nvPicPr>
          <p:cNvPr id="109" name="Google Shape;109;p26"/>
          <p:cNvPicPr preferRelativeResize="0"/>
          <p:nvPr/>
        </p:nvPicPr>
        <p:blipFill rotWithShape="1">
          <a:blip r:embed="rId4">
            <a:alphaModFix/>
          </a:blip>
          <a:srcRect t="3685" b="19367"/>
          <a:stretch/>
        </p:blipFill>
        <p:spPr>
          <a:xfrm>
            <a:off x="1137299" y="417025"/>
            <a:ext cx="1224300" cy="1218000"/>
          </a:xfrm>
          <a:prstGeom prst="ellipse">
            <a:avLst/>
          </a:prstGeom>
          <a:noFill/>
          <a:ln>
            <a:noFill/>
          </a:ln>
        </p:spPr>
      </p:pic>
      <p:pic>
        <p:nvPicPr>
          <p:cNvPr id="110" name="Google Shape;110;p26"/>
          <p:cNvPicPr preferRelativeResize="0"/>
          <p:nvPr/>
        </p:nvPicPr>
        <p:blipFill>
          <a:blip r:embed="rId5">
            <a:alphaModFix/>
          </a:blip>
          <a:stretch>
            <a:fillRect/>
          </a:stretch>
        </p:blipFill>
        <p:spPr>
          <a:xfrm>
            <a:off x="5937925" y="1972450"/>
            <a:ext cx="1337400" cy="1337400"/>
          </a:xfrm>
          <a:prstGeom prst="ellipse">
            <a:avLst/>
          </a:prstGeom>
          <a:noFill/>
          <a:ln>
            <a:noFill/>
          </a:ln>
        </p:spPr>
      </p:pic>
      <p:pic>
        <p:nvPicPr>
          <p:cNvPr id="111" name="Google Shape;111;p26"/>
          <p:cNvPicPr preferRelativeResize="0"/>
          <p:nvPr/>
        </p:nvPicPr>
        <p:blipFill rotWithShape="1">
          <a:blip r:embed="rId6">
            <a:alphaModFix/>
          </a:blip>
          <a:srcRect l="58360" t="68125" r="25727" b="4811"/>
          <a:stretch/>
        </p:blipFill>
        <p:spPr>
          <a:xfrm>
            <a:off x="1038900" y="1953075"/>
            <a:ext cx="1421100" cy="1301400"/>
          </a:xfrm>
          <a:prstGeom prst="ellipse">
            <a:avLst/>
          </a:prstGeom>
          <a:noFill/>
          <a:ln>
            <a:noFill/>
          </a:ln>
        </p:spPr>
      </p:pic>
      <p:pic>
        <p:nvPicPr>
          <p:cNvPr id="112" name="Google Shape;112;p26"/>
          <p:cNvPicPr preferRelativeResize="0"/>
          <p:nvPr/>
        </p:nvPicPr>
        <p:blipFill rotWithShape="1">
          <a:blip r:embed="rId7">
            <a:alphaModFix/>
          </a:blip>
          <a:srcRect l="35687" t="43649" r="40170" b="10350"/>
          <a:stretch/>
        </p:blipFill>
        <p:spPr>
          <a:xfrm>
            <a:off x="1115850" y="3692077"/>
            <a:ext cx="1267200" cy="1301400"/>
          </a:xfrm>
          <a:prstGeom prst="ellipse">
            <a:avLst/>
          </a:prstGeom>
          <a:noFill/>
          <a:ln>
            <a:noFill/>
          </a:ln>
        </p:spPr>
      </p:pic>
      <p:sp>
        <p:nvSpPr>
          <p:cNvPr id="113" name="Google Shape;113;p26"/>
          <p:cNvSpPr txBox="1">
            <a:spLocks noGrp="1"/>
          </p:cNvSpPr>
          <p:nvPr>
            <p:ph type="body" idx="1"/>
          </p:nvPr>
        </p:nvSpPr>
        <p:spPr>
          <a:xfrm>
            <a:off x="5880350" y="3238500"/>
            <a:ext cx="3482100" cy="768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GB" sz="2100">
                <a:solidFill>
                  <a:srgbClr val="434343"/>
                </a:solidFill>
              </a:rPr>
              <a:t>Luc Elliott</a:t>
            </a:r>
            <a:endParaRPr sz="2100">
              <a:solidFill>
                <a:srgbClr val="434343"/>
              </a:solidFill>
            </a:endParaRPr>
          </a:p>
        </p:txBody>
      </p:sp>
      <p:pic>
        <p:nvPicPr>
          <p:cNvPr id="114" name="Google Shape;114;p26"/>
          <p:cNvPicPr preferRelativeResize="0"/>
          <p:nvPr/>
        </p:nvPicPr>
        <p:blipFill>
          <a:blip r:embed="rId8">
            <a:alphaModFix/>
          </a:blip>
          <a:stretch>
            <a:fillRect/>
          </a:stretch>
        </p:blipFill>
        <p:spPr>
          <a:xfrm>
            <a:off x="6017936" y="3730624"/>
            <a:ext cx="1177500" cy="1224300"/>
          </a:xfrm>
          <a:prstGeom prst="ellipse">
            <a:avLst/>
          </a:prstGeom>
          <a:noFill/>
          <a:ln>
            <a:noFill/>
          </a:ln>
        </p:spPr>
      </p:pic>
      <p:pic>
        <p:nvPicPr>
          <p:cNvPr id="115" name="Google Shape;115;p26"/>
          <p:cNvPicPr preferRelativeResize="0"/>
          <p:nvPr/>
        </p:nvPicPr>
        <p:blipFill rotWithShape="1">
          <a:blip r:embed="rId6">
            <a:alphaModFix/>
          </a:blip>
          <a:srcRect l="8333" t="37184" r="77538" b="34440"/>
          <a:stretch/>
        </p:blipFill>
        <p:spPr>
          <a:xfrm>
            <a:off x="2709650" y="2288100"/>
            <a:ext cx="855000" cy="924600"/>
          </a:xfrm>
          <a:prstGeom prst="ellipse">
            <a:avLst/>
          </a:prstGeom>
          <a:noFill/>
          <a:ln>
            <a:noFill/>
          </a:ln>
        </p:spPr>
      </p:pic>
      <p:pic>
        <p:nvPicPr>
          <p:cNvPr id="116" name="Google Shape;116;p26"/>
          <p:cNvPicPr preferRelativeResize="0"/>
          <p:nvPr/>
        </p:nvPicPr>
        <p:blipFill>
          <a:blip r:embed="rId9">
            <a:alphaModFix/>
          </a:blip>
          <a:stretch>
            <a:fillRect/>
          </a:stretch>
        </p:blipFill>
        <p:spPr>
          <a:xfrm>
            <a:off x="7376650" y="2446888"/>
            <a:ext cx="1626425" cy="388525"/>
          </a:xfrm>
          <a:prstGeom prst="rect">
            <a:avLst/>
          </a:prstGeom>
          <a:noFill/>
          <a:ln>
            <a:noFill/>
          </a:ln>
        </p:spPr>
      </p:pic>
      <p:pic>
        <p:nvPicPr>
          <p:cNvPr id="117" name="Google Shape;117;p26"/>
          <p:cNvPicPr preferRelativeResize="0"/>
          <p:nvPr/>
        </p:nvPicPr>
        <p:blipFill>
          <a:blip r:embed="rId10">
            <a:alphaModFix/>
          </a:blip>
          <a:stretch>
            <a:fillRect/>
          </a:stretch>
        </p:blipFill>
        <p:spPr>
          <a:xfrm>
            <a:off x="7376649" y="620797"/>
            <a:ext cx="1267201" cy="496999"/>
          </a:xfrm>
          <a:prstGeom prst="rect">
            <a:avLst/>
          </a:prstGeom>
          <a:noFill/>
          <a:ln>
            <a:noFill/>
          </a:ln>
        </p:spPr>
      </p:pic>
      <p:pic>
        <p:nvPicPr>
          <p:cNvPr id="118" name="Google Shape;118;p26"/>
          <p:cNvPicPr preferRelativeResize="0"/>
          <p:nvPr/>
        </p:nvPicPr>
        <p:blipFill>
          <a:blip r:embed="rId11">
            <a:alphaModFix/>
          </a:blip>
          <a:stretch>
            <a:fillRect/>
          </a:stretch>
        </p:blipFill>
        <p:spPr>
          <a:xfrm>
            <a:off x="7376651" y="4094441"/>
            <a:ext cx="1626426" cy="44356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44"/>
          <p:cNvPicPr preferRelativeResize="0"/>
          <p:nvPr/>
        </p:nvPicPr>
        <p:blipFill>
          <a:blip r:embed="rId3">
            <a:alphaModFix/>
          </a:blip>
          <a:stretch>
            <a:fillRect/>
          </a:stretch>
        </p:blipFill>
        <p:spPr>
          <a:xfrm>
            <a:off x="4603888" y="218075"/>
            <a:ext cx="4603888" cy="4795175"/>
          </a:xfrm>
          <a:prstGeom prst="rect">
            <a:avLst/>
          </a:prstGeom>
          <a:noFill/>
          <a:ln>
            <a:noFill/>
          </a:ln>
        </p:spPr>
      </p:pic>
      <p:pic>
        <p:nvPicPr>
          <p:cNvPr id="301" name="Google Shape;301;p44"/>
          <p:cNvPicPr preferRelativeResize="0"/>
          <p:nvPr/>
        </p:nvPicPr>
        <p:blipFill>
          <a:blip r:embed="rId4">
            <a:alphaModFix/>
          </a:blip>
          <a:stretch>
            <a:fillRect/>
          </a:stretch>
        </p:blipFill>
        <p:spPr>
          <a:xfrm>
            <a:off x="0" y="218075"/>
            <a:ext cx="4603888" cy="4795175"/>
          </a:xfrm>
          <a:prstGeom prst="rect">
            <a:avLst/>
          </a:prstGeom>
          <a:noFill/>
          <a:ln>
            <a:noFill/>
          </a:ln>
        </p:spPr>
      </p:pic>
      <p:sp>
        <p:nvSpPr>
          <p:cNvPr id="302" name="Google Shape;302;p44"/>
          <p:cNvSpPr txBox="1">
            <a:spLocks noGrp="1"/>
          </p:cNvSpPr>
          <p:nvPr>
            <p:ph type="title"/>
          </p:nvPr>
        </p:nvSpPr>
        <p:spPr>
          <a:xfrm>
            <a:off x="2270100" y="218075"/>
            <a:ext cx="4603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What about oligomeric status?</a:t>
            </a:r>
            <a:endParaRPr/>
          </a:p>
        </p:txBody>
      </p:sp>
      <p:sp>
        <p:nvSpPr>
          <p:cNvPr id="303" name="Google Shape;303;p44"/>
          <p:cNvSpPr txBox="1"/>
          <p:nvPr/>
        </p:nvSpPr>
        <p:spPr>
          <a:xfrm>
            <a:off x="5106950" y="4734900"/>
            <a:ext cx="38202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a:t>n=47	             n=29	     n=33</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9" name="Google Shape;309;p45"/>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GB" sz="2420"/>
              <a:t>Neff is clearly an issue</a:t>
            </a:r>
            <a:endParaRPr sz="2420"/>
          </a:p>
        </p:txBody>
      </p:sp>
      <p:pic>
        <p:nvPicPr>
          <p:cNvPr id="1026" name="Picture 2">
            <a:extLst>
              <a:ext uri="{FF2B5EF4-FFF2-40B4-BE49-F238E27FC236}">
                <a16:creationId xmlns:a16="http://schemas.microsoft.com/office/drawing/2014/main" id="{486BA1C0-F784-D03F-6F42-124BE14EBE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74"/>
          <a:stretch/>
        </p:blipFill>
        <p:spPr bwMode="auto">
          <a:xfrm>
            <a:off x="4725589" y="693931"/>
            <a:ext cx="4013615" cy="463131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B4CF367F-9710-B3FC-49A5-25103F2120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74"/>
          <a:stretch/>
        </p:blipFill>
        <p:spPr bwMode="auto">
          <a:xfrm>
            <a:off x="427353" y="693931"/>
            <a:ext cx="4013615" cy="46313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6"/>
          <p:cNvSpPr txBox="1">
            <a:spLocks noGrp="1"/>
          </p:cNvSpPr>
          <p:nvPr>
            <p:ph type="title"/>
          </p:nvPr>
        </p:nvSpPr>
        <p:spPr>
          <a:xfrm>
            <a:off x="289575" y="312275"/>
            <a:ext cx="3626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Before we look at the failures…</a:t>
            </a:r>
            <a:endParaRPr/>
          </a:p>
        </p:txBody>
      </p:sp>
      <p:sp>
        <p:nvSpPr>
          <p:cNvPr id="327" name="Google Shape;327;p46"/>
          <p:cNvSpPr txBox="1">
            <a:spLocks noGrp="1"/>
          </p:cNvSpPr>
          <p:nvPr>
            <p:ph type="body" idx="1"/>
          </p:nvPr>
        </p:nvSpPr>
        <p:spPr>
          <a:xfrm>
            <a:off x="311700" y="1626400"/>
            <a:ext cx="3326400" cy="3199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T1169 has almost 3000 residues</a:t>
            </a:r>
            <a:endParaRPr/>
          </a:p>
          <a:p>
            <a:pPr marL="0" lvl="0" indent="0" algn="l" rtl="0">
              <a:spcBef>
                <a:spcPts val="1200"/>
              </a:spcBef>
              <a:spcAft>
                <a:spcPts val="0"/>
              </a:spcAft>
              <a:buNone/>
            </a:pPr>
            <a:r>
              <a:rPr lang="en-GB"/>
              <a:t>Four assessment units, three FM, one TBM-hard</a:t>
            </a:r>
            <a:endParaRPr/>
          </a:p>
          <a:p>
            <a:pPr marL="0" lvl="0" indent="0" algn="l" rtl="0">
              <a:spcBef>
                <a:spcPts val="1200"/>
              </a:spcBef>
              <a:spcAft>
                <a:spcPts val="0"/>
              </a:spcAft>
              <a:buNone/>
            </a:pPr>
            <a:r>
              <a:rPr lang="en-GB"/>
              <a:t>Yang-server model, for example, is extraordinarily accurate. GDT_TS 58 overall</a:t>
            </a:r>
            <a:endParaRPr/>
          </a:p>
          <a:p>
            <a:pPr marL="0" lvl="0" indent="0" algn="l" rtl="0">
              <a:spcBef>
                <a:spcPts val="1200"/>
              </a:spcBef>
              <a:spcAft>
                <a:spcPts val="1200"/>
              </a:spcAft>
              <a:buNone/>
            </a:pPr>
            <a:endParaRPr/>
          </a:p>
        </p:txBody>
      </p:sp>
      <p:sp>
        <p:nvSpPr>
          <p:cNvPr id="328" name="Google Shape;328;p46"/>
          <p:cNvSpPr txBox="1"/>
          <p:nvPr/>
        </p:nvSpPr>
        <p:spPr>
          <a:xfrm>
            <a:off x="4687975" y="4759550"/>
            <a:ext cx="154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target</a:t>
            </a:r>
            <a:endParaRPr/>
          </a:p>
        </p:txBody>
      </p:sp>
      <p:sp>
        <p:nvSpPr>
          <p:cNvPr id="329" name="Google Shape;329;p46"/>
          <p:cNvSpPr txBox="1"/>
          <p:nvPr/>
        </p:nvSpPr>
        <p:spPr>
          <a:xfrm>
            <a:off x="6897775" y="4759550"/>
            <a:ext cx="154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T1169TS229_1</a:t>
            </a:r>
            <a:endParaRPr/>
          </a:p>
        </p:txBody>
      </p:sp>
      <p:pic>
        <p:nvPicPr>
          <p:cNvPr id="330" name="Google Shape;330;p46"/>
          <p:cNvPicPr preferRelativeResize="0"/>
          <p:nvPr/>
        </p:nvPicPr>
        <p:blipFill>
          <a:blip r:embed="rId3">
            <a:alphaModFix/>
          </a:blip>
          <a:stretch>
            <a:fillRect/>
          </a:stretch>
        </p:blipFill>
        <p:spPr>
          <a:xfrm>
            <a:off x="3520750" y="258650"/>
            <a:ext cx="5394650" cy="447361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4"/>
        <p:cNvGrpSpPr/>
        <p:nvPr/>
      </p:nvGrpSpPr>
      <p:grpSpPr>
        <a:xfrm>
          <a:off x="0" y="0"/>
          <a:ext cx="0" cy="0"/>
          <a:chOff x="0" y="0"/>
          <a:chExt cx="0" cy="0"/>
        </a:xfrm>
      </p:grpSpPr>
      <p:sp>
        <p:nvSpPr>
          <p:cNvPr id="335" name="Google Shape;335;p47"/>
          <p:cNvSpPr txBox="1">
            <a:spLocks noGrp="1"/>
          </p:cNvSpPr>
          <p:nvPr>
            <p:ph type="title"/>
          </p:nvPr>
        </p:nvSpPr>
        <p:spPr>
          <a:xfrm>
            <a:off x="311700" y="313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The hardest targets in CASP15 - T1130 and T1131. </a:t>
            </a:r>
            <a:endParaRPr/>
          </a:p>
        </p:txBody>
      </p:sp>
      <p:sp>
        <p:nvSpPr>
          <p:cNvPr id="336" name="Google Shape;336;p47"/>
          <p:cNvSpPr txBox="1">
            <a:spLocks noGrp="1"/>
          </p:cNvSpPr>
          <p:nvPr>
            <p:ph type="body" idx="1"/>
          </p:nvPr>
        </p:nvSpPr>
        <p:spPr>
          <a:xfrm>
            <a:off x="311700" y="1341050"/>
            <a:ext cx="8520600" cy="33561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GB" sz="2200">
                <a:solidFill>
                  <a:schemeClr val="dk1"/>
                </a:solidFill>
              </a:rPr>
              <a:t>These are aphid proteins, thought to be distantly homologous</a:t>
            </a:r>
            <a:endParaRPr sz="2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2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sz="2200">
                <a:solidFill>
                  <a:schemeClr val="dk1"/>
                </a:solidFill>
              </a:rPr>
              <a:t>T1131 is </a:t>
            </a:r>
            <a:r>
              <a:rPr lang="en-GB" sz="2200" i="1">
                <a:solidFill>
                  <a:schemeClr val="dk1"/>
                </a:solidFill>
              </a:rPr>
              <a:t>the</a:t>
            </a:r>
            <a:r>
              <a:rPr lang="en-GB" sz="2200">
                <a:solidFill>
                  <a:schemeClr val="dk1"/>
                </a:solidFill>
              </a:rPr>
              <a:t> hardest target. Both singletons. Apparently, decent AF2 models of both can be built with sequences from Supp Material and/or further still-private targeted sequencing </a:t>
            </a:r>
            <a:endParaRPr sz="2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2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sz="2200">
                <a:solidFill>
                  <a:schemeClr val="dk1"/>
                </a:solidFill>
              </a:rPr>
              <a:t>Small (159 and 172 residues) and helical. T1131 has two repeating sub-domains. Tried older methods and methods claiming advantage on shallow MSAs</a:t>
            </a:r>
            <a:endParaRPr sz="2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2200">
              <a:solidFill>
                <a:schemeClr val="dk1"/>
              </a:solidFill>
            </a:endParaRPr>
          </a:p>
        </p:txBody>
      </p:sp>
      <p:pic>
        <p:nvPicPr>
          <p:cNvPr id="337" name="Google Shape;337;p47"/>
          <p:cNvPicPr preferRelativeResize="0"/>
          <p:nvPr/>
        </p:nvPicPr>
        <p:blipFill rotWithShape="1">
          <a:blip r:embed="rId3">
            <a:alphaModFix/>
          </a:blip>
          <a:srcRect l="30137" t="32526" r="4910" b="66341"/>
          <a:stretch/>
        </p:blipFill>
        <p:spPr>
          <a:xfrm>
            <a:off x="0" y="962825"/>
            <a:ext cx="9206600" cy="1393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1"/>
        <p:cNvGrpSpPr/>
        <p:nvPr/>
      </p:nvGrpSpPr>
      <p:grpSpPr>
        <a:xfrm>
          <a:off x="0" y="0"/>
          <a:ext cx="0" cy="0"/>
          <a:chOff x="0" y="0"/>
          <a:chExt cx="0" cy="0"/>
        </a:xfrm>
      </p:grpSpPr>
      <p:sp>
        <p:nvSpPr>
          <p:cNvPr id="342" name="Google Shape;342;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Nothing tried predicts T1131 well</a:t>
            </a:r>
            <a:endParaRPr/>
          </a:p>
        </p:txBody>
      </p:sp>
      <p:pic>
        <p:nvPicPr>
          <p:cNvPr id="343" name="Google Shape;343;p48"/>
          <p:cNvPicPr preferRelativeResize="0"/>
          <p:nvPr/>
        </p:nvPicPr>
        <p:blipFill>
          <a:blip r:embed="rId3">
            <a:alphaModFix/>
          </a:blip>
          <a:stretch>
            <a:fillRect/>
          </a:stretch>
        </p:blipFill>
        <p:spPr>
          <a:xfrm>
            <a:off x="3864900" y="1152475"/>
            <a:ext cx="4421334" cy="3820975"/>
          </a:xfrm>
          <a:prstGeom prst="rect">
            <a:avLst/>
          </a:prstGeom>
          <a:noFill/>
          <a:ln>
            <a:noFill/>
          </a:ln>
        </p:spPr>
      </p:pic>
      <p:pic>
        <p:nvPicPr>
          <p:cNvPr id="344" name="Google Shape;344;p48"/>
          <p:cNvPicPr preferRelativeResize="0"/>
          <p:nvPr/>
        </p:nvPicPr>
        <p:blipFill>
          <a:blip r:embed="rId4">
            <a:alphaModFix/>
          </a:blip>
          <a:stretch>
            <a:fillRect/>
          </a:stretch>
        </p:blipFill>
        <p:spPr>
          <a:xfrm>
            <a:off x="399800" y="1365025"/>
            <a:ext cx="3097950" cy="3313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8"/>
        <p:cNvGrpSpPr/>
        <p:nvPr/>
      </p:nvGrpSpPr>
      <p:grpSpPr>
        <a:xfrm>
          <a:off x="0" y="0"/>
          <a:ext cx="0" cy="0"/>
          <a:chOff x="0" y="0"/>
          <a:chExt cx="0" cy="0"/>
        </a:xfrm>
      </p:grpSpPr>
      <p:sp>
        <p:nvSpPr>
          <p:cNvPr id="349" name="Google Shape;349;p49"/>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Only Yang group methods made a decent fist of T1130</a:t>
            </a:r>
            <a:endParaRPr/>
          </a:p>
        </p:txBody>
      </p:sp>
      <p:pic>
        <p:nvPicPr>
          <p:cNvPr id="350" name="Google Shape;350;p49"/>
          <p:cNvPicPr preferRelativeResize="0"/>
          <p:nvPr/>
        </p:nvPicPr>
        <p:blipFill>
          <a:blip r:embed="rId3">
            <a:alphaModFix/>
          </a:blip>
          <a:stretch>
            <a:fillRect/>
          </a:stretch>
        </p:blipFill>
        <p:spPr>
          <a:xfrm>
            <a:off x="1792075" y="923675"/>
            <a:ext cx="5679675" cy="1540250"/>
          </a:xfrm>
          <a:prstGeom prst="rect">
            <a:avLst/>
          </a:prstGeom>
          <a:noFill/>
          <a:ln>
            <a:noFill/>
          </a:ln>
        </p:spPr>
      </p:pic>
      <p:pic>
        <p:nvPicPr>
          <p:cNvPr id="351" name="Google Shape;351;p49"/>
          <p:cNvPicPr preferRelativeResize="0"/>
          <p:nvPr/>
        </p:nvPicPr>
        <p:blipFill>
          <a:blip r:embed="rId4">
            <a:alphaModFix/>
          </a:blip>
          <a:stretch>
            <a:fillRect/>
          </a:stretch>
        </p:blipFill>
        <p:spPr>
          <a:xfrm>
            <a:off x="1830825" y="2530125"/>
            <a:ext cx="5585074" cy="2308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0"/>
          <p:cNvSpPr txBox="1">
            <a:spLocks noGrp="1"/>
          </p:cNvSpPr>
          <p:nvPr>
            <p:ph type="title"/>
          </p:nvPr>
        </p:nvSpPr>
        <p:spPr>
          <a:xfrm>
            <a:off x="311700" y="3688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T1122 Cranefly nudi</a:t>
            </a:r>
            <a:r>
              <a:rPr lang="en-GB">
                <a:solidFill>
                  <a:srgbClr val="0000FF"/>
                </a:solidFill>
              </a:rPr>
              <a:t>virus</a:t>
            </a:r>
            <a:r>
              <a:rPr lang="en-GB"/>
              <a:t> protein</a:t>
            </a:r>
            <a:endParaRPr/>
          </a:p>
        </p:txBody>
      </p:sp>
      <p:sp>
        <p:nvSpPr>
          <p:cNvPr id="357" name="Google Shape;357;p50"/>
          <p:cNvSpPr txBox="1">
            <a:spLocks noGrp="1"/>
          </p:cNvSpPr>
          <p:nvPr>
            <p:ph type="body" idx="1"/>
          </p:nvPr>
        </p:nvSpPr>
        <p:spPr>
          <a:xfrm>
            <a:off x="773575" y="935075"/>
            <a:ext cx="7660800" cy="7797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1200"/>
              </a:spcAft>
              <a:buNone/>
            </a:pPr>
            <a:r>
              <a:rPr lang="en-GB"/>
              <a:t>Derived from viral polyhedra. Crystals stable since the 1950s! Only 25% solvent content. “Dissolving the crystals denatures the protein”</a:t>
            </a:r>
            <a:endParaRPr/>
          </a:p>
        </p:txBody>
      </p:sp>
      <p:pic>
        <p:nvPicPr>
          <p:cNvPr id="358" name="Google Shape;358;p50"/>
          <p:cNvPicPr preferRelativeResize="0"/>
          <p:nvPr/>
        </p:nvPicPr>
        <p:blipFill rotWithShape="1">
          <a:blip r:embed="rId3">
            <a:alphaModFix/>
          </a:blip>
          <a:srcRect r="72763"/>
          <a:stretch/>
        </p:blipFill>
        <p:spPr>
          <a:xfrm>
            <a:off x="-133650" y="1666100"/>
            <a:ext cx="1604301" cy="3201124"/>
          </a:xfrm>
          <a:prstGeom prst="rect">
            <a:avLst/>
          </a:prstGeom>
          <a:noFill/>
          <a:ln>
            <a:noFill/>
          </a:ln>
        </p:spPr>
      </p:pic>
      <p:pic>
        <p:nvPicPr>
          <p:cNvPr id="359" name="Google Shape;359;p50"/>
          <p:cNvPicPr preferRelativeResize="0"/>
          <p:nvPr/>
        </p:nvPicPr>
        <p:blipFill>
          <a:blip r:embed="rId4">
            <a:alphaModFix/>
          </a:blip>
          <a:stretch>
            <a:fillRect/>
          </a:stretch>
        </p:blipFill>
        <p:spPr>
          <a:xfrm>
            <a:off x="7064575" y="2130025"/>
            <a:ext cx="2079425" cy="1629401"/>
          </a:xfrm>
          <a:prstGeom prst="rect">
            <a:avLst/>
          </a:prstGeom>
          <a:noFill/>
          <a:ln>
            <a:noFill/>
          </a:ln>
        </p:spPr>
      </p:pic>
      <p:pic>
        <p:nvPicPr>
          <p:cNvPr id="360" name="Google Shape;360;p50"/>
          <p:cNvPicPr preferRelativeResize="0"/>
          <p:nvPr/>
        </p:nvPicPr>
        <p:blipFill rotWithShape="1">
          <a:blip r:embed="rId3">
            <a:alphaModFix/>
          </a:blip>
          <a:srcRect l="51444" r="-3885"/>
          <a:stretch/>
        </p:blipFill>
        <p:spPr>
          <a:xfrm>
            <a:off x="1549302" y="1818500"/>
            <a:ext cx="3088927" cy="3201124"/>
          </a:xfrm>
          <a:prstGeom prst="rect">
            <a:avLst/>
          </a:prstGeom>
          <a:noFill/>
          <a:ln>
            <a:noFill/>
          </a:ln>
        </p:spPr>
      </p:pic>
      <p:pic>
        <p:nvPicPr>
          <p:cNvPr id="361" name="Google Shape;361;p50"/>
          <p:cNvPicPr preferRelativeResize="0"/>
          <p:nvPr/>
        </p:nvPicPr>
        <p:blipFill rotWithShape="1">
          <a:blip r:embed="rId5">
            <a:alphaModFix/>
          </a:blip>
          <a:srcRect t="3334"/>
          <a:stretch/>
        </p:blipFill>
        <p:spPr>
          <a:xfrm>
            <a:off x="4472575" y="1825850"/>
            <a:ext cx="2568650" cy="2984599"/>
          </a:xfrm>
          <a:prstGeom prst="rect">
            <a:avLst/>
          </a:prstGeom>
          <a:noFill/>
          <a:ln>
            <a:noFill/>
          </a:ln>
        </p:spPr>
      </p:pic>
      <p:sp>
        <p:nvSpPr>
          <p:cNvPr id="362" name="Google Shape;362;p50"/>
          <p:cNvSpPr txBox="1"/>
          <p:nvPr/>
        </p:nvSpPr>
        <p:spPr>
          <a:xfrm>
            <a:off x="4614150" y="4772000"/>
            <a:ext cx="242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QUIC model, GDT_TS 39</a:t>
            </a:r>
            <a:endParaRPr/>
          </a:p>
        </p:txBody>
      </p:sp>
      <p:sp>
        <p:nvSpPr>
          <p:cNvPr id="363" name="Google Shape;363;p50"/>
          <p:cNvSpPr txBox="1"/>
          <p:nvPr/>
        </p:nvSpPr>
        <p:spPr>
          <a:xfrm>
            <a:off x="7252588" y="3858325"/>
            <a:ext cx="1703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Solvent content at the extreme of what is possible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1"/>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500"/>
              <a:t>T1125, </a:t>
            </a:r>
            <a:r>
              <a:rPr lang="en-GB" sz="2500" i="1">
                <a:highlight>
                  <a:srgbClr val="FFFFFF"/>
                </a:highlight>
              </a:rPr>
              <a:t>Thermus thermophilus</a:t>
            </a:r>
            <a:r>
              <a:rPr lang="en-GB" sz="2500">
                <a:highlight>
                  <a:srgbClr val="FFFFFF"/>
                </a:highlight>
              </a:rPr>
              <a:t> bacterio</a:t>
            </a:r>
            <a:r>
              <a:rPr lang="en-GB" sz="2500">
                <a:solidFill>
                  <a:srgbClr val="0000FF"/>
                </a:solidFill>
                <a:highlight>
                  <a:srgbClr val="FFFFFF"/>
                </a:highlight>
              </a:rPr>
              <a:t>phage</a:t>
            </a:r>
            <a:r>
              <a:rPr lang="en-GB" sz="2500">
                <a:highlight>
                  <a:srgbClr val="FFFFFF"/>
                </a:highlight>
              </a:rPr>
              <a:t> gp96RNAP</a:t>
            </a:r>
            <a:r>
              <a:rPr lang="en-GB" sz="2500"/>
              <a:t>, five FM and one TBM-hard</a:t>
            </a:r>
            <a:endParaRPr sz="2500"/>
          </a:p>
        </p:txBody>
      </p:sp>
      <p:sp>
        <p:nvSpPr>
          <p:cNvPr id="369" name="Google Shape;369;p51"/>
          <p:cNvSpPr txBox="1">
            <a:spLocks noGrp="1"/>
          </p:cNvSpPr>
          <p:nvPr>
            <p:ph type="body" idx="1"/>
          </p:nvPr>
        </p:nvSpPr>
        <p:spPr>
          <a:xfrm>
            <a:off x="311700" y="4384850"/>
            <a:ext cx="2646900" cy="6600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1200"/>
              </a:spcAft>
              <a:buNone/>
            </a:pPr>
            <a:r>
              <a:rPr lang="en-GB"/>
              <a:t>D1 (FM) and D5 (FM) among hardest targets</a:t>
            </a:r>
            <a:endParaRPr/>
          </a:p>
        </p:txBody>
      </p:sp>
      <p:pic>
        <p:nvPicPr>
          <p:cNvPr id="370" name="Google Shape;370;p51"/>
          <p:cNvPicPr preferRelativeResize="0"/>
          <p:nvPr/>
        </p:nvPicPr>
        <p:blipFill>
          <a:blip r:embed="rId3">
            <a:alphaModFix/>
          </a:blip>
          <a:stretch>
            <a:fillRect/>
          </a:stretch>
        </p:blipFill>
        <p:spPr>
          <a:xfrm>
            <a:off x="504363" y="1109600"/>
            <a:ext cx="2401975" cy="3241874"/>
          </a:xfrm>
          <a:prstGeom prst="rect">
            <a:avLst/>
          </a:prstGeom>
          <a:noFill/>
          <a:ln>
            <a:noFill/>
          </a:ln>
        </p:spPr>
      </p:pic>
      <p:sp>
        <p:nvSpPr>
          <p:cNvPr id="371" name="Google Shape;371;p51"/>
          <p:cNvSpPr txBox="1"/>
          <p:nvPr/>
        </p:nvSpPr>
        <p:spPr>
          <a:xfrm>
            <a:off x="504375" y="3554775"/>
            <a:ext cx="45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0000FF"/>
                </a:solidFill>
              </a:rPr>
              <a:t>D1</a:t>
            </a:r>
            <a:endParaRPr b="1">
              <a:solidFill>
                <a:srgbClr val="0000FF"/>
              </a:solidFill>
            </a:endParaRPr>
          </a:p>
        </p:txBody>
      </p:sp>
      <p:sp>
        <p:nvSpPr>
          <p:cNvPr id="372" name="Google Shape;372;p51"/>
          <p:cNvSpPr txBox="1"/>
          <p:nvPr/>
        </p:nvSpPr>
        <p:spPr>
          <a:xfrm>
            <a:off x="2250200" y="1602400"/>
            <a:ext cx="45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FF0000"/>
                </a:solidFill>
              </a:rPr>
              <a:t>D5</a:t>
            </a:r>
            <a:endParaRPr b="1">
              <a:solidFill>
                <a:srgbClr val="FF0000"/>
              </a:solidFill>
            </a:endParaRPr>
          </a:p>
        </p:txBody>
      </p:sp>
      <p:pic>
        <p:nvPicPr>
          <p:cNvPr id="373" name="Google Shape;373;p51"/>
          <p:cNvPicPr preferRelativeResize="0"/>
          <p:nvPr/>
        </p:nvPicPr>
        <p:blipFill>
          <a:blip r:embed="rId4">
            <a:alphaModFix/>
          </a:blip>
          <a:stretch>
            <a:fillRect/>
          </a:stretch>
        </p:blipFill>
        <p:spPr>
          <a:xfrm>
            <a:off x="4948950" y="3243650"/>
            <a:ext cx="4195048" cy="1391050"/>
          </a:xfrm>
          <a:prstGeom prst="rect">
            <a:avLst/>
          </a:prstGeom>
          <a:noFill/>
          <a:ln>
            <a:noFill/>
          </a:ln>
        </p:spPr>
      </p:pic>
      <p:pic>
        <p:nvPicPr>
          <p:cNvPr id="374" name="Google Shape;374;p51"/>
          <p:cNvPicPr preferRelativeResize="0"/>
          <p:nvPr/>
        </p:nvPicPr>
        <p:blipFill>
          <a:blip r:embed="rId5">
            <a:alphaModFix/>
          </a:blip>
          <a:stretch>
            <a:fillRect/>
          </a:stretch>
        </p:blipFill>
        <p:spPr>
          <a:xfrm>
            <a:off x="3179750" y="3110925"/>
            <a:ext cx="1704799" cy="1597649"/>
          </a:xfrm>
          <a:prstGeom prst="rect">
            <a:avLst/>
          </a:prstGeom>
          <a:noFill/>
          <a:ln>
            <a:noFill/>
          </a:ln>
        </p:spPr>
      </p:pic>
      <p:sp>
        <p:nvSpPr>
          <p:cNvPr id="375" name="Google Shape;375;p51"/>
          <p:cNvSpPr txBox="1"/>
          <p:nvPr/>
        </p:nvSpPr>
        <p:spPr>
          <a:xfrm>
            <a:off x="3740825" y="4743300"/>
            <a:ext cx="94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Yang</a:t>
            </a:r>
            <a:endParaRPr/>
          </a:p>
        </p:txBody>
      </p:sp>
      <p:pic>
        <p:nvPicPr>
          <p:cNvPr id="376" name="Google Shape;376;p51"/>
          <p:cNvPicPr preferRelativeResize="0"/>
          <p:nvPr/>
        </p:nvPicPr>
        <p:blipFill>
          <a:blip r:embed="rId6">
            <a:alphaModFix/>
          </a:blip>
          <a:stretch>
            <a:fillRect/>
          </a:stretch>
        </p:blipFill>
        <p:spPr>
          <a:xfrm>
            <a:off x="3390198" y="1106123"/>
            <a:ext cx="1195847" cy="1597651"/>
          </a:xfrm>
          <a:prstGeom prst="rect">
            <a:avLst/>
          </a:prstGeom>
          <a:noFill/>
          <a:ln>
            <a:noFill/>
          </a:ln>
        </p:spPr>
      </p:pic>
      <p:pic>
        <p:nvPicPr>
          <p:cNvPr id="377" name="Google Shape;377;p51"/>
          <p:cNvPicPr preferRelativeResize="0"/>
          <p:nvPr/>
        </p:nvPicPr>
        <p:blipFill>
          <a:blip r:embed="rId7">
            <a:alphaModFix/>
          </a:blip>
          <a:stretch>
            <a:fillRect/>
          </a:stretch>
        </p:blipFill>
        <p:spPr>
          <a:xfrm>
            <a:off x="4948950" y="1487400"/>
            <a:ext cx="4195051" cy="1257208"/>
          </a:xfrm>
          <a:prstGeom prst="rect">
            <a:avLst/>
          </a:prstGeom>
          <a:noFill/>
          <a:ln>
            <a:noFill/>
          </a:ln>
        </p:spPr>
      </p:pic>
      <p:sp>
        <p:nvSpPr>
          <p:cNvPr id="378" name="Google Shape;378;p51"/>
          <p:cNvSpPr txBox="1"/>
          <p:nvPr/>
        </p:nvSpPr>
        <p:spPr>
          <a:xfrm>
            <a:off x="3559050" y="2707250"/>
            <a:ext cx="94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UM-TBM</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Harder targets may, in addition to lacking templates, be </a:t>
            </a:r>
            <a:endParaRPr/>
          </a:p>
        </p:txBody>
      </p:sp>
      <p:sp>
        <p:nvSpPr>
          <p:cNvPr id="384" name="Google Shape;384;p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GB"/>
              <a:t>Smaller</a:t>
            </a:r>
            <a:endParaRPr/>
          </a:p>
          <a:p>
            <a:pPr marL="0" lvl="0" indent="0" algn="l" rtl="0">
              <a:spcBef>
                <a:spcPts val="1200"/>
              </a:spcBef>
              <a:spcAft>
                <a:spcPts val="0"/>
              </a:spcAft>
              <a:buNone/>
            </a:pPr>
            <a:r>
              <a:rPr lang="en-GB"/>
              <a:t>Have low Neff</a:t>
            </a:r>
            <a:endParaRPr/>
          </a:p>
          <a:p>
            <a:pPr marL="0" lvl="0" indent="0" algn="l" rtl="0">
              <a:spcBef>
                <a:spcPts val="1200"/>
              </a:spcBef>
              <a:spcAft>
                <a:spcPts val="0"/>
              </a:spcAft>
              <a:buNone/>
            </a:pPr>
            <a:r>
              <a:rPr lang="en-GB"/>
              <a:t>Be monomeric (?)</a:t>
            </a:r>
            <a:endParaRPr/>
          </a:p>
          <a:p>
            <a:pPr marL="0" lvl="0" indent="0" algn="l" rtl="0">
              <a:spcBef>
                <a:spcPts val="1200"/>
              </a:spcBef>
              <a:spcAft>
                <a:spcPts val="0"/>
              </a:spcAft>
              <a:buNone/>
            </a:pPr>
            <a:r>
              <a:rPr lang="en-GB"/>
              <a:t>Helical rather than β-sheet (?)</a:t>
            </a:r>
            <a:endParaRPr/>
          </a:p>
          <a:p>
            <a:pPr marL="0" lvl="0" indent="0" algn="l" rtl="0">
              <a:spcBef>
                <a:spcPts val="1200"/>
              </a:spcBef>
              <a:spcAft>
                <a:spcPts val="0"/>
              </a:spcAft>
              <a:buNone/>
            </a:pPr>
            <a:r>
              <a:rPr lang="en-GB"/>
              <a:t>Determined by crystallography rather than cryo-EM (??)</a:t>
            </a:r>
            <a:endParaRPr/>
          </a:p>
          <a:p>
            <a:pPr marL="0" lvl="0" indent="0" algn="l" rtl="0">
              <a:spcBef>
                <a:spcPts val="1200"/>
              </a:spcBef>
              <a:spcAft>
                <a:spcPts val="0"/>
              </a:spcAft>
              <a:buNone/>
            </a:pPr>
            <a:endParaRPr/>
          </a:p>
          <a:p>
            <a:pPr marL="0" lvl="0" indent="0" algn="l" rtl="0">
              <a:spcBef>
                <a:spcPts val="1200"/>
              </a:spcBef>
              <a:spcAft>
                <a:spcPts val="1200"/>
              </a:spcAft>
              <a:buNone/>
            </a:pPr>
            <a:r>
              <a:rPr lang="en-GB" sz="2000">
                <a:solidFill>
                  <a:srgbClr val="0000FF"/>
                </a:solidFill>
              </a:rPr>
              <a:t>Do any of these explain CASP15 vs CASP14?</a:t>
            </a:r>
            <a:endParaRPr sz="2000">
              <a:solidFill>
                <a:srgbClr val="0000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53"/>
          <p:cNvPicPr preferRelativeResize="0"/>
          <p:nvPr/>
        </p:nvPicPr>
        <p:blipFill>
          <a:blip r:embed="rId3">
            <a:alphaModFix/>
          </a:blip>
          <a:stretch>
            <a:fillRect/>
          </a:stretch>
        </p:blipFill>
        <p:spPr>
          <a:xfrm>
            <a:off x="6477650" y="2064800"/>
            <a:ext cx="2412247" cy="2512601"/>
          </a:xfrm>
          <a:prstGeom prst="rect">
            <a:avLst/>
          </a:prstGeom>
          <a:noFill/>
          <a:ln>
            <a:noFill/>
          </a:ln>
        </p:spPr>
      </p:pic>
      <p:sp>
        <p:nvSpPr>
          <p:cNvPr id="390" name="Google Shape;390;p53"/>
          <p:cNvSpPr txBox="1">
            <a:spLocks noGrp="1"/>
          </p:cNvSpPr>
          <p:nvPr>
            <p:ph type="title"/>
          </p:nvPr>
        </p:nvSpPr>
        <p:spPr>
          <a:xfrm>
            <a:off x="319825" y="3030250"/>
            <a:ext cx="3057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891"/>
              <a:buNone/>
            </a:pPr>
            <a:r>
              <a:rPr lang="en-GB" sz="1250"/>
              <a:t>Neff/len has improved, as expected, but singletons remain</a:t>
            </a:r>
            <a:endParaRPr sz="1250"/>
          </a:p>
        </p:txBody>
      </p:sp>
      <p:pic>
        <p:nvPicPr>
          <p:cNvPr id="391" name="Google Shape;391;p53"/>
          <p:cNvPicPr preferRelativeResize="0"/>
          <p:nvPr/>
        </p:nvPicPr>
        <p:blipFill rotWithShape="1">
          <a:blip r:embed="rId4">
            <a:alphaModFix/>
          </a:blip>
          <a:srcRect l="6165" t="9600" r="9260" b="6110"/>
          <a:stretch/>
        </p:blipFill>
        <p:spPr>
          <a:xfrm>
            <a:off x="183200" y="108125"/>
            <a:ext cx="2831625" cy="2822175"/>
          </a:xfrm>
          <a:prstGeom prst="rect">
            <a:avLst/>
          </a:prstGeom>
          <a:noFill/>
          <a:ln>
            <a:noFill/>
          </a:ln>
        </p:spPr>
      </p:pic>
      <p:pic>
        <p:nvPicPr>
          <p:cNvPr id="392" name="Google Shape;392;p53"/>
          <p:cNvPicPr preferRelativeResize="0"/>
          <p:nvPr/>
        </p:nvPicPr>
        <p:blipFill>
          <a:blip r:embed="rId5">
            <a:alphaModFix/>
          </a:blip>
          <a:stretch>
            <a:fillRect/>
          </a:stretch>
        </p:blipFill>
        <p:spPr>
          <a:xfrm>
            <a:off x="3186275" y="158375"/>
            <a:ext cx="3188399" cy="2512600"/>
          </a:xfrm>
          <a:prstGeom prst="rect">
            <a:avLst/>
          </a:prstGeom>
          <a:noFill/>
          <a:ln>
            <a:noFill/>
          </a:ln>
        </p:spPr>
      </p:pic>
      <p:sp>
        <p:nvSpPr>
          <p:cNvPr id="393" name="Google Shape;393;p53"/>
          <p:cNvSpPr txBox="1">
            <a:spLocks noGrp="1"/>
          </p:cNvSpPr>
          <p:nvPr>
            <p:ph type="body" idx="1"/>
          </p:nvPr>
        </p:nvSpPr>
        <p:spPr>
          <a:xfrm>
            <a:off x="3300925" y="2866900"/>
            <a:ext cx="3079500" cy="899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sz="1250">
                <a:solidFill>
                  <a:schemeClr val="dk1"/>
                </a:solidFill>
              </a:rPr>
              <a:t>At CASP14, hardest target was small but was mixed alpha/beta and was significantly better predicted than the hardest targets here</a:t>
            </a:r>
            <a:endParaRPr sz="1250">
              <a:solidFill>
                <a:schemeClr val="dk1"/>
              </a:solidFill>
            </a:endParaRPr>
          </a:p>
        </p:txBody>
      </p:sp>
      <p:pic>
        <p:nvPicPr>
          <p:cNvPr id="394" name="Google Shape;394;p53"/>
          <p:cNvPicPr preferRelativeResize="0"/>
          <p:nvPr/>
        </p:nvPicPr>
        <p:blipFill>
          <a:blip r:embed="rId6">
            <a:alphaModFix/>
          </a:blip>
          <a:stretch>
            <a:fillRect/>
          </a:stretch>
        </p:blipFill>
        <p:spPr>
          <a:xfrm>
            <a:off x="6456625" y="-217125"/>
            <a:ext cx="2462449" cy="2564843"/>
          </a:xfrm>
          <a:prstGeom prst="rect">
            <a:avLst/>
          </a:prstGeom>
          <a:noFill/>
          <a:ln>
            <a:noFill/>
          </a:ln>
        </p:spPr>
      </p:pic>
      <p:sp>
        <p:nvSpPr>
          <p:cNvPr id="395" name="Google Shape;395;p53"/>
          <p:cNvSpPr txBox="1">
            <a:spLocks noGrp="1"/>
          </p:cNvSpPr>
          <p:nvPr>
            <p:ph type="title"/>
          </p:nvPr>
        </p:nvSpPr>
        <p:spPr>
          <a:xfrm>
            <a:off x="6086700" y="4398450"/>
            <a:ext cx="3057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891"/>
              <a:buNone/>
            </a:pPr>
            <a:r>
              <a:rPr lang="en-GB" sz="1250"/>
              <a:t>Secondary structure mix same. Maybe more hetero-oligomers, otherwise same quaternary structure mix</a:t>
            </a:r>
            <a:endParaRPr sz="1250"/>
          </a:p>
        </p:txBody>
      </p:sp>
      <p:sp>
        <p:nvSpPr>
          <p:cNvPr id="396" name="Google Shape;396;p53"/>
          <p:cNvSpPr txBox="1">
            <a:spLocks noGrp="1"/>
          </p:cNvSpPr>
          <p:nvPr>
            <p:ph type="body" idx="1"/>
          </p:nvPr>
        </p:nvSpPr>
        <p:spPr>
          <a:xfrm>
            <a:off x="247825" y="3967050"/>
            <a:ext cx="5235900" cy="10041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rmAutofit fontScale="85000" lnSpcReduction="20000"/>
          </a:bodyPr>
          <a:lstStyle/>
          <a:p>
            <a:pPr marL="0" lvl="0" indent="0" algn="l" rtl="0">
              <a:spcBef>
                <a:spcPts val="0"/>
              </a:spcBef>
              <a:spcAft>
                <a:spcPts val="1200"/>
              </a:spcAft>
              <a:buNone/>
            </a:pPr>
            <a:r>
              <a:rPr lang="en-GB" dirty="0">
                <a:solidFill>
                  <a:schemeClr val="accent1"/>
                </a:solidFill>
              </a:rPr>
              <a:t>Not really</a:t>
            </a:r>
            <a:r>
              <a:rPr lang="en-GB" dirty="0"/>
              <a:t>: answer may simply be that among the larger proportion of FM targets at CASP15 there are a number that </a:t>
            </a:r>
            <a:r>
              <a:rPr lang="en-GB" b="1" dirty="0"/>
              <a:t>combine </a:t>
            </a:r>
            <a:r>
              <a:rPr lang="en-GB" dirty="0"/>
              <a:t>these complicating factors</a:t>
            </a:r>
            <a:endParaRPr dirty="0"/>
          </a:p>
        </p:txBody>
      </p:sp>
      <p:sp>
        <p:nvSpPr>
          <p:cNvPr id="397" name="Google Shape;397;p53"/>
          <p:cNvSpPr txBox="1"/>
          <p:nvPr/>
        </p:nvSpPr>
        <p:spPr>
          <a:xfrm>
            <a:off x="5486900" y="2578625"/>
            <a:ext cx="1114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t>Kinch et al., (2021)</a:t>
            </a:r>
            <a:endParaRPr sz="800"/>
          </a:p>
        </p:txBody>
      </p:sp>
      <p:sp>
        <p:nvSpPr>
          <p:cNvPr id="398" name="Google Shape;398;p53"/>
          <p:cNvSpPr txBox="1"/>
          <p:nvPr/>
        </p:nvSpPr>
        <p:spPr>
          <a:xfrm>
            <a:off x="4201050" y="1675400"/>
            <a:ext cx="619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t>6uf2 α/β</a:t>
            </a:r>
            <a:endParaRPr sz="800"/>
          </a:p>
        </p:txBody>
      </p:sp>
      <p:sp>
        <p:nvSpPr>
          <p:cNvPr id="399" name="Google Shape;399;p53"/>
          <p:cNvSpPr txBox="1"/>
          <p:nvPr/>
        </p:nvSpPr>
        <p:spPr>
          <a:xfrm>
            <a:off x="4658250" y="1523000"/>
            <a:ext cx="619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t>7bglA β</a:t>
            </a:r>
            <a:endParaRPr sz="800"/>
          </a:p>
        </p:txBody>
      </p:sp>
      <p:sp>
        <p:nvSpPr>
          <p:cNvPr id="400" name="Google Shape;400;p53"/>
          <p:cNvSpPr txBox="1"/>
          <p:nvPr/>
        </p:nvSpPr>
        <p:spPr>
          <a:xfrm>
            <a:off x="3896250" y="1370600"/>
            <a:ext cx="619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t>7d2o α</a:t>
            </a:r>
            <a:endParaRPr sz="800"/>
          </a:p>
        </p:txBody>
      </p:sp>
      <p:sp>
        <p:nvSpPr>
          <p:cNvPr id="401" name="Google Shape;401;p53"/>
          <p:cNvSpPr txBox="1"/>
          <p:nvPr/>
        </p:nvSpPr>
        <p:spPr>
          <a:xfrm>
            <a:off x="3667650" y="1065800"/>
            <a:ext cx="619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t>7rej β</a:t>
            </a:r>
            <a:endParaRPr sz="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
        <p:cNvGrpSpPr/>
        <p:nvPr/>
      </p:nvGrpSpPr>
      <p:grpSpPr>
        <a:xfrm>
          <a:off x="0" y="0"/>
          <a:ext cx="0" cy="0"/>
          <a:chOff x="0" y="0"/>
          <a:chExt cx="0" cy="0"/>
        </a:xfrm>
      </p:grpSpPr>
      <p:sp>
        <p:nvSpPr>
          <p:cNvPr id="123" name="Google Shape;123;p27"/>
          <p:cNvSpPr txBox="1">
            <a:spLocks noGrp="1"/>
          </p:cNvSpPr>
          <p:nvPr>
            <p:ph type="title"/>
          </p:nvPr>
        </p:nvSpPr>
        <p:spPr>
          <a:xfrm>
            <a:off x="348225" y="2550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Contents</a:t>
            </a:r>
            <a:endParaRPr/>
          </a:p>
        </p:txBody>
      </p:sp>
      <p:sp>
        <p:nvSpPr>
          <p:cNvPr id="124" name="Google Shape;124;p27"/>
          <p:cNvSpPr txBox="1">
            <a:spLocks noGrp="1"/>
          </p:cNvSpPr>
          <p:nvPr>
            <p:ph type="body" idx="1"/>
          </p:nvPr>
        </p:nvSpPr>
        <p:spPr>
          <a:xfrm>
            <a:off x="311700" y="913275"/>
            <a:ext cx="8520600" cy="40476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018"/>
              <a:buNone/>
            </a:pPr>
            <a:r>
              <a:rPr lang="en-GB" sz="1965"/>
              <a:t>What should the S</a:t>
            </a:r>
            <a:r>
              <a:rPr lang="en-GB" sz="1965" baseline="-25000"/>
              <a:t>CASP15</a:t>
            </a:r>
            <a:r>
              <a:rPr lang="en-GB" sz="1965"/>
              <a:t> score be?</a:t>
            </a:r>
            <a:endParaRPr sz="1965"/>
          </a:p>
          <a:p>
            <a:pPr marL="457200" lvl="0" indent="-353377" algn="l" rtl="0">
              <a:lnSpc>
                <a:spcPct val="95000"/>
              </a:lnSpc>
              <a:spcBef>
                <a:spcPts val="1200"/>
              </a:spcBef>
              <a:spcAft>
                <a:spcPts val="0"/>
              </a:spcAft>
              <a:buSzPts val="1965"/>
              <a:buChar char="-"/>
            </a:pPr>
            <a:r>
              <a:rPr lang="en-GB" sz="1965"/>
              <a:t>Should we change the way we score side chains?</a:t>
            </a:r>
            <a:endParaRPr sz="1965"/>
          </a:p>
          <a:p>
            <a:pPr marL="457200" lvl="0" indent="-353377" algn="l" rtl="0">
              <a:lnSpc>
                <a:spcPct val="95000"/>
              </a:lnSpc>
              <a:spcBef>
                <a:spcPts val="0"/>
              </a:spcBef>
              <a:spcAft>
                <a:spcPts val="0"/>
              </a:spcAft>
              <a:buSzPts val="1965"/>
              <a:buChar char="-"/>
            </a:pPr>
            <a:r>
              <a:rPr lang="en-GB" sz="1965"/>
              <a:t>Should we include reLLG in the calculation</a:t>
            </a:r>
            <a:endParaRPr sz="1965"/>
          </a:p>
          <a:p>
            <a:pPr marL="457200" lvl="0" indent="-353377" algn="l" rtl="0">
              <a:lnSpc>
                <a:spcPct val="95000"/>
              </a:lnSpc>
              <a:spcBef>
                <a:spcPts val="0"/>
              </a:spcBef>
              <a:spcAft>
                <a:spcPts val="0"/>
              </a:spcAft>
              <a:buSzPts val="1965"/>
              <a:buChar char="-"/>
            </a:pPr>
            <a:r>
              <a:rPr lang="en-GB" sz="1965"/>
              <a:t>Resulting S</a:t>
            </a:r>
            <a:r>
              <a:rPr lang="en-GB" sz="1965" baseline="-25000"/>
              <a:t>CASP15</a:t>
            </a:r>
            <a:r>
              <a:rPr lang="en-GB" sz="1965"/>
              <a:t> ranking of groups</a:t>
            </a:r>
            <a:endParaRPr sz="1965"/>
          </a:p>
          <a:p>
            <a:pPr marL="0" lvl="0" indent="0" algn="l" rtl="0">
              <a:lnSpc>
                <a:spcPct val="95000"/>
              </a:lnSpc>
              <a:spcBef>
                <a:spcPts val="1200"/>
              </a:spcBef>
              <a:spcAft>
                <a:spcPts val="0"/>
              </a:spcAft>
              <a:buSzPts val="1018"/>
              <a:buNone/>
            </a:pPr>
            <a:r>
              <a:rPr lang="en-GB" sz="1965"/>
              <a:t>What makes a target hard, and CASP14 to CASP15 comparison</a:t>
            </a:r>
            <a:endParaRPr sz="1965"/>
          </a:p>
          <a:p>
            <a:pPr marL="0" lvl="0" indent="0" algn="l" rtl="0">
              <a:lnSpc>
                <a:spcPct val="95000"/>
              </a:lnSpc>
              <a:spcBef>
                <a:spcPts val="1200"/>
              </a:spcBef>
              <a:spcAft>
                <a:spcPts val="0"/>
              </a:spcAft>
              <a:buSzPts val="1018"/>
              <a:buNone/>
            </a:pPr>
            <a:r>
              <a:rPr lang="en-GB" sz="1965"/>
              <a:t>How well do different kinds of approaches fare? Can they self-assess well?</a:t>
            </a:r>
            <a:endParaRPr sz="1965">
              <a:solidFill>
                <a:srgbClr val="0000FF"/>
              </a:solidFill>
            </a:endParaRPr>
          </a:p>
          <a:p>
            <a:pPr marL="0" lvl="0" indent="0" algn="l" rtl="0">
              <a:lnSpc>
                <a:spcPct val="95000"/>
              </a:lnSpc>
              <a:spcBef>
                <a:spcPts val="1200"/>
              </a:spcBef>
              <a:spcAft>
                <a:spcPts val="0"/>
              </a:spcAft>
              <a:buSzPts val="1018"/>
              <a:buNone/>
            </a:pPr>
            <a:r>
              <a:rPr lang="en-GB" sz="1965"/>
              <a:t>Are biological interfaces and crystal lattice contacts still problematic? Where are remaining local errors?</a:t>
            </a:r>
            <a:endParaRPr sz="1965"/>
          </a:p>
          <a:p>
            <a:pPr marL="0" lvl="0" indent="0" algn="l" rtl="0">
              <a:lnSpc>
                <a:spcPct val="95000"/>
              </a:lnSpc>
              <a:spcBef>
                <a:spcPts val="1200"/>
              </a:spcBef>
              <a:spcAft>
                <a:spcPts val="0"/>
              </a:spcAft>
              <a:buSzPts val="1018"/>
              <a:buNone/>
            </a:pPr>
            <a:r>
              <a:rPr lang="en-GB" sz="1965"/>
              <a:t>Side chains</a:t>
            </a:r>
            <a:endParaRPr sz="1965"/>
          </a:p>
          <a:p>
            <a:pPr marL="0" lvl="0" indent="0" algn="l" rtl="0">
              <a:lnSpc>
                <a:spcPct val="95000"/>
              </a:lnSpc>
              <a:spcBef>
                <a:spcPts val="1200"/>
              </a:spcBef>
              <a:spcAft>
                <a:spcPts val="0"/>
              </a:spcAft>
              <a:buSzPts val="1018"/>
              <a:buNone/>
            </a:pPr>
            <a:r>
              <a:rPr lang="en-GB" sz="1965"/>
              <a:t>Molecular Replacement, CryoEM map fitting and </a:t>
            </a:r>
            <a:r>
              <a:rPr lang="en-GB" sz="1965" strike="sngStrike"/>
              <a:t>Function prediction</a:t>
            </a:r>
            <a:endParaRPr sz="1965" strike="sngStrike"/>
          </a:p>
          <a:p>
            <a:pPr marL="0" lvl="0" indent="0" algn="l" rtl="0">
              <a:lnSpc>
                <a:spcPct val="95000"/>
              </a:lnSpc>
              <a:spcBef>
                <a:spcPts val="1200"/>
              </a:spcBef>
              <a:spcAft>
                <a:spcPts val="1200"/>
              </a:spcAft>
              <a:buSzPts val="1018"/>
              <a:buNone/>
            </a:pPr>
            <a:endParaRPr sz="1965"/>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GB"/>
              <a:t>Performance of different kinds of methods and self-assessment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55"/>
          <p:cNvPicPr preferRelativeResize="0"/>
          <p:nvPr/>
        </p:nvPicPr>
        <p:blipFill>
          <a:blip r:embed="rId3">
            <a:alphaModFix/>
          </a:blip>
          <a:stretch>
            <a:fillRect/>
          </a:stretch>
        </p:blipFill>
        <p:spPr>
          <a:xfrm>
            <a:off x="4653317" y="499924"/>
            <a:ext cx="4222408" cy="4222403"/>
          </a:xfrm>
          <a:prstGeom prst="rect">
            <a:avLst/>
          </a:prstGeom>
          <a:noFill/>
          <a:ln>
            <a:noFill/>
          </a:ln>
        </p:spPr>
      </p:pic>
      <p:pic>
        <p:nvPicPr>
          <p:cNvPr id="412" name="Google Shape;412;p55"/>
          <p:cNvPicPr preferRelativeResize="0"/>
          <p:nvPr/>
        </p:nvPicPr>
        <p:blipFill>
          <a:blip r:embed="rId4">
            <a:alphaModFix/>
          </a:blip>
          <a:stretch>
            <a:fillRect/>
          </a:stretch>
        </p:blipFill>
        <p:spPr>
          <a:xfrm>
            <a:off x="380525" y="460550"/>
            <a:ext cx="4222408" cy="4222403"/>
          </a:xfrm>
          <a:prstGeom prst="rect">
            <a:avLst/>
          </a:prstGeom>
          <a:noFill/>
          <a:ln>
            <a:noFill/>
          </a:ln>
        </p:spPr>
      </p:pic>
      <p:sp>
        <p:nvSpPr>
          <p:cNvPr id="413" name="Google Shape;413;p55"/>
          <p:cNvSpPr/>
          <p:nvPr/>
        </p:nvSpPr>
        <p:spPr>
          <a:xfrm>
            <a:off x="896675" y="2234975"/>
            <a:ext cx="822300" cy="979800"/>
          </a:xfrm>
          <a:prstGeom prst="rect">
            <a:avLst/>
          </a:prstGeom>
          <a:noFill/>
          <a:ln w="9525" cap="flat" cmpd="sng">
            <a:solidFill>
              <a:srgbClr val="FF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4" name="Google Shape;414;p55"/>
          <p:cNvCxnSpPr/>
          <p:nvPr/>
        </p:nvCxnSpPr>
        <p:spPr>
          <a:xfrm rot="10800000" flipH="1">
            <a:off x="1723250" y="1032225"/>
            <a:ext cx="3455400" cy="1194000"/>
          </a:xfrm>
          <a:prstGeom prst="straightConnector1">
            <a:avLst/>
          </a:prstGeom>
          <a:noFill/>
          <a:ln w="9525" cap="flat" cmpd="sng">
            <a:solidFill>
              <a:srgbClr val="FF00FF"/>
            </a:solidFill>
            <a:prstDash val="dash"/>
            <a:round/>
            <a:headEnd type="none" w="med" len="med"/>
            <a:tailEnd type="none" w="med" len="med"/>
          </a:ln>
        </p:spPr>
      </p:cxnSp>
      <p:cxnSp>
        <p:nvCxnSpPr>
          <p:cNvPr id="415" name="Google Shape;415;p55"/>
          <p:cNvCxnSpPr/>
          <p:nvPr/>
        </p:nvCxnSpPr>
        <p:spPr>
          <a:xfrm>
            <a:off x="1753875" y="3227800"/>
            <a:ext cx="3424500" cy="1014600"/>
          </a:xfrm>
          <a:prstGeom prst="straightConnector1">
            <a:avLst/>
          </a:prstGeom>
          <a:noFill/>
          <a:ln w="9525" cap="flat" cmpd="sng">
            <a:solidFill>
              <a:srgbClr val="FF00FF"/>
            </a:solidFill>
            <a:prstDash val="dash"/>
            <a:round/>
            <a:headEnd type="none" w="med" len="med"/>
            <a:tailEnd type="none" w="med" len="med"/>
          </a:ln>
        </p:spPr>
      </p:cxnSp>
      <p:sp>
        <p:nvSpPr>
          <p:cNvPr id="416" name="Google Shape;416;p55"/>
          <p:cNvSpPr/>
          <p:nvPr/>
        </p:nvSpPr>
        <p:spPr>
          <a:xfrm>
            <a:off x="5195975" y="1023450"/>
            <a:ext cx="3232200" cy="3232200"/>
          </a:xfrm>
          <a:prstGeom prst="rect">
            <a:avLst/>
          </a:prstGeom>
          <a:noFill/>
          <a:ln w="9525" cap="flat" cmpd="sng">
            <a:solidFill>
              <a:srgbClr val="FF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5"/>
          <p:cNvSpPr txBox="1">
            <a:spLocks noGrp="1"/>
          </p:cNvSpPr>
          <p:nvPr>
            <p:ph type="title"/>
          </p:nvPr>
        </p:nvSpPr>
        <p:spPr>
          <a:xfrm>
            <a:off x="532925" y="287925"/>
            <a:ext cx="8723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120"/>
              <a:t>PCA analysis of groups based on the heatmap: top groups cluster</a:t>
            </a:r>
            <a:endParaRPr sz="2120"/>
          </a:p>
        </p:txBody>
      </p:sp>
      <p:cxnSp>
        <p:nvCxnSpPr>
          <p:cNvPr id="418" name="Google Shape;418;p55"/>
          <p:cNvCxnSpPr/>
          <p:nvPr/>
        </p:nvCxnSpPr>
        <p:spPr>
          <a:xfrm flipH="1">
            <a:off x="3418800" y="1468700"/>
            <a:ext cx="168000" cy="76800"/>
          </a:xfrm>
          <a:prstGeom prst="straightConnector1">
            <a:avLst/>
          </a:prstGeom>
          <a:noFill/>
          <a:ln w="9525" cap="flat" cmpd="sng">
            <a:solidFill>
              <a:schemeClr val="dk2"/>
            </a:solidFill>
            <a:prstDash val="solid"/>
            <a:round/>
            <a:headEnd type="none" w="med" len="med"/>
            <a:tailEnd type="triangle" w="med" len="med"/>
          </a:ln>
        </p:spPr>
      </p:cxnSp>
      <p:sp>
        <p:nvSpPr>
          <p:cNvPr id="419" name="Google Shape;419;p55"/>
          <p:cNvSpPr txBox="1"/>
          <p:nvPr/>
        </p:nvSpPr>
        <p:spPr>
          <a:xfrm>
            <a:off x="3516825" y="1292725"/>
            <a:ext cx="1281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t>NBIS-af2-multimer</a:t>
            </a:r>
            <a:endParaRPr sz="800"/>
          </a:p>
        </p:txBody>
      </p:sp>
      <p:cxnSp>
        <p:nvCxnSpPr>
          <p:cNvPr id="420" name="Google Shape;420;p55"/>
          <p:cNvCxnSpPr/>
          <p:nvPr/>
        </p:nvCxnSpPr>
        <p:spPr>
          <a:xfrm rot="10800000" flipH="1">
            <a:off x="6613075" y="2703750"/>
            <a:ext cx="557700" cy="117300"/>
          </a:xfrm>
          <a:prstGeom prst="straightConnector1">
            <a:avLst/>
          </a:prstGeom>
          <a:noFill/>
          <a:ln w="9525" cap="flat" cmpd="sng">
            <a:solidFill>
              <a:schemeClr val="dk2"/>
            </a:solidFill>
            <a:prstDash val="solid"/>
            <a:round/>
            <a:headEnd type="none" w="med" len="med"/>
            <a:tailEnd type="triangle" w="med" len="med"/>
          </a:ln>
        </p:spPr>
      </p:cxnSp>
      <p:cxnSp>
        <p:nvCxnSpPr>
          <p:cNvPr id="421" name="Google Shape;421;p55"/>
          <p:cNvCxnSpPr/>
          <p:nvPr/>
        </p:nvCxnSpPr>
        <p:spPr>
          <a:xfrm rot="10800000" flipH="1">
            <a:off x="6569325" y="2768650"/>
            <a:ext cx="638700" cy="734700"/>
          </a:xfrm>
          <a:prstGeom prst="straightConnector1">
            <a:avLst/>
          </a:prstGeom>
          <a:noFill/>
          <a:ln w="9525" cap="flat" cmpd="sng">
            <a:solidFill>
              <a:schemeClr val="dk2"/>
            </a:solidFill>
            <a:prstDash val="solid"/>
            <a:round/>
            <a:headEnd type="none" w="med" len="med"/>
            <a:tailEnd type="triangle" w="med" len="med"/>
          </a:ln>
        </p:spPr>
      </p:cxnSp>
      <p:cxnSp>
        <p:nvCxnSpPr>
          <p:cNvPr id="422" name="Google Shape;422;p55"/>
          <p:cNvCxnSpPr/>
          <p:nvPr/>
        </p:nvCxnSpPr>
        <p:spPr>
          <a:xfrm rot="10800000">
            <a:off x="7242975" y="2750925"/>
            <a:ext cx="17400" cy="1272900"/>
          </a:xfrm>
          <a:prstGeom prst="straightConnector1">
            <a:avLst/>
          </a:prstGeom>
          <a:noFill/>
          <a:ln w="9525" cap="flat" cmpd="sng">
            <a:solidFill>
              <a:schemeClr val="dk2"/>
            </a:solidFill>
            <a:prstDash val="solid"/>
            <a:round/>
            <a:headEnd type="none" w="med" len="med"/>
            <a:tailEnd type="triangle" w="med" len="med"/>
          </a:ln>
        </p:spPr>
      </p:cxnSp>
      <p:sp>
        <p:nvSpPr>
          <p:cNvPr id="423" name="Google Shape;423;p55"/>
          <p:cNvSpPr txBox="1"/>
          <p:nvPr/>
        </p:nvSpPr>
        <p:spPr>
          <a:xfrm>
            <a:off x="5637050" y="2674150"/>
            <a:ext cx="1062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t>NBIS-af2-standard</a:t>
            </a:r>
            <a:endParaRPr sz="800"/>
          </a:p>
        </p:txBody>
      </p:sp>
      <p:sp>
        <p:nvSpPr>
          <p:cNvPr id="424" name="Google Shape;424;p55"/>
          <p:cNvSpPr txBox="1"/>
          <p:nvPr/>
        </p:nvSpPr>
        <p:spPr>
          <a:xfrm>
            <a:off x="6017925" y="3417000"/>
            <a:ext cx="1062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t>colabfold-human</a:t>
            </a:r>
            <a:endParaRPr sz="800"/>
          </a:p>
        </p:txBody>
      </p:sp>
      <p:sp>
        <p:nvSpPr>
          <p:cNvPr id="425" name="Google Shape;425;p55"/>
          <p:cNvSpPr txBox="1"/>
          <p:nvPr/>
        </p:nvSpPr>
        <p:spPr>
          <a:xfrm>
            <a:off x="6966325" y="3934600"/>
            <a:ext cx="1062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t>colabfold</a:t>
            </a:r>
            <a:endParaRPr sz="8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56"/>
          <p:cNvPicPr preferRelativeResize="0"/>
          <p:nvPr/>
        </p:nvPicPr>
        <p:blipFill>
          <a:blip r:embed="rId3">
            <a:alphaModFix/>
          </a:blip>
          <a:stretch>
            <a:fillRect/>
          </a:stretch>
        </p:blipFill>
        <p:spPr>
          <a:xfrm>
            <a:off x="4715087" y="332504"/>
            <a:ext cx="4367636" cy="4642534"/>
          </a:xfrm>
          <a:prstGeom prst="rect">
            <a:avLst/>
          </a:prstGeom>
          <a:noFill/>
          <a:ln>
            <a:noFill/>
          </a:ln>
        </p:spPr>
      </p:pic>
      <p:pic>
        <p:nvPicPr>
          <p:cNvPr id="431" name="Google Shape;431;p56"/>
          <p:cNvPicPr preferRelativeResize="0"/>
          <p:nvPr/>
        </p:nvPicPr>
        <p:blipFill>
          <a:blip r:embed="rId4">
            <a:alphaModFix/>
          </a:blip>
          <a:stretch>
            <a:fillRect/>
          </a:stretch>
        </p:blipFill>
        <p:spPr>
          <a:xfrm>
            <a:off x="-26750" y="287925"/>
            <a:ext cx="4367636" cy="4642534"/>
          </a:xfrm>
          <a:prstGeom prst="rect">
            <a:avLst/>
          </a:prstGeom>
          <a:noFill/>
          <a:ln>
            <a:noFill/>
          </a:ln>
        </p:spPr>
      </p:pic>
      <p:sp>
        <p:nvSpPr>
          <p:cNvPr id="432" name="Google Shape;432;p56"/>
          <p:cNvSpPr txBox="1">
            <a:spLocks noGrp="1"/>
          </p:cNvSpPr>
          <p:nvPr>
            <p:ph type="title"/>
          </p:nvPr>
        </p:nvSpPr>
        <p:spPr>
          <a:xfrm>
            <a:off x="234100" y="287925"/>
            <a:ext cx="4338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120"/>
              <a:t>Non-AF2 groups in the top cluster</a:t>
            </a:r>
            <a:endParaRPr sz="2120"/>
          </a:p>
        </p:txBody>
      </p:sp>
      <p:sp>
        <p:nvSpPr>
          <p:cNvPr id="433" name="Google Shape;433;p56"/>
          <p:cNvSpPr txBox="1">
            <a:spLocks noGrp="1"/>
          </p:cNvSpPr>
          <p:nvPr>
            <p:ph type="title"/>
          </p:nvPr>
        </p:nvSpPr>
        <p:spPr>
          <a:xfrm>
            <a:off x="4729900" y="287925"/>
            <a:ext cx="4338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120"/>
              <a:t>pLM groups outside the top cluster</a:t>
            </a:r>
            <a:endParaRPr sz="2120"/>
          </a:p>
        </p:txBody>
      </p:sp>
      <p:sp>
        <p:nvSpPr>
          <p:cNvPr id="434" name="Google Shape;434;p56"/>
          <p:cNvSpPr txBox="1"/>
          <p:nvPr/>
        </p:nvSpPr>
        <p:spPr>
          <a:xfrm>
            <a:off x="6346625" y="2499875"/>
            <a:ext cx="605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t>UNRES</a:t>
            </a:r>
            <a:endParaRPr sz="800"/>
          </a:p>
        </p:txBody>
      </p:sp>
      <p:sp>
        <p:nvSpPr>
          <p:cNvPr id="435" name="Google Shape;435;p56"/>
          <p:cNvSpPr txBox="1"/>
          <p:nvPr/>
        </p:nvSpPr>
        <p:spPr>
          <a:xfrm>
            <a:off x="6617050" y="2761400"/>
            <a:ext cx="1346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t>ESM-single-sequence</a:t>
            </a:r>
            <a:endParaRPr sz="800"/>
          </a:p>
        </p:txBody>
      </p:sp>
      <p:sp>
        <p:nvSpPr>
          <p:cNvPr id="436" name="Google Shape;436;p56"/>
          <p:cNvSpPr txBox="1"/>
          <p:nvPr/>
        </p:nvSpPr>
        <p:spPr>
          <a:xfrm>
            <a:off x="7278025" y="3014650"/>
            <a:ext cx="766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t>EMBER3D</a:t>
            </a:r>
            <a:endParaRPr sz="800"/>
          </a:p>
        </p:txBody>
      </p:sp>
      <p:cxnSp>
        <p:nvCxnSpPr>
          <p:cNvPr id="437" name="Google Shape;437;p56"/>
          <p:cNvCxnSpPr>
            <a:cxnSpLocks/>
          </p:cNvCxnSpPr>
          <p:nvPr/>
        </p:nvCxnSpPr>
        <p:spPr>
          <a:xfrm flipH="1">
            <a:off x="6346625" y="2684600"/>
            <a:ext cx="74350" cy="76800"/>
          </a:xfrm>
          <a:prstGeom prst="straightConnector1">
            <a:avLst/>
          </a:prstGeom>
          <a:noFill/>
          <a:ln w="9525" cap="flat" cmpd="sng">
            <a:solidFill>
              <a:schemeClr val="dk2"/>
            </a:solidFill>
            <a:prstDash val="solid"/>
            <a:round/>
            <a:headEnd type="none" w="med" len="med"/>
            <a:tailEnd type="triangle" w="med" len="med"/>
          </a:ln>
        </p:spPr>
      </p:cxnSp>
      <p:cxnSp>
        <p:nvCxnSpPr>
          <p:cNvPr id="438" name="Google Shape;438;p56"/>
          <p:cNvCxnSpPr>
            <a:cxnSpLocks/>
          </p:cNvCxnSpPr>
          <p:nvPr/>
        </p:nvCxnSpPr>
        <p:spPr>
          <a:xfrm flipH="1">
            <a:off x="6565692" y="2937850"/>
            <a:ext cx="118133" cy="131350"/>
          </a:xfrm>
          <a:prstGeom prst="straightConnector1">
            <a:avLst/>
          </a:prstGeom>
          <a:noFill/>
          <a:ln w="9525" cap="flat" cmpd="sng">
            <a:solidFill>
              <a:schemeClr val="dk2"/>
            </a:solidFill>
            <a:prstDash val="solid"/>
            <a:round/>
            <a:headEnd type="none" w="med" len="med"/>
            <a:tailEnd type="triangle" w="med" len="med"/>
          </a:ln>
        </p:spPr>
      </p:cxnSp>
      <p:cxnSp>
        <p:nvCxnSpPr>
          <p:cNvPr id="439" name="Google Shape;439;p56"/>
          <p:cNvCxnSpPr>
            <a:cxnSpLocks/>
          </p:cNvCxnSpPr>
          <p:nvPr/>
        </p:nvCxnSpPr>
        <p:spPr>
          <a:xfrm flipH="1">
            <a:off x="7318948" y="3191100"/>
            <a:ext cx="26352" cy="174192"/>
          </a:xfrm>
          <a:prstGeom prst="straightConnector1">
            <a:avLst/>
          </a:prstGeom>
          <a:noFill/>
          <a:ln w="9525" cap="flat" cmpd="sng">
            <a:solidFill>
              <a:schemeClr val="dk2"/>
            </a:solidFill>
            <a:prstDash val="solid"/>
            <a:round/>
            <a:headEnd type="none" w="med" len="med"/>
            <a:tailEnd type="triangle" w="med" len="med"/>
          </a:ln>
        </p:spPr>
      </p:cxnSp>
      <p:cxnSp>
        <p:nvCxnSpPr>
          <p:cNvPr id="440" name="Google Shape;440;p56"/>
          <p:cNvCxnSpPr/>
          <p:nvPr/>
        </p:nvCxnSpPr>
        <p:spPr>
          <a:xfrm flipH="1">
            <a:off x="951316" y="2379422"/>
            <a:ext cx="145200" cy="267600"/>
          </a:xfrm>
          <a:prstGeom prst="straightConnector1">
            <a:avLst/>
          </a:prstGeom>
          <a:noFill/>
          <a:ln w="9525" cap="flat" cmpd="sng">
            <a:solidFill>
              <a:schemeClr val="dk2"/>
            </a:solidFill>
            <a:prstDash val="solid"/>
            <a:round/>
            <a:headEnd type="none" w="med" len="med"/>
            <a:tailEnd type="triangle" w="med" len="med"/>
          </a:ln>
        </p:spPr>
      </p:cxnSp>
      <p:sp>
        <p:nvSpPr>
          <p:cNvPr id="441" name="Google Shape;441;p56"/>
          <p:cNvSpPr txBox="1"/>
          <p:nvPr/>
        </p:nvSpPr>
        <p:spPr>
          <a:xfrm>
            <a:off x="852791" y="2154497"/>
            <a:ext cx="605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t>BAKER</a:t>
            </a:r>
            <a:endParaRPr sz="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Which targets do pLM methods perform well on?</a:t>
            </a:r>
            <a:endParaRPr/>
          </a:p>
        </p:txBody>
      </p:sp>
      <p:pic>
        <p:nvPicPr>
          <p:cNvPr id="447" name="Google Shape;447;p57"/>
          <p:cNvPicPr preferRelativeResize="0"/>
          <p:nvPr/>
        </p:nvPicPr>
        <p:blipFill rotWithShape="1">
          <a:blip r:embed="rId3">
            <a:alphaModFix/>
          </a:blip>
          <a:srcRect l="86308" t="29470" r="13115" b="6254"/>
          <a:stretch/>
        </p:blipFill>
        <p:spPr>
          <a:xfrm rot="5400000">
            <a:off x="4495372" y="-2663136"/>
            <a:ext cx="80742" cy="9002614"/>
          </a:xfrm>
          <a:prstGeom prst="rect">
            <a:avLst/>
          </a:prstGeom>
          <a:noFill/>
          <a:ln>
            <a:noFill/>
          </a:ln>
        </p:spPr>
      </p:pic>
      <p:pic>
        <p:nvPicPr>
          <p:cNvPr id="448" name="Google Shape;448;p57"/>
          <p:cNvPicPr preferRelativeResize="0"/>
          <p:nvPr/>
        </p:nvPicPr>
        <p:blipFill rotWithShape="1">
          <a:blip r:embed="rId3">
            <a:alphaModFix/>
          </a:blip>
          <a:srcRect l="89542" t="29133" r="9931" b="6254"/>
          <a:stretch/>
        </p:blipFill>
        <p:spPr>
          <a:xfrm rot="5400000">
            <a:off x="4503837" y="-2434436"/>
            <a:ext cx="63790" cy="9051211"/>
          </a:xfrm>
          <a:prstGeom prst="rect">
            <a:avLst/>
          </a:prstGeom>
          <a:noFill/>
          <a:ln>
            <a:noFill/>
          </a:ln>
        </p:spPr>
      </p:pic>
      <p:pic>
        <p:nvPicPr>
          <p:cNvPr id="449" name="Google Shape;449;p57"/>
          <p:cNvPicPr preferRelativeResize="0"/>
          <p:nvPr/>
        </p:nvPicPr>
        <p:blipFill rotWithShape="1">
          <a:blip r:embed="rId3">
            <a:alphaModFix/>
          </a:blip>
          <a:srcRect l="45464" t="29182" r="54033" b="6256"/>
          <a:stretch/>
        </p:blipFill>
        <p:spPr>
          <a:xfrm rot="5400000">
            <a:off x="4496788" y="-2977885"/>
            <a:ext cx="77901" cy="8996573"/>
          </a:xfrm>
          <a:prstGeom prst="rect">
            <a:avLst/>
          </a:prstGeom>
          <a:noFill/>
          <a:ln>
            <a:noFill/>
          </a:ln>
        </p:spPr>
      </p:pic>
      <p:sp>
        <p:nvSpPr>
          <p:cNvPr id="451" name="Google Shape;451;p57"/>
          <p:cNvSpPr txBox="1"/>
          <p:nvPr/>
        </p:nvSpPr>
        <p:spPr>
          <a:xfrm>
            <a:off x="37450" y="2773275"/>
            <a:ext cx="12486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T1104-D1</a:t>
            </a:r>
            <a:endParaRPr/>
          </a:p>
          <a:p>
            <a:pPr marL="0" lvl="0" indent="0" algn="l" rtl="0">
              <a:spcBef>
                <a:spcPts val="0"/>
              </a:spcBef>
              <a:spcAft>
                <a:spcPts val="0"/>
              </a:spcAft>
              <a:buNone/>
            </a:pPr>
            <a:r>
              <a:rPr lang="en-GB">
                <a:solidFill>
                  <a:srgbClr val="0000FF"/>
                </a:solidFill>
              </a:rPr>
              <a:t>FM</a:t>
            </a:r>
            <a:endParaRPr>
              <a:solidFill>
                <a:srgbClr val="0000FF"/>
              </a:solidFill>
            </a:endParaRPr>
          </a:p>
          <a:p>
            <a:pPr marL="0" lvl="0" indent="0" algn="l" rtl="0">
              <a:spcBef>
                <a:spcPts val="0"/>
              </a:spcBef>
              <a:spcAft>
                <a:spcPts val="0"/>
              </a:spcAft>
              <a:buNone/>
            </a:pPr>
            <a:r>
              <a:rPr lang="en-GB"/>
              <a:t>GDT_TS 97 (best 97)</a:t>
            </a:r>
            <a:endParaRPr/>
          </a:p>
        </p:txBody>
      </p:sp>
      <p:sp>
        <p:nvSpPr>
          <p:cNvPr id="452" name="Google Shape;452;p57"/>
          <p:cNvSpPr txBox="1"/>
          <p:nvPr/>
        </p:nvSpPr>
        <p:spPr>
          <a:xfrm>
            <a:off x="635800" y="2321825"/>
            <a:ext cx="7571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ESM-single-sequence top S</a:t>
            </a:r>
            <a:r>
              <a:rPr lang="en-GB" baseline="-25000"/>
              <a:t>CASP15</a:t>
            </a:r>
            <a:r>
              <a:rPr lang="en-GB"/>
              <a:t> models: </a:t>
            </a:r>
            <a:r>
              <a:rPr lang="en-GB">
                <a:solidFill>
                  <a:schemeClr val="dk1"/>
                </a:solidFill>
                <a:highlight>
                  <a:srgbClr val="FFFFFF"/>
                </a:highlight>
              </a:rPr>
              <a:t>T1104-D1, T1122-D1, T1155-D1 and </a:t>
            </a:r>
            <a:r>
              <a:rPr lang="en-GB">
                <a:solidFill>
                  <a:srgbClr val="FF0000"/>
                </a:solidFill>
                <a:highlight>
                  <a:srgbClr val="FFFFFF"/>
                </a:highlight>
              </a:rPr>
              <a:t>T1195-D1</a:t>
            </a:r>
            <a:r>
              <a:rPr lang="en-GB"/>
              <a:t> </a:t>
            </a:r>
            <a:endParaRPr/>
          </a:p>
        </p:txBody>
      </p:sp>
      <p:pic>
        <p:nvPicPr>
          <p:cNvPr id="453" name="Google Shape;453;p57"/>
          <p:cNvPicPr preferRelativeResize="0"/>
          <p:nvPr/>
        </p:nvPicPr>
        <p:blipFill>
          <a:blip r:embed="rId4">
            <a:alphaModFix/>
          </a:blip>
          <a:stretch>
            <a:fillRect/>
          </a:stretch>
        </p:blipFill>
        <p:spPr>
          <a:xfrm>
            <a:off x="1134675" y="2860500"/>
            <a:ext cx="1909885" cy="2021351"/>
          </a:xfrm>
          <a:prstGeom prst="rect">
            <a:avLst/>
          </a:prstGeom>
          <a:noFill/>
          <a:ln>
            <a:noFill/>
          </a:ln>
        </p:spPr>
      </p:pic>
      <p:sp>
        <p:nvSpPr>
          <p:cNvPr id="454" name="Google Shape;454;p57"/>
          <p:cNvSpPr txBox="1"/>
          <p:nvPr/>
        </p:nvSpPr>
        <p:spPr>
          <a:xfrm>
            <a:off x="3246200" y="2773275"/>
            <a:ext cx="12486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T1122-D1</a:t>
            </a:r>
            <a:endParaRPr/>
          </a:p>
          <a:p>
            <a:pPr marL="0" lvl="0" indent="0" algn="l" rtl="0">
              <a:spcBef>
                <a:spcPts val="0"/>
              </a:spcBef>
              <a:spcAft>
                <a:spcPts val="0"/>
              </a:spcAft>
              <a:buNone/>
            </a:pPr>
            <a:r>
              <a:rPr lang="en-GB"/>
              <a:t>FM</a:t>
            </a:r>
            <a:endParaRPr/>
          </a:p>
          <a:p>
            <a:pPr marL="0" lvl="0" indent="0" algn="l" rtl="0">
              <a:spcBef>
                <a:spcPts val="0"/>
              </a:spcBef>
              <a:spcAft>
                <a:spcPts val="0"/>
              </a:spcAft>
              <a:buNone/>
            </a:pPr>
            <a:r>
              <a:rPr lang="en-GB"/>
              <a:t>GDT_TS 34 (best 39)</a:t>
            </a:r>
            <a:endParaRPr/>
          </a:p>
        </p:txBody>
      </p:sp>
      <p:sp>
        <p:nvSpPr>
          <p:cNvPr id="455" name="Google Shape;455;p57"/>
          <p:cNvSpPr txBox="1"/>
          <p:nvPr/>
        </p:nvSpPr>
        <p:spPr>
          <a:xfrm>
            <a:off x="6206950" y="2860500"/>
            <a:ext cx="12486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T1155-D1</a:t>
            </a:r>
            <a:endParaRPr/>
          </a:p>
          <a:p>
            <a:pPr marL="0" lvl="0" indent="0" algn="l" rtl="0">
              <a:spcBef>
                <a:spcPts val="0"/>
              </a:spcBef>
              <a:spcAft>
                <a:spcPts val="0"/>
              </a:spcAft>
              <a:buNone/>
            </a:pPr>
            <a:r>
              <a:rPr lang="en-GB"/>
              <a:t>FM/TBM</a:t>
            </a:r>
            <a:endParaRPr/>
          </a:p>
          <a:p>
            <a:pPr marL="0" lvl="0" indent="0" algn="l" rtl="0">
              <a:spcBef>
                <a:spcPts val="0"/>
              </a:spcBef>
              <a:spcAft>
                <a:spcPts val="0"/>
              </a:spcAft>
              <a:buNone/>
            </a:pPr>
            <a:r>
              <a:rPr lang="en-GB"/>
              <a:t>GDT_TS 70</a:t>
            </a:r>
            <a:endParaRPr/>
          </a:p>
          <a:p>
            <a:pPr marL="0" lvl="0" indent="0" algn="l" rtl="0">
              <a:spcBef>
                <a:spcPts val="0"/>
              </a:spcBef>
              <a:spcAft>
                <a:spcPts val="0"/>
              </a:spcAft>
              <a:buNone/>
            </a:pPr>
            <a:r>
              <a:rPr lang="en-GB"/>
              <a:t>(best 73)</a:t>
            </a:r>
            <a:endParaRPr/>
          </a:p>
        </p:txBody>
      </p:sp>
      <p:pic>
        <p:nvPicPr>
          <p:cNvPr id="456" name="Google Shape;456;p57"/>
          <p:cNvPicPr preferRelativeResize="0"/>
          <p:nvPr/>
        </p:nvPicPr>
        <p:blipFill>
          <a:blip r:embed="rId5">
            <a:alphaModFix/>
          </a:blip>
          <a:stretch>
            <a:fillRect/>
          </a:stretch>
        </p:blipFill>
        <p:spPr>
          <a:xfrm>
            <a:off x="4418599" y="2898669"/>
            <a:ext cx="1722950" cy="1945006"/>
          </a:xfrm>
          <a:prstGeom prst="rect">
            <a:avLst/>
          </a:prstGeom>
          <a:noFill/>
          <a:ln>
            <a:noFill/>
          </a:ln>
        </p:spPr>
      </p:pic>
      <p:pic>
        <p:nvPicPr>
          <p:cNvPr id="457" name="Google Shape;457;p57"/>
          <p:cNvPicPr preferRelativeResize="0"/>
          <p:nvPr/>
        </p:nvPicPr>
        <p:blipFill>
          <a:blip r:embed="rId6">
            <a:alphaModFix/>
          </a:blip>
          <a:stretch>
            <a:fillRect/>
          </a:stretch>
        </p:blipFill>
        <p:spPr>
          <a:xfrm>
            <a:off x="7455550" y="2860499"/>
            <a:ext cx="1484197" cy="2131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8"/>
          <p:cNvSpPr txBox="1">
            <a:spLocks noGrp="1"/>
          </p:cNvSpPr>
          <p:nvPr>
            <p:ph type="title"/>
          </p:nvPr>
        </p:nvSpPr>
        <p:spPr>
          <a:xfrm>
            <a:off x="225625" y="216425"/>
            <a:ext cx="8680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320"/>
              <a:t>Do language methods have an advantage with low Neff targets?</a:t>
            </a:r>
            <a:endParaRPr sz="2320"/>
          </a:p>
        </p:txBody>
      </p:sp>
      <p:pic>
        <p:nvPicPr>
          <p:cNvPr id="463" name="Google Shape;463;p58"/>
          <p:cNvPicPr preferRelativeResize="0"/>
          <p:nvPr/>
        </p:nvPicPr>
        <p:blipFill>
          <a:blip r:embed="rId3">
            <a:alphaModFix/>
          </a:blip>
          <a:stretch>
            <a:fillRect/>
          </a:stretch>
        </p:blipFill>
        <p:spPr>
          <a:xfrm>
            <a:off x="375163" y="794825"/>
            <a:ext cx="7936471" cy="3820977"/>
          </a:xfrm>
          <a:prstGeom prst="rect">
            <a:avLst/>
          </a:prstGeom>
          <a:noFill/>
          <a:ln>
            <a:noFill/>
          </a:ln>
        </p:spPr>
      </p:pic>
      <p:sp>
        <p:nvSpPr>
          <p:cNvPr id="464" name="Google Shape;464;p58"/>
          <p:cNvSpPr txBox="1"/>
          <p:nvPr/>
        </p:nvSpPr>
        <p:spPr>
          <a:xfrm>
            <a:off x="492925" y="4547500"/>
            <a:ext cx="78444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a:t>High				Neff/length				Low</a:t>
            </a:r>
            <a:endParaRPr dirty="0"/>
          </a:p>
        </p:txBody>
      </p:sp>
      <p:sp>
        <p:nvSpPr>
          <p:cNvPr id="465" name="Google Shape;465;p58"/>
          <p:cNvSpPr/>
          <p:nvPr/>
        </p:nvSpPr>
        <p:spPr>
          <a:xfrm>
            <a:off x="669000" y="2585850"/>
            <a:ext cx="1144200" cy="759300"/>
          </a:xfrm>
          <a:prstGeom prst="wedgeRectCallout">
            <a:avLst>
              <a:gd name="adj1" fmla="val -26995"/>
              <a:gd name="adj2" fmla="val -20938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900"/>
              <a:t>There are a few cases where pLM wins, but no clustering on the right</a:t>
            </a:r>
            <a:endParaRPr sz="900"/>
          </a:p>
        </p:txBody>
      </p:sp>
      <p:sp>
        <p:nvSpPr>
          <p:cNvPr id="466" name="Google Shape;466;p58"/>
          <p:cNvSpPr/>
          <p:nvPr/>
        </p:nvSpPr>
        <p:spPr>
          <a:xfrm>
            <a:off x="8226650" y="1821225"/>
            <a:ext cx="688800" cy="653100"/>
          </a:xfrm>
          <a:prstGeom prst="wedgeRectCallout">
            <a:avLst>
              <a:gd name="adj1" fmla="val -39616"/>
              <a:gd name="adj2" fmla="val 11424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900"/>
              <a:t>pLM wins here but all models poor</a:t>
            </a:r>
            <a:endParaRPr sz="900"/>
          </a:p>
        </p:txBody>
      </p:sp>
      <p:sp>
        <p:nvSpPr>
          <p:cNvPr id="467" name="Google Shape;467;p58"/>
          <p:cNvSpPr/>
          <p:nvPr/>
        </p:nvSpPr>
        <p:spPr>
          <a:xfrm>
            <a:off x="2450525" y="2996800"/>
            <a:ext cx="1325100" cy="653100"/>
          </a:xfrm>
          <a:prstGeom prst="wedgeRectCallout">
            <a:avLst>
              <a:gd name="adj1" fmla="val 48389"/>
              <a:gd name="adj2" fmla="val -175253"/>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900"/>
              <a:t>Seems to be a tendency for pLM to follow suit if MSA methods struggle</a:t>
            </a:r>
            <a:endParaRPr sz="900"/>
          </a:p>
        </p:txBody>
      </p:sp>
      <p:sp>
        <p:nvSpPr>
          <p:cNvPr id="468" name="Google Shape;468;p58"/>
          <p:cNvSpPr/>
          <p:nvPr/>
        </p:nvSpPr>
        <p:spPr>
          <a:xfrm>
            <a:off x="5922525" y="3504550"/>
            <a:ext cx="1072800" cy="627000"/>
          </a:xfrm>
          <a:prstGeom prst="wedgeRectCallout">
            <a:avLst>
              <a:gd name="adj1" fmla="val 29992"/>
              <a:gd name="adj2" fmla="val -10878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900"/>
              <a:t>MSA-pLM gap seems to widen to the right, if anything</a:t>
            </a:r>
            <a:endParaRPr sz="9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2"/>
        <p:cNvGrpSpPr/>
        <p:nvPr/>
      </p:nvGrpSpPr>
      <p:grpSpPr>
        <a:xfrm>
          <a:off x="0" y="0"/>
          <a:ext cx="0" cy="0"/>
          <a:chOff x="0" y="0"/>
          <a:chExt cx="0" cy="0"/>
        </a:xfrm>
      </p:grpSpPr>
      <p:pic>
        <p:nvPicPr>
          <p:cNvPr id="473" name="Google Shape;473;p59"/>
          <p:cNvPicPr preferRelativeResize="0"/>
          <p:nvPr/>
        </p:nvPicPr>
        <p:blipFill>
          <a:blip r:embed="rId3">
            <a:alphaModFix/>
          </a:blip>
          <a:stretch>
            <a:fillRect/>
          </a:stretch>
        </p:blipFill>
        <p:spPr>
          <a:xfrm>
            <a:off x="3594725" y="2629462"/>
            <a:ext cx="5436001" cy="2283120"/>
          </a:xfrm>
          <a:prstGeom prst="rect">
            <a:avLst/>
          </a:prstGeom>
          <a:noFill/>
          <a:ln>
            <a:noFill/>
          </a:ln>
        </p:spPr>
      </p:pic>
      <p:sp>
        <p:nvSpPr>
          <p:cNvPr id="474" name="Google Shape;474;p59"/>
          <p:cNvSpPr txBox="1">
            <a:spLocks noGrp="1"/>
          </p:cNvSpPr>
          <p:nvPr>
            <p:ph type="title"/>
          </p:nvPr>
        </p:nvSpPr>
        <p:spPr>
          <a:xfrm>
            <a:off x="94975" y="140225"/>
            <a:ext cx="3339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How well do predictors assess their own predictions?</a:t>
            </a:r>
            <a:endParaRPr/>
          </a:p>
        </p:txBody>
      </p:sp>
      <p:sp>
        <p:nvSpPr>
          <p:cNvPr id="475" name="Google Shape;475;p59"/>
          <p:cNvSpPr txBox="1">
            <a:spLocks noGrp="1"/>
          </p:cNvSpPr>
          <p:nvPr>
            <p:ph type="body" idx="1"/>
          </p:nvPr>
        </p:nvSpPr>
        <p:spPr>
          <a:xfrm>
            <a:off x="32250" y="1832475"/>
            <a:ext cx="3026700" cy="30801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GB"/>
              <a:t>PCC (model quality i.e. S</a:t>
            </a:r>
            <a:r>
              <a:rPr lang="en-GB" baseline="-25000"/>
              <a:t>CASP15</a:t>
            </a:r>
            <a:r>
              <a:rPr lang="en-GB"/>
              <a:t> vs model number) for groups trying at least 50% of targets. Very weak correlations and balance only slightly positive</a:t>
            </a:r>
            <a:endParaRPr/>
          </a:p>
          <a:p>
            <a:pPr marL="0" lvl="0" indent="0" algn="l" rtl="0">
              <a:spcBef>
                <a:spcPts val="1200"/>
              </a:spcBef>
              <a:spcAft>
                <a:spcPts val="0"/>
              </a:spcAft>
              <a:buNone/>
            </a:pPr>
            <a:r>
              <a:rPr lang="en-GB"/>
              <a:t>% of times model_1 is the best. Only two thirds of groups marginally above random </a:t>
            </a:r>
            <a:endParaRPr/>
          </a:p>
          <a:p>
            <a:pPr marL="0" lvl="0" indent="0" algn="l" rtl="0">
              <a:spcBef>
                <a:spcPts val="1200"/>
              </a:spcBef>
              <a:spcAft>
                <a:spcPts val="1200"/>
              </a:spcAft>
              <a:buNone/>
            </a:pPr>
            <a:endParaRPr/>
          </a:p>
        </p:txBody>
      </p:sp>
      <p:cxnSp>
        <p:nvCxnSpPr>
          <p:cNvPr id="476" name="Google Shape;476;p59"/>
          <p:cNvCxnSpPr/>
          <p:nvPr/>
        </p:nvCxnSpPr>
        <p:spPr>
          <a:xfrm>
            <a:off x="3739025" y="3376825"/>
            <a:ext cx="5147400" cy="16200"/>
          </a:xfrm>
          <a:prstGeom prst="straightConnector1">
            <a:avLst/>
          </a:prstGeom>
          <a:noFill/>
          <a:ln w="9525" cap="flat" cmpd="sng">
            <a:solidFill>
              <a:srgbClr val="FF00FF"/>
            </a:solidFill>
            <a:prstDash val="solid"/>
            <a:round/>
            <a:headEnd type="none" w="med" len="med"/>
            <a:tailEnd type="none" w="med" len="med"/>
          </a:ln>
        </p:spPr>
      </p:cxnSp>
      <p:cxnSp>
        <p:nvCxnSpPr>
          <p:cNvPr id="477" name="Google Shape;477;p59"/>
          <p:cNvCxnSpPr/>
          <p:nvPr/>
        </p:nvCxnSpPr>
        <p:spPr>
          <a:xfrm rot="10800000" flipH="1">
            <a:off x="2922450" y="1497725"/>
            <a:ext cx="496800" cy="803700"/>
          </a:xfrm>
          <a:prstGeom prst="straightConnector1">
            <a:avLst/>
          </a:prstGeom>
          <a:noFill/>
          <a:ln w="9525" cap="flat" cmpd="sng">
            <a:solidFill>
              <a:schemeClr val="dk2"/>
            </a:solidFill>
            <a:prstDash val="solid"/>
            <a:round/>
            <a:headEnd type="none" w="med" len="med"/>
            <a:tailEnd type="triangle" w="med" len="med"/>
          </a:ln>
        </p:spPr>
      </p:cxnSp>
      <p:cxnSp>
        <p:nvCxnSpPr>
          <p:cNvPr id="478" name="Google Shape;478;p59"/>
          <p:cNvCxnSpPr/>
          <p:nvPr/>
        </p:nvCxnSpPr>
        <p:spPr>
          <a:xfrm rot="10800000" flipH="1">
            <a:off x="2589825" y="3587450"/>
            <a:ext cx="880500" cy="284700"/>
          </a:xfrm>
          <a:prstGeom prst="straightConnector1">
            <a:avLst/>
          </a:prstGeom>
          <a:noFill/>
          <a:ln w="9525" cap="flat" cmpd="sng">
            <a:solidFill>
              <a:schemeClr val="dk2"/>
            </a:solidFill>
            <a:prstDash val="solid"/>
            <a:round/>
            <a:headEnd type="none" w="med" len="med"/>
            <a:tailEnd type="triangle" w="med" len="med"/>
          </a:ln>
        </p:spPr>
      </p:cxnSp>
      <p:pic>
        <p:nvPicPr>
          <p:cNvPr id="479" name="Google Shape;479;p59"/>
          <p:cNvPicPr preferRelativeResize="0"/>
          <p:nvPr/>
        </p:nvPicPr>
        <p:blipFill>
          <a:blip r:embed="rId4">
            <a:alphaModFix/>
          </a:blip>
          <a:stretch>
            <a:fillRect/>
          </a:stretch>
        </p:blipFill>
        <p:spPr>
          <a:xfrm>
            <a:off x="3610113" y="192700"/>
            <a:ext cx="5405222" cy="223820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60"/>
          <p:cNvPicPr preferRelativeResize="0"/>
          <p:nvPr/>
        </p:nvPicPr>
        <p:blipFill>
          <a:blip r:embed="rId3">
            <a:alphaModFix/>
          </a:blip>
          <a:stretch>
            <a:fillRect/>
          </a:stretch>
        </p:blipFill>
        <p:spPr>
          <a:xfrm>
            <a:off x="165925" y="813888"/>
            <a:ext cx="3515726" cy="3515726"/>
          </a:xfrm>
          <a:prstGeom prst="rect">
            <a:avLst/>
          </a:prstGeom>
          <a:noFill/>
          <a:ln>
            <a:noFill/>
          </a:ln>
        </p:spPr>
      </p:pic>
      <p:pic>
        <p:nvPicPr>
          <p:cNvPr id="485" name="Google Shape;485;p60"/>
          <p:cNvPicPr preferRelativeResize="0"/>
          <p:nvPr/>
        </p:nvPicPr>
        <p:blipFill>
          <a:blip r:embed="rId4">
            <a:alphaModFix/>
          </a:blip>
          <a:stretch>
            <a:fillRect/>
          </a:stretch>
        </p:blipFill>
        <p:spPr>
          <a:xfrm>
            <a:off x="6606215" y="2476674"/>
            <a:ext cx="2232000" cy="2232000"/>
          </a:xfrm>
          <a:prstGeom prst="rect">
            <a:avLst/>
          </a:prstGeom>
          <a:noFill/>
          <a:ln>
            <a:noFill/>
          </a:ln>
        </p:spPr>
      </p:pic>
      <p:pic>
        <p:nvPicPr>
          <p:cNvPr id="486" name="Google Shape;486;p60"/>
          <p:cNvPicPr preferRelativeResize="0"/>
          <p:nvPr/>
        </p:nvPicPr>
        <p:blipFill>
          <a:blip r:embed="rId5">
            <a:alphaModFix/>
          </a:blip>
          <a:stretch>
            <a:fillRect/>
          </a:stretch>
        </p:blipFill>
        <p:spPr>
          <a:xfrm>
            <a:off x="4374226" y="2477276"/>
            <a:ext cx="2232000" cy="2232000"/>
          </a:xfrm>
          <a:prstGeom prst="rect">
            <a:avLst/>
          </a:prstGeom>
          <a:noFill/>
          <a:ln>
            <a:noFill/>
          </a:ln>
        </p:spPr>
      </p:pic>
      <p:pic>
        <p:nvPicPr>
          <p:cNvPr id="487" name="Google Shape;487;p60"/>
          <p:cNvPicPr preferRelativeResize="0"/>
          <p:nvPr/>
        </p:nvPicPr>
        <p:blipFill>
          <a:blip r:embed="rId6">
            <a:alphaModFix/>
          </a:blip>
          <a:stretch>
            <a:fillRect/>
          </a:stretch>
        </p:blipFill>
        <p:spPr>
          <a:xfrm>
            <a:off x="6606226" y="244076"/>
            <a:ext cx="2232000" cy="2232000"/>
          </a:xfrm>
          <a:prstGeom prst="rect">
            <a:avLst/>
          </a:prstGeom>
          <a:noFill/>
          <a:ln>
            <a:noFill/>
          </a:ln>
        </p:spPr>
      </p:pic>
      <p:pic>
        <p:nvPicPr>
          <p:cNvPr id="488" name="Google Shape;488;p60"/>
          <p:cNvPicPr preferRelativeResize="0"/>
          <p:nvPr/>
        </p:nvPicPr>
        <p:blipFill>
          <a:blip r:embed="rId7">
            <a:alphaModFix/>
          </a:blip>
          <a:stretch>
            <a:fillRect/>
          </a:stretch>
        </p:blipFill>
        <p:spPr>
          <a:xfrm>
            <a:off x="4373625" y="244075"/>
            <a:ext cx="2233199" cy="2233199"/>
          </a:xfrm>
          <a:prstGeom prst="rect">
            <a:avLst/>
          </a:prstGeom>
          <a:noFill/>
          <a:ln>
            <a:noFill/>
          </a:ln>
        </p:spPr>
      </p:pic>
      <p:sp>
        <p:nvSpPr>
          <p:cNvPr id="489" name="Google Shape;489;p60"/>
          <p:cNvSpPr txBox="1"/>
          <p:nvPr/>
        </p:nvSpPr>
        <p:spPr>
          <a:xfrm>
            <a:off x="4000000" y="4743300"/>
            <a:ext cx="328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*ESMfold often only submitted 1 model</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3"/>
        <p:cNvGrpSpPr/>
        <p:nvPr/>
      </p:nvGrpSpPr>
      <p:grpSpPr>
        <a:xfrm>
          <a:off x="0" y="0"/>
          <a:ext cx="0" cy="0"/>
          <a:chOff x="0" y="0"/>
          <a:chExt cx="0" cy="0"/>
        </a:xfrm>
      </p:grpSpPr>
      <p:sp>
        <p:nvSpPr>
          <p:cNvPr id="494" name="Google Shape;494;p61"/>
          <p:cNvSpPr txBox="1">
            <a:spLocks noGrp="1"/>
          </p:cNvSpPr>
          <p:nvPr>
            <p:ph type="title"/>
          </p:nvPr>
        </p:nvSpPr>
        <p:spPr>
          <a:xfrm>
            <a:off x="258300" y="115325"/>
            <a:ext cx="5705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How well to predictors assess their own predictions?</a:t>
            </a:r>
            <a:endParaRPr/>
          </a:p>
        </p:txBody>
      </p:sp>
      <p:sp>
        <p:nvSpPr>
          <p:cNvPr id="495" name="Google Shape;495;p61"/>
          <p:cNvSpPr txBox="1">
            <a:spLocks noGrp="1"/>
          </p:cNvSpPr>
          <p:nvPr>
            <p:ph type="body" idx="1"/>
          </p:nvPr>
        </p:nvSpPr>
        <p:spPr>
          <a:xfrm>
            <a:off x="311700" y="2198100"/>
            <a:ext cx="5598900" cy="1360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a:t>zASE still assessed at residue level</a:t>
            </a:r>
            <a:endParaRPr/>
          </a:p>
        </p:txBody>
      </p:sp>
      <p:pic>
        <p:nvPicPr>
          <p:cNvPr id="496" name="Google Shape;496;p61"/>
          <p:cNvPicPr preferRelativeResize="0"/>
          <p:nvPr/>
        </p:nvPicPr>
        <p:blipFill>
          <a:blip r:embed="rId3">
            <a:alphaModFix/>
          </a:blip>
          <a:stretch>
            <a:fillRect/>
          </a:stretch>
        </p:blipFill>
        <p:spPr>
          <a:xfrm>
            <a:off x="606000" y="1322525"/>
            <a:ext cx="5705600" cy="797050"/>
          </a:xfrm>
          <a:prstGeom prst="rect">
            <a:avLst/>
          </a:prstGeom>
          <a:noFill/>
          <a:ln>
            <a:noFill/>
          </a:ln>
        </p:spPr>
      </p:pic>
      <p:graphicFrame>
        <p:nvGraphicFramePr>
          <p:cNvPr id="497" name="Google Shape;497;p61"/>
          <p:cNvGraphicFramePr/>
          <p:nvPr/>
        </p:nvGraphicFramePr>
        <p:xfrm>
          <a:off x="6582925" y="262250"/>
          <a:ext cx="2522600" cy="4343070"/>
        </p:xfrm>
        <a:graphic>
          <a:graphicData uri="http://schemas.openxmlformats.org/drawingml/2006/table">
            <a:tbl>
              <a:tblPr>
                <a:noFill/>
                <a:tableStyleId>{9CBB624F-4DF4-4F46-B0E2-80799B0AF053}</a:tableStyleId>
              </a:tblPr>
              <a:tblGrid>
                <a:gridCol w="393350">
                  <a:extLst>
                    <a:ext uri="{9D8B030D-6E8A-4147-A177-3AD203B41FA5}">
                      <a16:colId xmlns:a16="http://schemas.microsoft.com/office/drawing/2014/main" val="20000"/>
                    </a:ext>
                  </a:extLst>
                </a:gridCol>
                <a:gridCol w="683225">
                  <a:extLst>
                    <a:ext uri="{9D8B030D-6E8A-4147-A177-3AD203B41FA5}">
                      <a16:colId xmlns:a16="http://schemas.microsoft.com/office/drawing/2014/main" val="20001"/>
                    </a:ext>
                  </a:extLst>
                </a:gridCol>
                <a:gridCol w="593600">
                  <a:extLst>
                    <a:ext uri="{9D8B030D-6E8A-4147-A177-3AD203B41FA5}">
                      <a16:colId xmlns:a16="http://schemas.microsoft.com/office/drawing/2014/main" val="20002"/>
                    </a:ext>
                  </a:extLst>
                </a:gridCol>
                <a:gridCol w="852425">
                  <a:extLst>
                    <a:ext uri="{9D8B030D-6E8A-4147-A177-3AD203B41FA5}">
                      <a16:colId xmlns:a16="http://schemas.microsoft.com/office/drawing/2014/main" val="20003"/>
                    </a:ext>
                  </a:extLst>
                </a:gridCol>
              </a:tblGrid>
              <a:tr h="731500">
                <a:tc>
                  <a:txBody>
                    <a:bodyPr/>
                    <a:lstStyle/>
                    <a:p>
                      <a:pPr marL="0" lvl="0" indent="0" algn="l" rtl="0">
                        <a:spcBef>
                          <a:spcPts val="0"/>
                        </a:spcBef>
                        <a:spcAft>
                          <a:spcPts val="0"/>
                        </a:spcAft>
                        <a:buNone/>
                      </a:pPr>
                      <a:endParaRPr sz="900"/>
                    </a:p>
                  </a:txBody>
                  <a:tcPr marL="91425" marR="91425" marT="91425" marB="91425"/>
                </a:tc>
                <a:tc>
                  <a:txBody>
                    <a:bodyPr/>
                    <a:lstStyle/>
                    <a:p>
                      <a:pPr marL="0" lvl="0" indent="0" algn="l" rtl="0">
                        <a:spcBef>
                          <a:spcPts val="0"/>
                        </a:spcBef>
                        <a:spcAft>
                          <a:spcPts val="0"/>
                        </a:spcAft>
                        <a:buNone/>
                      </a:pPr>
                      <a:r>
                        <a:rPr lang="en-GB" sz="800"/>
                        <a:t>CASP15</a:t>
                      </a:r>
                      <a:endParaRPr sz="800"/>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800"/>
                        <a:t>Top CASP15 groups in terms of Z_ASE</a:t>
                      </a:r>
                      <a:endParaRPr sz="800"/>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800"/>
                        <a:t>Z_ASE ranking</a:t>
                      </a:r>
                      <a:endParaRPr sz="800"/>
                    </a:p>
                    <a:p>
                      <a:pPr marL="0" lvl="0" indent="0" algn="l" rtl="0">
                        <a:spcBef>
                          <a:spcPts val="0"/>
                        </a:spcBef>
                        <a:spcAft>
                          <a:spcPts val="0"/>
                        </a:spcAft>
                        <a:buNone/>
                      </a:pPr>
                      <a:r>
                        <a:rPr lang="en-GB" sz="800"/>
                        <a:t>(* denotes server)</a:t>
                      </a:r>
                      <a:endParaRPr sz="800"/>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20000">
                <a:tc>
                  <a:txBody>
                    <a:bodyPr/>
                    <a:lstStyle/>
                    <a:p>
                      <a:pPr marL="0" lvl="0" indent="0" algn="l" rtl="0">
                        <a:spcBef>
                          <a:spcPts val="0"/>
                        </a:spcBef>
                        <a:spcAft>
                          <a:spcPts val="0"/>
                        </a:spcAft>
                        <a:buNone/>
                      </a:pPr>
                      <a:r>
                        <a:rPr lang="en-GB" sz="900"/>
                        <a:t>1</a:t>
                      </a:r>
                      <a:endParaRPr sz="900"/>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GB" sz="600"/>
                        <a:t>PEZYFoldings</a:t>
                      </a:r>
                      <a:endParaRPr sz="6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GB" sz="900"/>
                        <a:t>7</a:t>
                      </a:r>
                      <a:endParaRPr sz="9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600">
                          <a:solidFill>
                            <a:srgbClr val="B7B7B7"/>
                          </a:solidFill>
                        </a:rPr>
                        <a:t>MUFold*</a:t>
                      </a:r>
                      <a:endParaRPr sz="600">
                        <a:solidFill>
                          <a:srgbClr val="B7B7B7"/>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A61C00"/>
                    </a:solidFill>
                  </a:tcPr>
                </a:tc>
                <a:extLst>
                  <a:ext uri="{0D108BD9-81ED-4DB2-BD59-A6C34878D82A}">
                    <a16:rowId xmlns:a16="http://schemas.microsoft.com/office/drawing/2014/main" val="10001"/>
                  </a:ext>
                </a:extLst>
              </a:tr>
              <a:tr h="320000">
                <a:tc>
                  <a:txBody>
                    <a:bodyPr/>
                    <a:lstStyle/>
                    <a:p>
                      <a:pPr marL="0" lvl="0" indent="0" algn="l" rtl="0">
                        <a:spcBef>
                          <a:spcPts val="0"/>
                        </a:spcBef>
                        <a:spcAft>
                          <a:spcPts val="0"/>
                        </a:spcAft>
                        <a:buNone/>
                      </a:pPr>
                      <a:r>
                        <a:rPr lang="en-GB" sz="900"/>
                        <a:t>2</a:t>
                      </a:r>
                      <a:endParaRPr sz="900"/>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GB" sz="600"/>
                        <a:t>UM-TBM</a:t>
                      </a:r>
                      <a:endParaRPr sz="6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GB" sz="900"/>
                        <a:t>15</a:t>
                      </a:r>
                      <a:endParaRPr sz="9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600">
                          <a:solidFill>
                            <a:srgbClr val="B7B7B7"/>
                          </a:solidFill>
                        </a:rPr>
                        <a:t>GuijunLab-</a:t>
                      </a:r>
                      <a:br>
                        <a:rPr lang="en-GB" sz="600">
                          <a:solidFill>
                            <a:srgbClr val="B7B7B7"/>
                          </a:solidFill>
                        </a:rPr>
                      </a:br>
                      <a:r>
                        <a:rPr lang="en-GB" sz="600">
                          <a:solidFill>
                            <a:srgbClr val="B7B7B7"/>
                          </a:solidFill>
                        </a:rPr>
                        <a:t>DEEPDA*</a:t>
                      </a:r>
                      <a:endParaRPr sz="600">
                        <a:solidFill>
                          <a:srgbClr val="B7B7B7"/>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90000"/>
                    </a:solidFill>
                  </a:tcPr>
                </a:tc>
                <a:extLst>
                  <a:ext uri="{0D108BD9-81ED-4DB2-BD59-A6C34878D82A}">
                    <a16:rowId xmlns:a16="http://schemas.microsoft.com/office/drawing/2014/main" val="10002"/>
                  </a:ext>
                </a:extLst>
              </a:tr>
              <a:tr h="320000">
                <a:tc>
                  <a:txBody>
                    <a:bodyPr/>
                    <a:lstStyle/>
                    <a:p>
                      <a:pPr marL="0" lvl="0" indent="0" algn="l" rtl="0">
                        <a:spcBef>
                          <a:spcPts val="0"/>
                        </a:spcBef>
                        <a:spcAft>
                          <a:spcPts val="0"/>
                        </a:spcAft>
                        <a:buNone/>
                      </a:pPr>
                      <a:r>
                        <a:rPr lang="en-GB" sz="900"/>
                        <a:t>3</a:t>
                      </a:r>
                      <a:endParaRPr sz="900"/>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GB" sz="600"/>
                        <a:t>Yang-server</a:t>
                      </a:r>
                      <a:endParaRPr sz="6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en-GB" sz="900"/>
                        <a:t>71</a:t>
                      </a:r>
                      <a:endParaRPr sz="9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600">
                          <a:solidFill>
                            <a:srgbClr val="B7B7B7"/>
                          </a:solidFill>
                        </a:rPr>
                        <a:t>colabfold*</a:t>
                      </a:r>
                      <a:endParaRPr sz="600">
                        <a:solidFill>
                          <a:srgbClr val="B7B7B7"/>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5F06"/>
                    </a:solidFill>
                  </a:tcPr>
                </a:tc>
                <a:extLst>
                  <a:ext uri="{0D108BD9-81ED-4DB2-BD59-A6C34878D82A}">
                    <a16:rowId xmlns:a16="http://schemas.microsoft.com/office/drawing/2014/main" val="10003"/>
                  </a:ext>
                </a:extLst>
              </a:tr>
              <a:tr h="320000">
                <a:tc>
                  <a:txBody>
                    <a:bodyPr/>
                    <a:lstStyle/>
                    <a:p>
                      <a:pPr marL="0" lvl="0" indent="0" algn="l" rtl="0">
                        <a:spcBef>
                          <a:spcPts val="0"/>
                        </a:spcBef>
                        <a:spcAft>
                          <a:spcPts val="0"/>
                        </a:spcAft>
                        <a:buNone/>
                      </a:pPr>
                      <a:r>
                        <a:rPr lang="en-GB" sz="900"/>
                        <a:t>4</a:t>
                      </a:r>
                      <a:endParaRPr sz="900"/>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GB" sz="600"/>
                        <a:t>Yang</a:t>
                      </a:r>
                      <a:endParaRPr sz="6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2E9"/>
                    </a:solidFill>
                  </a:tcPr>
                </a:tc>
                <a:tc>
                  <a:txBody>
                    <a:bodyPr/>
                    <a:lstStyle/>
                    <a:p>
                      <a:pPr marL="0" lvl="0" indent="0" algn="l" rtl="0">
                        <a:spcBef>
                          <a:spcPts val="0"/>
                        </a:spcBef>
                        <a:spcAft>
                          <a:spcPts val="0"/>
                        </a:spcAft>
                        <a:buNone/>
                      </a:pPr>
                      <a:r>
                        <a:rPr lang="en-GB" sz="900"/>
                        <a:t>72</a:t>
                      </a:r>
                      <a:endParaRPr sz="9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600">
                          <a:solidFill>
                            <a:srgbClr val="B7B7B7"/>
                          </a:solidFill>
                        </a:rPr>
                        <a:t>MUFold-H</a:t>
                      </a:r>
                      <a:endParaRPr sz="600">
                        <a:solidFill>
                          <a:srgbClr val="B7B7B7"/>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F9000"/>
                    </a:solidFill>
                  </a:tcPr>
                </a:tc>
                <a:extLst>
                  <a:ext uri="{0D108BD9-81ED-4DB2-BD59-A6C34878D82A}">
                    <a16:rowId xmlns:a16="http://schemas.microsoft.com/office/drawing/2014/main" val="10004"/>
                  </a:ext>
                </a:extLst>
              </a:tr>
              <a:tr h="320000">
                <a:tc>
                  <a:txBody>
                    <a:bodyPr/>
                    <a:lstStyle/>
                    <a:p>
                      <a:pPr marL="0" lvl="0" indent="0" algn="l" rtl="0">
                        <a:spcBef>
                          <a:spcPts val="0"/>
                        </a:spcBef>
                        <a:spcAft>
                          <a:spcPts val="0"/>
                        </a:spcAft>
                        <a:buNone/>
                      </a:pPr>
                      <a:r>
                        <a:rPr lang="en-GB" sz="900"/>
                        <a:t>5</a:t>
                      </a:r>
                      <a:endParaRPr sz="900"/>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GB" sz="600"/>
                        <a:t>DFolding</a:t>
                      </a:r>
                      <a:endParaRPr sz="6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r>
                        <a:rPr lang="en-GB" sz="900"/>
                        <a:t>52</a:t>
                      </a:r>
                      <a:endParaRPr sz="9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600">
                          <a:solidFill>
                            <a:srgbClr val="B7B7B7"/>
                          </a:solidFill>
                        </a:rPr>
                        <a:t>colabfold-human</a:t>
                      </a:r>
                      <a:endParaRPr sz="600">
                        <a:solidFill>
                          <a:srgbClr val="B7B7B7"/>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38761D"/>
                    </a:solidFill>
                  </a:tcPr>
                </a:tc>
                <a:extLst>
                  <a:ext uri="{0D108BD9-81ED-4DB2-BD59-A6C34878D82A}">
                    <a16:rowId xmlns:a16="http://schemas.microsoft.com/office/drawing/2014/main" val="10005"/>
                  </a:ext>
                </a:extLst>
              </a:tr>
              <a:tr h="320000">
                <a:tc>
                  <a:txBody>
                    <a:bodyPr/>
                    <a:lstStyle/>
                    <a:p>
                      <a:pPr marL="0" lvl="0" indent="0" algn="l" rtl="0">
                        <a:spcBef>
                          <a:spcPts val="0"/>
                        </a:spcBef>
                        <a:spcAft>
                          <a:spcPts val="0"/>
                        </a:spcAft>
                        <a:buNone/>
                      </a:pPr>
                      <a:r>
                        <a:rPr lang="en-GB" sz="900"/>
                        <a:t>6</a:t>
                      </a:r>
                      <a:endParaRPr sz="900"/>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GB" sz="600"/>
                        <a:t>McGuffin</a:t>
                      </a:r>
                      <a:endParaRPr sz="6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6FA8DC"/>
                    </a:solidFill>
                  </a:tcPr>
                </a:tc>
                <a:tc>
                  <a:txBody>
                    <a:bodyPr/>
                    <a:lstStyle/>
                    <a:p>
                      <a:pPr marL="0" lvl="0" indent="0" algn="l" rtl="0">
                        <a:spcBef>
                          <a:spcPts val="0"/>
                        </a:spcBef>
                        <a:spcAft>
                          <a:spcPts val="0"/>
                        </a:spcAft>
                        <a:buNone/>
                      </a:pPr>
                      <a:r>
                        <a:rPr lang="en-GB" sz="900"/>
                        <a:t>69</a:t>
                      </a:r>
                      <a:endParaRPr sz="9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GB" sz="600">
                          <a:solidFill>
                            <a:srgbClr val="B7B7B7"/>
                          </a:solidFill>
                        </a:rPr>
                        <a:t>GuijunLab-</a:t>
                      </a:r>
                      <a:br>
                        <a:rPr lang="en-GB" sz="600">
                          <a:solidFill>
                            <a:srgbClr val="B7B7B7"/>
                          </a:solidFill>
                        </a:rPr>
                      </a:br>
                      <a:r>
                        <a:rPr lang="en-GB" sz="600">
                          <a:solidFill>
                            <a:srgbClr val="B7B7B7"/>
                          </a:solidFill>
                        </a:rPr>
                        <a:t>Threader*</a:t>
                      </a:r>
                      <a:endParaRPr sz="600">
                        <a:solidFill>
                          <a:srgbClr val="B7B7B7"/>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134F5C"/>
                    </a:solidFill>
                  </a:tcPr>
                </a:tc>
                <a:extLst>
                  <a:ext uri="{0D108BD9-81ED-4DB2-BD59-A6C34878D82A}">
                    <a16:rowId xmlns:a16="http://schemas.microsoft.com/office/drawing/2014/main" val="10006"/>
                  </a:ext>
                </a:extLst>
              </a:tr>
              <a:tr h="320000">
                <a:tc>
                  <a:txBody>
                    <a:bodyPr/>
                    <a:lstStyle/>
                    <a:p>
                      <a:pPr marL="0" lvl="0" indent="0" algn="l" rtl="0">
                        <a:spcBef>
                          <a:spcPts val="0"/>
                        </a:spcBef>
                        <a:spcAft>
                          <a:spcPts val="0"/>
                        </a:spcAft>
                        <a:buNone/>
                      </a:pPr>
                      <a:r>
                        <a:rPr lang="en-GB" sz="900"/>
                        <a:t>7</a:t>
                      </a:r>
                      <a:endParaRPr sz="900"/>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GB" sz="600"/>
                        <a:t>MULTICOM</a:t>
                      </a:r>
                      <a:endParaRPr sz="6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D7E6B"/>
                    </a:solidFill>
                  </a:tcPr>
                </a:tc>
                <a:tc>
                  <a:txBody>
                    <a:bodyPr/>
                    <a:lstStyle/>
                    <a:p>
                      <a:pPr marL="0" lvl="0" indent="0" algn="l" rtl="0">
                        <a:spcBef>
                          <a:spcPts val="0"/>
                        </a:spcBef>
                        <a:spcAft>
                          <a:spcPts val="0"/>
                        </a:spcAft>
                        <a:buNone/>
                      </a:pPr>
                      <a:r>
                        <a:rPr lang="en-GB" sz="900"/>
                        <a:t>48</a:t>
                      </a:r>
                      <a:endParaRPr sz="9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600">
                          <a:solidFill>
                            <a:schemeClr val="dk1"/>
                          </a:solidFill>
                        </a:rPr>
                        <a:t>PEZYFoldings</a:t>
                      </a:r>
                      <a:endParaRPr sz="6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7"/>
                  </a:ext>
                </a:extLst>
              </a:tr>
              <a:tr h="320000">
                <a:tc>
                  <a:txBody>
                    <a:bodyPr/>
                    <a:lstStyle/>
                    <a:p>
                      <a:pPr marL="0" lvl="0" indent="0" algn="l" rtl="0">
                        <a:spcBef>
                          <a:spcPts val="0"/>
                        </a:spcBef>
                        <a:spcAft>
                          <a:spcPts val="0"/>
                        </a:spcAft>
                        <a:buNone/>
                      </a:pPr>
                      <a:r>
                        <a:rPr lang="en-GB" sz="900"/>
                        <a:t>8</a:t>
                      </a:r>
                      <a:endParaRPr sz="900"/>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GB" sz="600"/>
                        <a:t>MULTICOM_</a:t>
                      </a:r>
                      <a:br>
                        <a:rPr lang="en-GB" sz="600"/>
                      </a:br>
                      <a:r>
                        <a:rPr lang="en-GB" sz="600"/>
                        <a:t>refine</a:t>
                      </a:r>
                      <a:endParaRPr sz="6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GB" sz="900"/>
                        <a:t>35</a:t>
                      </a:r>
                      <a:endParaRPr sz="9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GB" sz="600">
                          <a:solidFill>
                            <a:srgbClr val="B7B7B7"/>
                          </a:solidFill>
                        </a:rPr>
                        <a:t>GuijunLab-Meta*</a:t>
                      </a:r>
                      <a:endParaRPr sz="600">
                        <a:solidFill>
                          <a:srgbClr val="B7B7B7"/>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1155CC"/>
                    </a:solidFill>
                  </a:tcPr>
                </a:tc>
                <a:extLst>
                  <a:ext uri="{0D108BD9-81ED-4DB2-BD59-A6C34878D82A}">
                    <a16:rowId xmlns:a16="http://schemas.microsoft.com/office/drawing/2014/main" val="10008"/>
                  </a:ext>
                </a:extLst>
              </a:tr>
              <a:tr h="320000">
                <a:tc>
                  <a:txBody>
                    <a:bodyPr/>
                    <a:lstStyle/>
                    <a:p>
                      <a:pPr marL="0" lvl="0" indent="0" algn="l" rtl="0">
                        <a:spcBef>
                          <a:spcPts val="0"/>
                        </a:spcBef>
                        <a:spcAft>
                          <a:spcPts val="0"/>
                        </a:spcAft>
                        <a:buNone/>
                      </a:pPr>
                      <a:r>
                        <a:rPr lang="en-GB" sz="900"/>
                        <a:t>9</a:t>
                      </a:r>
                      <a:endParaRPr sz="900"/>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GB" sz="600"/>
                        <a:t>MULTICOM_</a:t>
                      </a:r>
                      <a:br>
                        <a:rPr lang="en-GB" sz="600"/>
                      </a:br>
                      <a:r>
                        <a:rPr lang="en-GB" sz="600"/>
                        <a:t>human</a:t>
                      </a:r>
                      <a:endParaRPr sz="6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27BA0"/>
                    </a:solidFill>
                  </a:tcPr>
                </a:tc>
                <a:tc>
                  <a:txBody>
                    <a:bodyPr/>
                    <a:lstStyle/>
                    <a:p>
                      <a:pPr marL="0" lvl="0" indent="0" algn="l" rtl="0">
                        <a:spcBef>
                          <a:spcPts val="0"/>
                        </a:spcBef>
                        <a:spcAft>
                          <a:spcPts val="0"/>
                        </a:spcAft>
                        <a:buNone/>
                      </a:pPr>
                      <a:r>
                        <a:rPr lang="en-GB" sz="900"/>
                        <a:t>44</a:t>
                      </a:r>
                      <a:endParaRPr sz="9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600">
                          <a:solidFill>
                            <a:srgbClr val="B7B7B7"/>
                          </a:solidFill>
                        </a:rPr>
                        <a:t>NBIS-af2-standard*</a:t>
                      </a:r>
                      <a:endParaRPr sz="600">
                        <a:solidFill>
                          <a:srgbClr val="B7B7B7"/>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B5394"/>
                    </a:solidFill>
                  </a:tcPr>
                </a:tc>
                <a:extLst>
                  <a:ext uri="{0D108BD9-81ED-4DB2-BD59-A6C34878D82A}">
                    <a16:rowId xmlns:a16="http://schemas.microsoft.com/office/drawing/2014/main" val="10009"/>
                  </a:ext>
                </a:extLst>
              </a:tr>
              <a:tr h="320000">
                <a:tc>
                  <a:txBody>
                    <a:bodyPr/>
                    <a:lstStyle/>
                    <a:p>
                      <a:pPr marL="0" lvl="0" indent="0" algn="l" rtl="0">
                        <a:spcBef>
                          <a:spcPts val="0"/>
                        </a:spcBef>
                        <a:spcAft>
                          <a:spcPts val="0"/>
                        </a:spcAft>
                        <a:buNone/>
                      </a:pPr>
                      <a:r>
                        <a:rPr lang="en-GB" sz="900"/>
                        <a:t>10</a:t>
                      </a:r>
                      <a:endParaRPr sz="900"/>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GB" sz="600">
                          <a:solidFill>
                            <a:schemeClr val="dk1"/>
                          </a:solidFill>
                        </a:rPr>
                        <a:t>MULTICOM_</a:t>
                      </a:r>
                      <a:br>
                        <a:rPr lang="en-GB" sz="600">
                          <a:solidFill>
                            <a:schemeClr val="dk1"/>
                          </a:solidFill>
                        </a:rPr>
                      </a:br>
                      <a:r>
                        <a:rPr lang="en-GB" sz="600">
                          <a:solidFill>
                            <a:schemeClr val="dk1"/>
                          </a:solidFill>
                        </a:rPr>
                        <a:t>egnn</a:t>
                      </a:r>
                      <a:endParaRPr sz="6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76A5AF"/>
                    </a:solidFill>
                  </a:tcPr>
                </a:tc>
                <a:tc>
                  <a:txBody>
                    <a:bodyPr/>
                    <a:lstStyle/>
                    <a:p>
                      <a:pPr marL="0" lvl="0" indent="0" algn="l" rtl="0">
                        <a:spcBef>
                          <a:spcPts val="0"/>
                        </a:spcBef>
                        <a:spcAft>
                          <a:spcPts val="0"/>
                        </a:spcAft>
                        <a:buNone/>
                      </a:pPr>
                      <a:r>
                        <a:rPr lang="en-GB" sz="900"/>
                        <a:t>30</a:t>
                      </a:r>
                      <a:endParaRPr sz="9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600">
                          <a:solidFill>
                            <a:srgbClr val="B7B7B7"/>
                          </a:solidFill>
                        </a:rPr>
                        <a:t>hFold_human</a:t>
                      </a:r>
                      <a:endParaRPr sz="600">
                        <a:solidFill>
                          <a:srgbClr val="B7B7B7"/>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351C75"/>
                    </a:solidFill>
                  </a:tcPr>
                </a:tc>
                <a:extLst>
                  <a:ext uri="{0D108BD9-81ED-4DB2-BD59-A6C34878D82A}">
                    <a16:rowId xmlns:a16="http://schemas.microsoft.com/office/drawing/2014/main" val="10010"/>
                  </a:ext>
                </a:extLst>
              </a:tr>
            </a:tbl>
          </a:graphicData>
        </a:graphic>
      </p:graphicFrame>
      <p:sp>
        <p:nvSpPr>
          <p:cNvPr id="498" name="Google Shape;498;p61"/>
          <p:cNvSpPr txBox="1"/>
          <p:nvPr/>
        </p:nvSpPr>
        <p:spPr>
          <a:xfrm>
            <a:off x="7297875" y="4781300"/>
            <a:ext cx="184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Servers dominate</a:t>
            </a:r>
            <a:endParaRPr/>
          </a:p>
        </p:txBody>
      </p:sp>
      <p:cxnSp>
        <p:nvCxnSpPr>
          <p:cNvPr id="499" name="Google Shape;499;p61"/>
          <p:cNvCxnSpPr/>
          <p:nvPr/>
        </p:nvCxnSpPr>
        <p:spPr>
          <a:xfrm rot="10800000" flipH="1">
            <a:off x="8337175" y="4629450"/>
            <a:ext cx="331200" cy="225900"/>
          </a:xfrm>
          <a:prstGeom prst="straightConnector1">
            <a:avLst/>
          </a:prstGeom>
          <a:noFill/>
          <a:ln w="9525" cap="flat" cmpd="sng">
            <a:solidFill>
              <a:schemeClr val="dk2"/>
            </a:solidFill>
            <a:prstDash val="solid"/>
            <a:round/>
            <a:headEnd type="none" w="med" len="med"/>
            <a:tailEnd type="triangle" w="med" len="med"/>
          </a:ln>
        </p:spPr>
      </p:cxnSp>
      <p:pic>
        <p:nvPicPr>
          <p:cNvPr id="500" name="Google Shape;500;p61"/>
          <p:cNvPicPr preferRelativeResize="0"/>
          <p:nvPr/>
        </p:nvPicPr>
        <p:blipFill>
          <a:blip r:embed="rId4">
            <a:alphaModFix/>
          </a:blip>
          <a:stretch>
            <a:fillRect/>
          </a:stretch>
        </p:blipFill>
        <p:spPr>
          <a:xfrm>
            <a:off x="53200" y="3030350"/>
            <a:ext cx="6500951" cy="1561749"/>
          </a:xfrm>
          <a:prstGeom prst="rect">
            <a:avLst/>
          </a:prstGeom>
          <a:noFill/>
          <a:ln>
            <a:noFill/>
          </a:ln>
        </p:spPr>
      </p:pic>
      <p:sp>
        <p:nvSpPr>
          <p:cNvPr id="501" name="Google Shape;501;p61"/>
          <p:cNvSpPr/>
          <p:nvPr/>
        </p:nvSpPr>
        <p:spPr>
          <a:xfrm>
            <a:off x="8224975" y="1851600"/>
            <a:ext cx="880500" cy="3309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5"/>
        <p:cNvGrpSpPr/>
        <p:nvPr/>
      </p:nvGrpSpPr>
      <p:grpSpPr>
        <a:xfrm>
          <a:off x="0" y="0"/>
          <a:ext cx="0" cy="0"/>
          <a:chOff x="0" y="0"/>
          <a:chExt cx="0" cy="0"/>
        </a:xfrm>
      </p:grpSpPr>
      <p:sp>
        <p:nvSpPr>
          <p:cNvPr id="506" name="Google Shape;506;p6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a:t>Are interfaces still a problem?</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63"/>
          <p:cNvSpPr txBox="1">
            <a:spLocks noGrp="1"/>
          </p:cNvSpPr>
          <p:nvPr>
            <p:ph type="title"/>
          </p:nvPr>
        </p:nvSpPr>
        <p:spPr>
          <a:xfrm>
            <a:off x="261775" y="195350"/>
            <a:ext cx="4074300" cy="116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120"/>
              <a:t>Are local errors still predominantly found at interfaces? </a:t>
            </a:r>
            <a:r>
              <a:rPr lang="en-GB" sz="2120">
                <a:solidFill>
                  <a:srgbClr val="0000FF"/>
                </a:solidFill>
              </a:rPr>
              <a:t>Residue </a:t>
            </a:r>
            <a:r>
              <a:rPr lang="en-GB" sz="2120"/>
              <a:t>analysis</a:t>
            </a:r>
            <a:endParaRPr sz="2120"/>
          </a:p>
        </p:txBody>
      </p:sp>
      <p:sp>
        <p:nvSpPr>
          <p:cNvPr id="512" name="Google Shape;512;p63"/>
          <p:cNvSpPr txBox="1">
            <a:spLocks noGrp="1"/>
          </p:cNvSpPr>
          <p:nvPr>
            <p:ph type="body" idx="1"/>
          </p:nvPr>
        </p:nvSpPr>
        <p:spPr>
          <a:xfrm>
            <a:off x="311700" y="1897600"/>
            <a:ext cx="3804600" cy="3233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Looked at selected method model_1s with GDT_TS&gt;=80. Residues have at least 3 &lt;10Å Cα-Cα contacts.</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513" name="Google Shape;513;p63"/>
          <p:cNvSpPr txBox="1">
            <a:spLocks noGrp="1"/>
          </p:cNvSpPr>
          <p:nvPr>
            <p:ph type="body" idx="1"/>
          </p:nvPr>
        </p:nvSpPr>
        <p:spPr>
          <a:xfrm>
            <a:off x="4248275" y="3863650"/>
            <a:ext cx="4665600" cy="1031400"/>
          </a:xfrm>
          <a:prstGeom prst="rect">
            <a:avLst/>
          </a:prstGeom>
        </p:spPr>
        <p:txBody>
          <a:bodyPr spcFirstLastPara="1" wrap="square" lIns="91425" tIns="91425" rIns="91425" bIns="91425" anchor="t" anchorCtr="0">
            <a:normAutofit fontScale="47500" lnSpcReduction="20000"/>
          </a:bodyPr>
          <a:lstStyle/>
          <a:p>
            <a:pPr marL="0" lvl="0" indent="0" algn="l" rtl="0">
              <a:spcBef>
                <a:spcPts val="0"/>
              </a:spcBef>
              <a:spcAft>
                <a:spcPts val="0"/>
              </a:spcAft>
              <a:buNone/>
            </a:pPr>
            <a:r>
              <a:rPr lang="en-GB"/>
              <a:t>For all methods, crystal lattice residues have much higher LGA values by two sample t-test. In fact most interfaces are significantly different (not PEZY and UNRES Chain), albeit not so obviously.</a:t>
            </a:r>
            <a:endParaRPr/>
          </a:p>
          <a:p>
            <a:pPr marL="0" lvl="0" indent="0" algn="l" rtl="0">
              <a:spcBef>
                <a:spcPts val="1200"/>
              </a:spcBef>
              <a:spcAft>
                <a:spcPts val="1200"/>
              </a:spcAft>
              <a:buNone/>
            </a:pPr>
            <a:r>
              <a:rPr lang="en-GB"/>
              <a:t>ESM-single-seq may have a particular issue with chain interfaces</a:t>
            </a:r>
            <a:endParaRPr/>
          </a:p>
        </p:txBody>
      </p:sp>
      <p:sp>
        <p:nvSpPr>
          <p:cNvPr id="514" name="Google Shape;514;p63"/>
          <p:cNvSpPr txBox="1"/>
          <p:nvPr/>
        </p:nvSpPr>
        <p:spPr>
          <a:xfrm>
            <a:off x="332425" y="3360925"/>
            <a:ext cx="3310800" cy="103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u="sng"/>
              <a:t>Residue count for each category across all groups</a:t>
            </a:r>
            <a:endParaRPr sz="1100" u="sng"/>
          </a:p>
          <a:p>
            <a:pPr marL="0" lvl="0" indent="0" algn="l" rtl="0">
              <a:spcBef>
                <a:spcPts val="0"/>
              </a:spcBef>
              <a:spcAft>
                <a:spcPts val="0"/>
              </a:spcAft>
              <a:buNone/>
            </a:pPr>
            <a:r>
              <a:rPr lang="en-GB" sz="1100"/>
              <a:t>Other          		48842</a:t>
            </a:r>
            <a:endParaRPr sz="1100"/>
          </a:p>
          <a:p>
            <a:pPr marL="0" lvl="0" indent="0" algn="l" rtl="0">
              <a:spcBef>
                <a:spcPts val="0"/>
              </a:spcBef>
              <a:spcAft>
                <a:spcPts val="0"/>
              </a:spcAft>
              <a:buNone/>
            </a:pPr>
            <a:r>
              <a:rPr lang="en-GB" sz="1100">
                <a:solidFill>
                  <a:srgbClr val="000000"/>
                </a:solidFill>
              </a:rPr>
              <a:t>Crystal lattice	 	4394</a:t>
            </a:r>
            <a:endParaRPr sz="1100">
              <a:solidFill>
                <a:srgbClr val="000000"/>
              </a:solidFill>
            </a:endParaRPr>
          </a:p>
          <a:p>
            <a:pPr marL="0" lvl="0" indent="0" algn="l" rtl="0">
              <a:spcBef>
                <a:spcPts val="0"/>
              </a:spcBef>
              <a:spcAft>
                <a:spcPts val="0"/>
              </a:spcAft>
              <a:buNone/>
            </a:pPr>
            <a:r>
              <a:rPr lang="en-GB" sz="1100">
                <a:solidFill>
                  <a:srgbClr val="000000"/>
                </a:solidFill>
              </a:rPr>
              <a:t>Chain interface	3549</a:t>
            </a:r>
            <a:endParaRPr sz="1100">
              <a:solidFill>
                <a:srgbClr val="000000"/>
              </a:solidFill>
            </a:endParaRPr>
          </a:p>
          <a:p>
            <a:pPr marL="0" lvl="0" indent="0" algn="l" rtl="0">
              <a:spcBef>
                <a:spcPts val="0"/>
              </a:spcBef>
              <a:spcAft>
                <a:spcPts val="0"/>
              </a:spcAft>
              <a:buClr>
                <a:srgbClr val="000000"/>
              </a:buClr>
              <a:buSzPts val="1100"/>
              <a:buFont typeface="Arial"/>
              <a:buNone/>
            </a:pPr>
            <a:r>
              <a:rPr lang="en-GB" sz="1100">
                <a:solidFill>
                  <a:srgbClr val="000000"/>
                </a:solidFill>
              </a:rPr>
              <a:t>Domain interface	124</a:t>
            </a:r>
            <a:endParaRPr/>
          </a:p>
        </p:txBody>
      </p:sp>
      <p:pic>
        <p:nvPicPr>
          <p:cNvPr id="515" name="Google Shape;515;p63"/>
          <p:cNvPicPr preferRelativeResize="0"/>
          <p:nvPr/>
        </p:nvPicPr>
        <p:blipFill>
          <a:blip r:embed="rId3">
            <a:alphaModFix/>
          </a:blip>
          <a:stretch>
            <a:fillRect/>
          </a:stretch>
        </p:blipFill>
        <p:spPr>
          <a:xfrm>
            <a:off x="4116300" y="139125"/>
            <a:ext cx="4694126" cy="3778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
        <p:cNvGrpSpPr/>
        <p:nvPr/>
      </p:nvGrpSpPr>
      <p:grpSpPr>
        <a:xfrm>
          <a:off x="0" y="0"/>
          <a:ext cx="0" cy="0"/>
          <a:chOff x="0" y="0"/>
          <a:chExt cx="0" cy="0"/>
        </a:xfrm>
      </p:grpSpPr>
      <p:sp>
        <p:nvSpPr>
          <p:cNvPr id="129" name="Google Shape;129;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Basic rankings, existing scores for TBM modelling</a:t>
            </a:r>
            <a:endParaRPr/>
          </a:p>
        </p:txBody>
      </p:sp>
      <p:pic>
        <p:nvPicPr>
          <p:cNvPr id="130" name="Google Shape;130;p28"/>
          <p:cNvPicPr preferRelativeResize="0"/>
          <p:nvPr/>
        </p:nvPicPr>
        <p:blipFill rotWithShape="1">
          <a:blip r:embed="rId3">
            <a:alphaModFix/>
          </a:blip>
          <a:srcRect l="2845" t="54086" r="1661" b="26994"/>
          <a:stretch/>
        </p:blipFill>
        <p:spPr>
          <a:xfrm>
            <a:off x="602138" y="1343950"/>
            <a:ext cx="7431975" cy="1043075"/>
          </a:xfrm>
          <a:prstGeom prst="rect">
            <a:avLst/>
          </a:prstGeom>
          <a:noFill/>
          <a:ln>
            <a:noFill/>
          </a:ln>
        </p:spPr>
      </p:pic>
      <p:pic>
        <p:nvPicPr>
          <p:cNvPr id="131" name="Google Shape;131;p28"/>
          <p:cNvPicPr preferRelativeResize="0"/>
          <p:nvPr/>
        </p:nvPicPr>
        <p:blipFill rotWithShape="1">
          <a:blip r:embed="rId4">
            <a:alphaModFix/>
          </a:blip>
          <a:srcRect l="4972" t="19342" r="1899" b="66751"/>
          <a:stretch/>
        </p:blipFill>
        <p:spPr>
          <a:xfrm>
            <a:off x="497825" y="2356025"/>
            <a:ext cx="7624410" cy="1043075"/>
          </a:xfrm>
          <a:prstGeom prst="rect">
            <a:avLst/>
          </a:prstGeom>
          <a:noFill/>
          <a:ln>
            <a:noFill/>
          </a:ln>
        </p:spPr>
      </p:pic>
      <p:sp>
        <p:nvSpPr>
          <p:cNvPr id="132" name="Google Shape;132;p28"/>
          <p:cNvSpPr txBox="1">
            <a:spLocks noGrp="1"/>
          </p:cNvSpPr>
          <p:nvPr>
            <p:ph type="body" idx="1"/>
          </p:nvPr>
        </p:nvSpPr>
        <p:spPr>
          <a:xfrm>
            <a:off x="102275" y="3740350"/>
            <a:ext cx="8520600" cy="10917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r>
              <a:rPr lang="en-GB"/>
              <a:t>Given progress it seemed right to ‘tighten’ the scoring and rate models of hard cases using the formulae previously reserved for easy cases</a:t>
            </a:r>
            <a:endParaRPr/>
          </a:p>
          <a:p>
            <a:pPr marL="0" lvl="0" indent="0" algn="l" rtl="0">
              <a:spcBef>
                <a:spcPts val="1200"/>
              </a:spcBef>
              <a:spcAft>
                <a:spcPts val="120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9"/>
        <p:cNvGrpSpPr/>
        <p:nvPr/>
      </p:nvGrpSpPr>
      <p:grpSpPr>
        <a:xfrm>
          <a:off x="0" y="0"/>
          <a:ext cx="0" cy="0"/>
          <a:chOff x="0" y="0"/>
          <a:chExt cx="0" cy="0"/>
        </a:xfrm>
      </p:grpSpPr>
      <p:sp>
        <p:nvSpPr>
          <p:cNvPr id="520" name="Google Shape;520;p64"/>
          <p:cNvSpPr txBox="1">
            <a:spLocks noGrp="1"/>
          </p:cNvSpPr>
          <p:nvPr>
            <p:ph type="title"/>
          </p:nvPr>
        </p:nvSpPr>
        <p:spPr>
          <a:xfrm>
            <a:off x="193675" y="445025"/>
            <a:ext cx="8699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GB" sz="2120"/>
              <a:t>Are local errors still predominantly found at interfaces? </a:t>
            </a:r>
            <a:r>
              <a:rPr lang="en-GB" sz="2120">
                <a:solidFill>
                  <a:srgbClr val="0000FF"/>
                </a:solidFill>
              </a:rPr>
              <a:t>‘Error’ </a:t>
            </a:r>
            <a:r>
              <a:rPr lang="en-GB" sz="2120"/>
              <a:t>analysis</a:t>
            </a:r>
            <a:endParaRPr sz="2220"/>
          </a:p>
        </p:txBody>
      </p:sp>
      <p:sp>
        <p:nvSpPr>
          <p:cNvPr id="521" name="Google Shape;521;p64"/>
          <p:cNvSpPr txBox="1">
            <a:spLocks noGrp="1"/>
          </p:cNvSpPr>
          <p:nvPr>
            <p:ph type="body" idx="1"/>
          </p:nvPr>
        </p:nvSpPr>
        <p:spPr>
          <a:xfrm>
            <a:off x="311700" y="1195000"/>
            <a:ext cx="3570900" cy="33738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Clr>
                <a:schemeClr val="dk1"/>
              </a:buClr>
              <a:buSzPts val="770"/>
              <a:buFont typeface="Arial"/>
              <a:buNone/>
            </a:pPr>
            <a:r>
              <a:rPr lang="en-GB" sz="1360">
                <a:solidFill>
                  <a:srgbClr val="666666"/>
                </a:solidFill>
              </a:rPr>
              <a:t>“</a:t>
            </a:r>
            <a:r>
              <a:rPr lang="en-GB" sz="1360" i="1">
                <a:solidFill>
                  <a:srgbClr val="666666"/>
                </a:solidFill>
              </a:rPr>
              <a:t>Residues are in contact when their C-alpha are within 10Å. An ‘error’ is defined as a range of at least 3 residues with a rolling LGA of at least 3Å. An error is flagged as being in "contact" when the rolling average number of contacts for the involved residues is 0.5 (average is calculated using all contacts, so symmetry mates, domain and chain contacts).</a:t>
            </a:r>
            <a:r>
              <a:rPr lang="en-GB" sz="1360">
                <a:solidFill>
                  <a:srgbClr val="666666"/>
                </a:solidFill>
              </a:rPr>
              <a:t>”</a:t>
            </a:r>
            <a:endParaRPr sz="1360">
              <a:solidFill>
                <a:srgbClr val="666666"/>
              </a:solidFill>
            </a:endParaRPr>
          </a:p>
          <a:p>
            <a:pPr marL="0" lvl="0" indent="0" algn="l" rtl="0">
              <a:lnSpc>
                <a:spcPct val="95000"/>
              </a:lnSpc>
              <a:spcBef>
                <a:spcPts val="1200"/>
              </a:spcBef>
              <a:spcAft>
                <a:spcPts val="0"/>
              </a:spcAft>
              <a:buSzPts val="770"/>
              <a:buNone/>
            </a:pPr>
            <a:r>
              <a:rPr lang="en-GB" sz="1360">
                <a:solidFill>
                  <a:srgbClr val="666666"/>
                </a:solidFill>
              </a:rPr>
              <a:t>Numbers too small to do reliable errors/target comparison of crystal vs cryoEM. Suspect complications of cryo maps (eg local resolution &lt;&lt; overall) compensate lattice issue</a:t>
            </a:r>
            <a:endParaRPr sz="1360">
              <a:solidFill>
                <a:srgbClr val="666666"/>
              </a:solidFill>
            </a:endParaRPr>
          </a:p>
          <a:p>
            <a:pPr marL="0" lvl="0" indent="0" algn="l" rtl="0">
              <a:lnSpc>
                <a:spcPct val="95000"/>
              </a:lnSpc>
              <a:spcBef>
                <a:spcPts val="1200"/>
              </a:spcBef>
              <a:spcAft>
                <a:spcPts val="0"/>
              </a:spcAft>
              <a:buSzPts val="770"/>
              <a:buNone/>
            </a:pPr>
            <a:endParaRPr sz="1360">
              <a:solidFill>
                <a:srgbClr val="666666"/>
              </a:solidFill>
            </a:endParaRPr>
          </a:p>
          <a:p>
            <a:pPr marL="0" lvl="0" indent="0" algn="l" rtl="0">
              <a:lnSpc>
                <a:spcPct val="95000"/>
              </a:lnSpc>
              <a:spcBef>
                <a:spcPts val="1200"/>
              </a:spcBef>
              <a:spcAft>
                <a:spcPts val="1200"/>
              </a:spcAft>
              <a:buSzPts val="770"/>
              <a:buNone/>
            </a:pPr>
            <a:endParaRPr sz="1360">
              <a:solidFill>
                <a:srgbClr val="666666"/>
              </a:solidFill>
            </a:endParaRPr>
          </a:p>
        </p:txBody>
      </p:sp>
      <p:pic>
        <p:nvPicPr>
          <p:cNvPr id="522" name="Google Shape;522;p64"/>
          <p:cNvPicPr preferRelativeResize="0"/>
          <p:nvPr/>
        </p:nvPicPr>
        <p:blipFill>
          <a:blip r:embed="rId3">
            <a:alphaModFix/>
          </a:blip>
          <a:stretch>
            <a:fillRect/>
          </a:stretch>
        </p:blipFill>
        <p:spPr>
          <a:xfrm>
            <a:off x="4108725" y="1101250"/>
            <a:ext cx="4707451" cy="3788027"/>
          </a:xfrm>
          <a:prstGeom prst="rect">
            <a:avLst/>
          </a:prstGeom>
          <a:noFill/>
          <a:ln>
            <a:noFill/>
          </a:ln>
        </p:spPr>
      </p:pic>
      <p:sp>
        <p:nvSpPr>
          <p:cNvPr id="523" name="Google Shape;523;p64"/>
          <p:cNvSpPr txBox="1"/>
          <p:nvPr/>
        </p:nvSpPr>
        <p:spPr>
          <a:xfrm>
            <a:off x="4030500" y="914300"/>
            <a:ext cx="46398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a:t>Totals    39	         45	     50           55          98          67</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500"/>
              <a:t>Examples </a:t>
            </a:r>
            <a:r>
              <a:rPr lang="en-GB" sz="2500">
                <a:highlight>
                  <a:srgbClr val="FFFFFF"/>
                </a:highlight>
              </a:rPr>
              <a:t>T1196TS278_1</a:t>
            </a:r>
            <a:endParaRPr sz="2500"/>
          </a:p>
        </p:txBody>
      </p:sp>
      <p:pic>
        <p:nvPicPr>
          <p:cNvPr id="529" name="Google Shape;529;p65"/>
          <p:cNvPicPr preferRelativeResize="0"/>
          <p:nvPr/>
        </p:nvPicPr>
        <p:blipFill>
          <a:blip r:embed="rId3">
            <a:alphaModFix/>
          </a:blip>
          <a:stretch>
            <a:fillRect/>
          </a:stretch>
        </p:blipFill>
        <p:spPr>
          <a:xfrm>
            <a:off x="211725" y="1285100"/>
            <a:ext cx="5740650" cy="2915175"/>
          </a:xfrm>
          <a:prstGeom prst="rect">
            <a:avLst/>
          </a:prstGeom>
          <a:noFill/>
          <a:ln>
            <a:noFill/>
          </a:ln>
        </p:spPr>
      </p:pic>
      <p:sp>
        <p:nvSpPr>
          <p:cNvPr id="530" name="Google Shape;530;p65"/>
          <p:cNvSpPr txBox="1"/>
          <p:nvPr/>
        </p:nvSpPr>
        <p:spPr>
          <a:xfrm>
            <a:off x="6211475" y="2109075"/>
            <a:ext cx="28239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solidFill>
                  <a:srgbClr val="0000FF"/>
                </a:solidFill>
                <a:highlight>
                  <a:srgbClr val="FFFFFF"/>
                </a:highlight>
                <a:latin typeface="Calibri"/>
                <a:ea typeface="Calibri"/>
                <a:cs typeface="Calibri"/>
                <a:sym typeface="Calibri"/>
              </a:rPr>
              <a:t>Experimental structure</a:t>
            </a:r>
            <a:r>
              <a:rPr lang="en-GB" sz="1800">
                <a:solidFill>
                  <a:schemeClr val="dk1"/>
                </a:solidFill>
                <a:highlight>
                  <a:srgbClr val="FFFFFF"/>
                </a:highlight>
                <a:latin typeface="Calibri"/>
                <a:ea typeface="Calibri"/>
                <a:cs typeface="Calibri"/>
                <a:sym typeface="Calibri"/>
              </a:rPr>
              <a:t> </a:t>
            </a:r>
            <a:r>
              <a:rPr lang="en-GB" sz="1800">
                <a:solidFill>
                  <a:srgbClr val="00FFFF"/>
                </a:solidFill>
                <a:highlight>
                  <a:srgbClr val="FFFFFF"/>
                </a:highlight>
                <a:latin typeface="Calibri"/>
                <a:ea typeface="Calibri"/>
                <a:cs typeface="Calibri"/>
                <a:sym typeface="Calibri"/>
              </a:rPr>
              <a:t>Prediction</a:t>
            </a:r>
            <a:endParaRPr sz="1800">
              <a:solidFill>
                <a:srgbClr val="00FFFF"/>
              </a:solidFill>
              <a:highlight>
                <a:srgbClr val="FFFFFF"/>
              </a:highlight>
              <a:latin typeface="Calibri"/>
              <a:ea typeface="Calibri"/>
              <a:cs typeface="Calibri"/>
              <a:sym typeface="Calibri"/>
            </a:endParaRPr>
          </a:p>
          <a:p>
            <a:pPr marL="0" lvl="0" indent="0" algn="l" rtl="0">
              <a:spcBef>
                <a:spcPts val="0"/>
              </a:spcBef>
              <a:spcAft>
                <a:spcPts val="0"/>
              </a:spcAft>
              <a:buNone/>
            </a:pPr>
            <a:r>
              <a:rPr lang="en-GB" sz="1800">
                <a:solidFill>
                  <a:srgbClr val="FF0000"/>
                </a:solidFill>
                <a:highlight>
                  <a:srgbClr val="FFFFFF"/>
                </a:highlight>
                <a:latin typeface="Calibri"/>
                <a:ea typeface="Calibri"/>
                <a:cs typeface="Calibri"/>
                <a:sym typeface="Calibri"/>
              </a:rPr>
              <a:t>Error region in prediction</a:t>
            </a:r>
            <a:r>
              <a:rPr lang="en-GB" sz="1800">
                <a:solidFill>
                  <a:schemeClr val="dk1"/>
                </a:solidFill>
                <a:highlight>
                  <a:srgbClr val="FFFFFF"/>
                </a:highlight>
                <a:latin typeface="Calibri"/>
                <a:ea typeface="Calibri"/>
                <a:cs typeface="Calibri"/>
                <a:sym typeface="Calibri"/>
              </a:rPr>
              <a:t> </a:t>
            </a:r>
            <a:r>
              <a:rPr lang="en-GB" sz="1800">
                <a:solidFill>
                  <a:srgbClr val="666666"/>
                </a:solidFill>
                <a:highlight>
                  <a:srgbClr val="FFFFFF"/>
                </a:highlight>
                <a:latin typeface="Calibri"/>
                <a:ea typeface="Calibri"/>
                <a:cs typeface="Calibri"/>
                <a:sym typeface="Calibri"/>
              </a:rPr>
              <a:t>Symmetry mate</a:t>
            </a:r>
            <a:endParaRPr sz="2000">
              <a:solidFill>
                <a:srgbClr val="666666"/>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66"/>
          <p:cNvSpPr txBox="1">
            <a:spLocks noGrp="1"/>
          </p:cNvSpPr>
          <p:nvPr>
            <p:ph type="title"/>
          </p:nvPr>
        </p:nvSpPr>
        <p:spPr>
          <a:xfrm>
            <a:off x="311700" y="445025"/>
            <a:ext cx="3885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High B-factor regions are also harder, as expected</a:t>
            </a:r>
            <a:endParaRPr/>
          </a:p>
        </p:txBody>
      </p:sp>
      <p:sp>
        <p:nvSpPr>
          <p:cNvPr id="536" name="Google Shape;536;p66"/>
          <p:cNvSpPr txBox="1">
            <a:spLocks noGrp="1"/>
          </p:cNvSpPr>
          <p:nvPr>
            <p:ph type="body" idx="1"/>
          </p:nvPr>
        </p:nvSpPr>
        <p:spPr>
          <a:xfrm>
            <a:off x="311700" y="1698325"/>
            <a:ext cx="3610500" cy="2870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Residues from selected method model_1s with GDT_TS &gt;80 put in 10 equally sized bins</a:t>
            </a:r>
            <a:endParaRPr/>
          </a:p>
          <a:p>
            <a:pPr marL="0" lvl="0" indent="0" algn="l" rtl="0">
              <a:spcBef>
                <a:spcPts val="1200"/>
              </a:spcBef>
              <a:spcAft>
                <a:spcPts val="1200"/>
              </a:spcAft>
              <a:buNone/>
            </a:pPr>
            <a:endParaRPr/>
          </a:p>
        </p:txBody>
      </p:sp>
      <p:pic>
        <p:nvPicPr>
          <p:cNvPr id="537" name="Google Shape;537;p66"/>
          <p:cNvPicPr preferRelativeResize="0"/>
          <p:nvPr/>
        </p:nvPicPr>
        <p:blipFill>
          <a:blip r:embed="rId3">
            <a:alphaModFix/>
          </a:blip>
          <a:stretch>
            <a:fillRect/>
          </a:stretch>
        </p:blipFill>
        <p:spPr>
          <a:xfrm>
            <a:off x="4155250" y="1017725"/>
            <a:ext cx="4936050" cy="349800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1"/>
        <p:cNvGrpSpPr/>
        <p:nvPr/>
      </p:nvGrpSpPr>
      <p:grpSpPr>
        <a:xfrm>
          <a:off x="0" y="0"/>
          <a:ext cx="0" cy="0"/>
          <a:chOff x="0" y="0"/>
          <a:chExt cx="0" cy="0"/>
        </a:xfrm>
      </p:grpSpPr>
      <p:sp>
        <p:nvSpPr>
          <p:cNvPr id="542" name="Google Shape;542;p6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a:t>Side chains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6"/>
        <p:cNvGrpSpPr/>
        <p:nvPr/>
      </p:nvGrpSpPr>
      <p:grpSpPr>
        <a:xfrm>
          <a:off x="0" y="0"/>
          <a:ext cx="0" cy="0"/>
          <a:chOff x="0" y="0"/>
          <a:chExt cx="0" cy="0"/>
        </a:xfrm>
      </p:grpSpPr>
      <p:sp>
        <p:nvSpPr>
          <p:cNvPr id="547" name="Google Shape;547;p68"/>
          <p:cNvSpPr txBox="1">
            <a:spLocks noGrp="1"/>
          </p:cNvSpPr>
          <p:nvPr>
            <p:ph type="title"/>
          </p:nvPr>
        </p:nvSpPr>
        <p:spPr>
          <a:xfrm>
            <a:off x="311700" y="407850"/>
            <a:ext cx="3131700" cy="203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How well are side chains predicted?</a:t>
            </a:r>
            <a:endParaRPr/>
          </a:p>
        </p:txBody>
      </p:sp>
      <p:sp>
        <p:nvSpPr>
          <p:cNvPr id="548" name="Google Shape;548;p68"/>
          <p:cNvSpPr txBox="1">
            <a:spLocks noGrp="1"/>
          </p:cNvSpPr>
          <p:nvPr>
            <p:ph type="body" idx="1"/>
          </p:nvPr>
        </p:nvSpPr>
        <p:spPr>
          <a:xfrm>
            <a:off x="260275" y="1433734"/>
            <a:ext cx="3131700" cy="9042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1200"/>
              </a:spcAft>
              <a:buNone/>
            </a:pPr>
            <a:r>
              <a:rPr lang="en-GB"/>
              <a:t>Average Absolute Accuracy (AAA) from SCWRL4</a:t>
            </a:r>
            <a:endParaRPr/>
          </a:p>
        </p:txBody>
      </p:sp>
      <p:pic>
        <p:nvPicPr>
          <p:cNvPr id="549" name="Google Shape;549;p68"/>
          <p:cNvPicPr preferRelativeResize="0"/>
          <p:nvPr/>
        </p:nvPicPr>
        <p:blipFill>
          <a:blip r:embed="rId3">
            <a:alphaModFix/>
          </a:blip>
          <a:stretch>
            <a:fillRect/>
          </a:stretch>
        </p:blipFill>
        <p:spPr>
          <a:xfrm>
            <a:off x="-44528" y="2114560"/>
            <a:ext cx="3667801" cy="888500"/>
          </a:xfrm>
          <a:prstGeom prst="rect">
            <a:avLst/>
          </a:prstGeom>
          <a:noFill/>
          <a:ln>
            <a:noFill/>
          </a:ln>
        </p:spPr>
      </p:pic>
      <p:pic>
        <p:nvPicPr>
          <p:cNvPr id="550" name="Google Shape;550;p68"/>
          <p:cNvPicPr preferRelativeResize="0"/>
          <p:nvPr/>
        </p:nvPicPr>
        <p:blipFill>
          <a:blip r:embed="rId4">
            <a:alphaModFix/>
          </a:blip>
          <a:stretch>
            <a:fillRect/>
          </a:stretch>
        </p:blipFill>
        <p:spPr>
          <a:xfrm>
            <a:off x="734075" y="2774438"/>
            <a:ext cx="1869250" cy="1005425"/>
          </a:xfrm>
          <a:prstGeom prst="rect">
            <a:avLst/>
          </a:prstGeom>
          <a:noFill/>
          <a:ln>
            <a:noFill/>
          </a:ln>
        </p:spPr>
      </p:pic>
      <p:pic>
        <p:nvPicPr>
          <p:cNvPr id="551" name="Google Shape;551;p68"/>
          <p:cNvPicPr preferRelativeResize="0"/>
          <p:nvPr/>
        </p:nvPicPr>
        <p:blipFill>
          <a:blip r:embed="rId5">
            <a:alphaModFix/>
          </a:blip>
          <a:stretch>
            <a:fillRect/>
          </a:stretch>
        </p:blipFill>
        <p:spPr>
          <a:xfrm>
            <a:off x="3595800" y="152400"/>
            <a:ext cx="5395799" cy="2247371"/>
          </a:xfrm>
          <a:prstGeom prst="rect">
            <a:avLst/>
          </a:prstGeom>
          <a:noFill/>
          <a:ln>
            <a:noFill/>
          </a:ln>
        </p:spPr>
      </p:pic>
      <p:pic>
        <p:nvPicPr>
          <p:cNvPr id="552" name="Google Shape;552;p68"/>
          <p:cNvPicPr preferRelativeResize="0"/>
          <p:nvPr/>
        </p:nvPicPr>
        <p:blipFill>
          <a:blip r:embed="rId6">
            <a:alphaModFix/>
          </a:blip>
          <a:stretch>
            <a:fillRect/>
          </a:stretch>
        </p:blipFill>
        <p:spPr>
          <a:xfrm>
            <a:off x="3595784" y="2552175"/>
            <a:ext cx="5395814" cy="2247376"/>
          </a:xfrm>
          <a:prstGeom prst="rect">
            <a:avLst/>
          </a:prstGeom>
          <a:noFill/>
          <a:ln>
            <a:noFill/>
          </a:ln>
        </p:spPr>
      </p:pic>
      <p:sp>
        <p:nvSpPr>
          <p:cNvPr id="553" name="Google Shape;553;p68"/>
          <p:cNvSpPr txBox="1"/>
          <p:nvPr/>
        </p:nvSpPr>
        <p:spPr>
          <a:xfrm>
            <a:off x="5376000" y="4688800"/>
            <a:ext cx="1835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t>Easier → Harder</a:t>
            </a:r>
            <a:endParaRPr/>
          </a:p>
        </p:txBody>
      </p:sp>
      <p:sp>
        <p:nvSpPr>
          <p:cNvPr id="554" name="Google Shape;554;p68"/>
          <p:cNvSpPr txBox="1">
            <a:spLocks noGrp="1"/>
          </p:cNvSpPr>
          <p:nvPr>
            <p:ph type="body" idx="1"/>
          </p:nvPr>
        </p:nvSpPr>
        <p:spPr>
          <a:xfrm>
            <a:off x="147325" y="3911000"/>
            <a:ext cx="3372300" cy="11781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1200"/>
              </a:spcAft>
              <a:buNone/>
            </a:pPr>
            <a:r>
              <a:rPr lang="en-GB"/>
              <a:t>In best case only get 80% correct, but some side chains do not have a single conformation</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69"/>
          <p:cNvSpPr txBox="1">
            <a:spLocks noGrp="1"/>
          </p:cNvSpPr>
          <p:nvPr>
            <p:ph type="title"/>
          </p:nvPr>
        </p:nvSpPr>
        <p:spPr>
          <a:xfrm>
            <a:off x="245725" y="365575"/>
            <a:ext cx="8745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GB" sz="2420"/>
              <a:t>Does side chain accuracy correlate with main chain accuracy?</a:t>
            </a:r>
            <a:endParaRPr sz="2420"/>
          </a:p>
        </p:txBody>
      </p:sp>
      <p:pic>
        <p:nvPicPr>
          <p:cNvPr id="560" name="Google Shape;560;p69"/>
          <p:cNvPicPr preferRelativeResize="0"/>
          <p:nvPr/>
        </p:nvPicPr>
        <p:blipFill>
          <a:blip r:embed="rId3">
            <a:alphaModFix/>
          </a:blip>
          <a:stretch>
            <a:fillRect/>
          </a:stretch>
        </p:blipFill>
        <p:spPr>
          <a:xfrm>
            <a:off x="264838" y="1043675"/>
            <a:ext cx="3820973" cy="3820973"/>
          </a:xfrm>
          <a:prstGeom prst="rect">
            <a:avLst/>
          </a:prstGeom>
          <a:noFill/>
          <a:ln>
            <a:noFill/>
          </a:ln>
        </p:spPr>
      </p:pic>
      <p:pic>
        <p:nvPicPr>
          <p:cNvPr id="561" name="Google Shape;561;p69"/>
          <p:cNvPicPr preferRelativeResize="0"/>
          <p:nvPr/>
        </p:nvPicPr>
        <p:blipFill>
          <a:blip r:embed="rId4">
            <a:alphaModFix/>
          </a:blip>
          <a:stretch>
            <a:fillRect/>
          </a:stretch>
        </p:blipFill>
        <p:spPr>
          <a:xfrm>
            <a:off x="4619211" y="1044363"/>
            <a:ext cx="3819598" cy="381959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70"/>
          <p:cNvSpPr txBox="1">
            <a:spLocks noGrp="1"/>
          </p:cNvSpPr>
          <p:nvPr>
            <p:ph type="title"/>
          </p:nvPr>
        </p:nvSpPr>
        <p:spPr>
          <a:xfrm>
            <a:off x="154050" y="216425"/>
            <a:ext cx="8811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320"/>
              <a:t>Side chain accuracy vs main chain accuracy for MSA/pLM groups</a:t>
            </a:r>
            <a:endParaRPr sz="2320"/>
          </a:p>
        </p:txBody>
      </p:sp>
      <p:pic>
        <p:nvPicPr>
          <p:cNvPr id="567" name="Google Shape;567;p70"/>
          <p:cNvPicPr preferRelativeResize="0"/>
          <p:nvPr/>
        </p:nvPicPr>
        <p:blipFill>
          <a:blip r:embed="rId3">
            <a:alphaModFix/>
          </a:blip>
          <a:stretch>
            <a:fillRect/>
          </a:stretch>
        </p:blipFill>
        <p:spPr>
          <a:xfrm>
            <a:off x="522435" y="808350"/>
            <a:ext cx="3820976" cy="3820976"/>
          </a:xfrm>
          <a:prstGeom prst="rect">
            <a:avLst/>
          </a:prstGeom>
          <a:noFill/>
          <a:ln>
            <a:noFill/>
          </a:ln>
        </p:spPr>
      </p:pic>
      <p:pic>
        <p:nvPicPr>
          <p:cNvPr id="568" name="Google Shape;568;p70"/>
          <p:cNvPicPr preferRelativeResize="0"/>
          <p:nvPr/>
        </p:nvPicPr>
        <p:blipFill>
          <a:blip r:embed="rId4">
            <a:alphaModFix/>
          </a:blip>
          <a:stretch>
            <a:fillRect/>
          </a:stretch>
        </p:blipFill>
        <p:spPr>
          <a:xfrm>
            <a:off x="4572010" y="789125"/>
            <a:ext cx="3820976" cy="3820976"/>
          </a:xfrm>
          <a:prstGeom prst="rect">
            <a:avLst/>
          </a:prstGeom>
          <a:noFill/>
          <a:ln>
            <a:noFill/>
          </a:ln>
        </p:spPr>
      </p:pic>
      <p:sp>
        <p:nvSpPr>
          <p:cNvPr id="569" name="Google Shape;569;p70"/>
          <p:cNvSpPr txBox="1"/>
          <p:nvPr/>
        </p:nvSpPr>
        <p:spPr>
          <a:xfrm>
            <a:off x="1424125" y="4703200"/>
            <a:ext cx="224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model_1 to model_5</a:t>
            </a:r>
            <a:endParaRPr/>
          </a:p>
        </p:txBody>
      </p:sp>
      <p:sp>
        <p:nvSpPr>
          <p:cNvPr id="570" name="Google Shape;570;p70"/>
          <p:cNvSpPr txBox="1"/>
          <p:nvPr/>
        </p:nvSpPr>
        <p:spPr>
          <a:xfrm>
            <a:off x="6300925" y="4703200"/>
            <a:ext cx="224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model_1</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71"/>
          <p:cNvSpPr txBox="1">
            <a:spLocks noGrp="1"/>
          </p:cNvSpPr>
          <p:nvPr>
            <p:ph type="title"/>
          </p:nvPr>
        </p:nvSpPr>
        <p:spPr>
          <a:xfrm>
            <a:off x="141000" y="368825"/>
            <a:ext cx="8909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Has side chain prediction quality improved since last CASP?</a:t>
            </a:r>
            <a:endParaRPr/>
          </a:p>
        </p:txBody>
      </p:sp>
      <p:pic>
        <p:nvPicPr>
          <p:cNvPr id="576" name="Google Shape;576;p71"/>
          <p:cNvPicPr preferRelativeResize="0"/>
          <p:nvPr/>
        </p:nvPicPr>
        <p:blipFill>
          <a:blip r:embed="rId3">
            <a:alphaModFix/>
          </a:blip>
          <a:stretch>
            <a:fillRect/>
          </a:stretch>
        </p:blipFill>
        <p:spPr>
          <a:xfrm>
            <a:off x="752400" y="1075975"/>
            <a:ext cx="3819598" cy="3819598"/>
          </a:xfrm>
          <a:prstGeom prst="rect">
            <a:avLst/>
          </a:prstGeom>
          <a:noFill/>
          <a:ln>
            <a:noFill/>
          </a:ln>
        </p:spPr>
      </p:pic>
      <p:pic>
        <p:nvPicPr>
          <p:cNvPr id="577" name="Google Shape;577;p71"/>
          <p:cNvPicPr preferRelativeResize="0"/>
          <p:nvPr/>
        </p:nvPicPr>
        <p:blipFill>
          <a:blip r:embed="rId4">
            <a:alphaModFix/>
          </a:blip>
          <a:stretch>
            <a:fillRect/>
          </a:stretch>
        </p:blipFill>
        <p:spPr>
          <a:xfrm>
            <a:off x="4571998" y="1075288"/>
            <a:ext cx="3820976" cy="382097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1"/>
        <p:cNvGrpSpPr/>
        <p:nvPr/>
      </p:nvGrpSpPr>
      <p:grpSpPr>
        <a:xfrm>
          <a:off x="0" y="0"/>
          <a:ext cx="0" cy="0"/>
          <a:chOff x="0" y="0"/>
          <a:chExt cx="0" cy="0"/>
        </a:xfrm>
      </p:grpSpPr>
      <p:sp>
        <p:nvSpPr>
          <p:cNvPr id="582" name="Google Shape;582;p7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a:t>Models for MR</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Molecular Replacement</a:t>
            </a:r>
            <a:endParaRPr/>
          </a:p>
        </p:txBody>
      </p:sp>
      <p:sp>
        <p:nvSpPr>
          <p:cNvPr id="588" name="Google Shape;588;p7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GB"/>
              <a:t>How good are the models for MR?</a:t>
            </a:r>
            <a:endParaRPr/>
          </a:p>
          <a:p>
            <a:pPr marL="0" lvl="0" indent="0" algn="l" rtl="0">
              <a:spcBef>
                <a:spcPts val="1200"/>
              </a:spcBef>
              <a:spcAft>
                <a:spcPts val="0"/>
              </a:spcAft>
              <a:buNone/>
            </a:pPr>
            <a:r>
              <a:rPr lang="en-GB"/>
              <a:t>Can try to predict this with reLLG, that requires only coordinates. </a:t>
            </a:r>
            <a:r>
              <a:rPr lang="en-GB" i="1"/>
              <a:t>Atomic </a:t>
            </a:r>
            <a:r>
              <a:rPr lang="en-GB"/>
              <a:t>error estimates feed into this calculation. (Not all groups put sensible numbers in B-factor column)</a:t>
            </a:r>
            <a:endParaRPr/>
          </a:p>
          <a:p>
            <a:pPr marL="0" lvl="0" indent="0" algn="l" rtl="0">
              <a:spcBef>
                <a:spcPts val="1200"/>
              </a:spcBef>
              <a:spcAft>
                <a:spcPts val="0"/>
              </a:spcAft>
              <a:buNone/>
            </a:pPr>
            <a:r>
              <a:rPr lang="en-GB"/>
              <a:t>Can assess actual LLG from ideal positioning.</a:t>
            </a:r>
            <a:endParaRPr/>
          </a:p>
          <a:p>
            <a:pPr marL="0" lvl="0" indent="0" algn="l" rtl="0">
              <a:spcBef>
                <a:spcPts val="1200"/>
              </a:spcBef>
              <a:spcAft>
                <a:spcPts val="0"/>
              </a:spcAft>
              <a:buNone/>
            </a:pPr>
            <a:r>
              <a:rPr lang="en-GB"/>
              <a:t>Can do actual MR with models to see if they </a:t>
            </a:r>
            <a:r>
              <a:rPr lang="en-GB" i="1"/>
              <a:t>can</a:t>
            </a:r>
            <a:r>
              <a:rPr lang="en-GB"/>
              <a:t> be placed i.e. whether packing clashes from inaccurate regions hamper</a:t>
            </a:r>
            <a:endParaRPr/>
          </a:p>
          <a:p>
            <a:pPr marL="0" lvl="0" indent="0" algn="l" rtl="0">
              <a:spcBef>
                <a:spcPts val="1200"/>
              </a:spcBef>
              <a:spcAft>
                <a:spcPts val="1200"/>
              </a:spcAft>
              <a:buNone/>
            </a:pPr>
            <a:r>
              <a:rPr lang="en-GB"/>
              <a:t>Can try </a:t>
            </a:r>
            <a:r>
              <a:rPr lang="en-GB" i="1"/>
              <a:t>automatic</a:t>
            </a:r>
            <a:r>
              <a:rPr lang="en-GB"/>
              <a:t> domain splitting on more complex targets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Should we change the ranking score? Side chains</a:t>
            </a:r>
            <a:endParaRPr/>
          </a:p>
        </p:txBody>
      </p:sp>
      <p:sp>
        <p:nvSpPr>
          <p:cNvPr id="138" name="Google Shape;138;p29"/>
          <p:cNvSpPr txBox="1">
            <a:spLocks noGrp="1"/>
          </p:cNvSpPr>
          <p:nvPr>
            <p:ph type="body" idx="1"/>
          </p:nvPr>
        </p:nvSpPr>
        <p:spPr>
          <a:xfrm>
            <a:off x="6900" y="2009200"/>
            <a:ext cx="8520600" cy="2559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Options</a:t>
            </a:r>
            <a:endParaRPr/>
          </a:p>
          <a:p>
            <a:pPr marL="457200" lvl="0" indent="-342900" algn="l" rtl="0">
              <a:spcBef>
                <a:spcPts val="1200"/>
              </a:spcBef>
              <a:spcAft>
                <a:spcPts val="0"/>
              </a:spcAft>
              <a:buSzPts val="1800"/>
              <a:buChar char="-"/>
            </a:pPr>
            <a:r>
              <a:rPr lang="en-GB"/>
              <a:t>Upweight the existing </a:t>
            </a:r>
            <a:r>
              <a:rPr lang="en-GB" i="1"/>
              <a:t>z</a:t>
            </a:r>
            <a:r>
              <a:rPr lang="en-GB" baseline="-25000"/>
              <a:t>sidechain</a:t>
            </a:r>
            <a:endParaRPr baseline="-25000"/>
          </a:p>
          <a:p>
            <a:pPr marL="457200" lvl="0" indent="-342900" algn="l" rtl="0">
              <a:spcBef>
                <a:spcPts val="0"/>
              </a:spcBef>
              <a:spcAft>
                <a:spcPts val="0"/>
              </a:spcAft>
              <a:buSzPts val="1800"/>
              <a:buChar char="-"/>
            </a:pPr>
            <a:r>
              <a:rPr lang="en-GB"/>
              <a:t>Add in additional side chain metrics eg Average Absolute Accuracy (AAA) from SCWRL4</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GB"/>
              <a:t>Maybe GDC_SC</a:t>
            </a:r>
            <a:endParaRPr/>
          </a:p>
        </p:txBody>
      </p:sp>
      <p:pic>
        <p:nvPicPr>
          <p:cNvPr id="139" name="Google Shape;139;p29"/>
          <p:cNvPicPr preferRelativeResize="0"/>
          <p:nvPr/>
        </p:nvPicPr>
        <p:blipFill rotWithShape="1">
          <a:blip r:embed="rId3">
            <a:alphaModFix/>
          </a:blip>
          <a:srcRect l="4972" t="19342" r="1899" b="66751"/>
          <a:stretch/>
        </p:blipFill>
        <p:spPr>
          <a:xfrm>
            <a:off x="707550" y="1017725"/>
            <a:ext cx="7624410" cy="1043075"/>
          </a:xfrm>
          <a:prstGeom prst="rect">
            <a:avLst/>
          </a:prstGeom>
          <a:noFill/>
          <a:ln>
            <a:noFill/>
          </a:ln>
        </p:spPr>
      </p:pic>
      <p:sp>
        <p:nvSpPr>
          <p:cNvPr id="140" name="Google Shape;140;p29"/>
          <p:cNvSpPr/>
          <p:nvPr/>
        </p:nvSpPr>
        <p:spPr>
          <a:xfrm>
            <a:off x="3109250" y="1523550"/>
            <a:ext cx="698700" cy="309900"/>
          </a:xfrm>
          <a:prstGeom prst="rect">
            <a:avLst/>
          </a:prstGeom>
          <a:noFill/>
          <a:ln w="952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1" name="Google Shape;141;p29"/>
          <p:cNvPicPr preferRelativeResize="0"/>
          <p:nvPr/>
        </p:nvPicPr>
        <p:blipFill>
          <a:blip r:embed="rId4">
            <a:alphaModFix/>
          </a:blip>
          <a:stretch>
            <a:fillRect/>
          </a:stretch>
        </p:blipFill>
        <p:spPr>
          <a:xfrm>
            <a:off x="1031275" y="4406626"/>
            <a:ext cx="7085199" cy="736875"/>
          </a:xfrm>
          <a:prstGeom prst="rect">
            <a:avLst/>
          </a:prstGeom>
          <a:noFill/>
          <a:ln>
            <a:noFill/>
          </a:ln>
        </p:spPr>
      </p:pic>
      <p:pic>
        <p:nvPicPr>
          <p:cNvPr id="142" name="Google Shape;142;p29"/>
          <p:cNvPicPr preferRelativeResize="0"/>
          <p:nvPr/>
        </p:nvPicPr>
        <p:blipFill>
          <a:blip r:embed="rId5">
            <a:alphaModFix/>
          </a:blip>
          <a:stretch>
            <a:fillRect/>
          </a:stretch>
        </p:blipFill>
        <p:spPr>
          <a:xfrm>
            <a:off x="2304122" y="3371785"/>
            <a:ext cx="3667801" cy="888500"/>
          </a:xfrm>
          <a:prstGeom prst="rect">
            <a:avLst/>
          </a:prstGeom>
          <a:noFill/>
          <a:ln>
            <a:noFill/>
          </a:ln>
        </p:spPr>
      </p:pic>
      <p:pic>
        <p:nvPicPr>
          <p:cNvPr id="143" name="Google Shape;143;p29"/>
          <p:cNvPicPr preferRelativeResize="0"/>
          <p:nvPr/>
        </p:nvPicPr>
        <p:blipFill>
          <a:blip r:embed="rId6">
            <a:alphaModFix/>
          </a:blip>
          <a:stretch>
            <a:fillRect/>
          </a:stretch>
        </p:blipFill>
        <p:spPr>
          <a:xfrm>
            <a:off x="6054525" y="3313313"/>
            <a:ext cx="1869250" cy="1005425"/>
          </a:xfrm>
          <a:prstGeom prst="rect">
            <a:avLst/>
          </a:prstGeom>
          <a:noFill/>
          <a:ln>
            <a:noFill/>
          </a:ln>
        </p:spPr>
      </p:pic>
      <p:pic>
        <p:nvPicPr>
          <p:cNvPr id="144" name="Google Shape;144;p29"/>
          <p:cNvPicPr preferRelativeResize="0"/>
          <p:nvPr/>
        </p:nvPicPr>
        <p:blipFill rotWithShape="1">
          <a:blip r:embed="rId7">
            <a:alphaModFix/>
          </a:blip>
          <a:srcRect l="11426" t="63280" r="8669" b="17596"/>
          <a:stretch/>
        </p:blipFill>
        <p:spPr>
          <a:xfrm>
            <a:off x="3794150" y="2285400"/>
            <a:ext cx="2694425" cy="572700"/>
          </a:xfrm>
          <a:prstGeom prst="rect">
            <a:avLst/>
          </a:prstGeom>
          <a:noFill/>
          <a:ln>
            <a:noFill/>
          </a:ln>
        </p:spPr>
      </p:pic>
      <p:sp>
        <p:nvSpPr>
          <p:cNvPr id="145" name="Google Shape;145;p29"/>
          <p:cNvSpPr txBox="1"/>
          <p:nvPr/>
        </p:nvSpPr>
        <p:spPr>
          <a:xfrm>
            <a:off x="6614400" y="1984600"/>
            <a:ext cx="2294100" cy="736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889">
                <a:solidFill>
                  <a:srgbClr val="595959"/>
                </a:solidFill>
              </a:rPr>
              <a:t>Only looks at χ</a:t>
            </a:r>
            <a:r>
              <a:rPr lang="en-GB" sz="889" baseline="-25000">
                <a:solidFill>
                  <a:srgbClr val="595959"/>
                </a:solidFill>
              </a:rPr>
              <a:t>1</a:t>
            </a:r>
            <a:r>
              <a:rPr lang="en-GB" sz="889">
                <a:solidFill>
                  <a:srgbClr val="595959"/>
                </a:solidFill>
              </a:rPr>
              <a:t> and χ</a:t>
            </a:r>
            <a:r>
              <a:rPr lang="en-GB" sz="889" baseline="-25000">
                <a:solidFill>
                  <a:srgbClr val="595959"/>
                </a:solidFill>
              </a:rPr>
              <a:t>2</a:t>
            </a:r>
            <a:endParaRPr sz="889" baseline="-25000">
              <a:solidFill>
                <a:srgbClr val="595959"/>
              </a:solidFill>
            </a:endParaRPr>
          </a:p>
          <a:p>
            <a:pPr marL="0" lvl="0" indent="0" algn="l" rtl="0">
              <a:lnSpc>
                <a:spcPct val="100000"/>
              </a:lnSpc>
              <a:spcBef>
                <a:spcPts val="0"/>
              </a:spcBef>
              <a:spcAft>
                <a:spcPts val="0"/>
              </a:spcAft>
              <a:buNone/>
            </a:pPr>
            <a:r>
              <a:rPr lang="en-GB" sz="889">
                <a:solidFill>
                  <a:srgbClr val="595959"/>
                </a:solidFill>
              </a:rPr>
              <a:t>Downweights χ</a:t>
            </a:r>
            <a:r>
              <a:rPr lang="en-GB" sz="889" baseline="-25000">
                <a:solidFill>
                  <a:srgbClr val="595959"/>
                </a:solidFill>
              </a:rPr>
              <a:t>2</a:t>
            </a:r>
            <a:r>
              <a:rPr lang="en-GB" sz="889">
                <a:solidFill>
                  <a:srgbClr val="595959"/>
                </a:solidFill>
              </a:rPr>
              <a:t> when χ</a:t>
            </a:r>
            <a:r>
              <a:rPr lang="en-GB" sz="889" baseline="-25000">
                <a:solidFill>
                  <a:srgbClr val="595959"/>
                </a:solidFill>
              </a:rPr>
              <a:t>1</a:t>
            </a:r>
            <a:r>
              <a:rPr lang="en-GB" sz="889">
                <a:solidFill>
                  <a:srgbClr val="595959"/>
                </a:solidFill>
              </a:rPr>
              <a:t> is out </a:t>
            </a:r>
            <a:r>
              <a:rPr lang="en-GB" sz="889" i="1">
                <a:solidFill>
                  <a:srgbClr val="595959"/>
                </a:solidFill>
              </a:rPr>
              <a:t>“ contribution of Γχ</a:t>
            </a:r>
            <a:r>
              <a:rPr lang="en-GB" sz="889" i="1" baseline="-25000">
                <a:solidFill>
                  <a:srgbClr val="595959"/>
                </a:solidFill>
              </a:rPr>
              <a:t>2</a:t>
            </a:r>
            <a:r>
              <a:rPr lang="en-GB" sz="889" i="1">
                <a:solidFill>
                  <a:srgbClr val="595959"/>
                </a:solidFill>
              </a:rPr>
              <a:t> becomes negligible when Δχ</a:t>
            </a:r>
            <a:r>
              <a:rPr lang="en-GB" sz="889" i="1" baseline="-25000">
                <a:solidFill>
                  <a:srgbClr val="595959"/>
                </a:solidFill>
              </a:rPr>
              <a:t>1</a:t>
            </a:r>
            <a:r>
              <a:rPr lang="en-GB" sz="889" i="1">
                <a:solidFill>
                  <a:srgbClr val="595959"/>
                </a:solidFill>
              </a:rPr>
              <a:t>&gt;≈50° </a:t>
            </a:r>
            <a:r>
              <a:rPr lang="en-GB" sz="889">
                <a:solidFill>
                  <a:srgbClr val="595959"/>
                </a:solidFill>
              </a:rPr>
              <a:t>”</a:t>
            </a:r>
            <a:endParaRPr sz="889">
              <a:solidFill>
                <a:srgbClr val="595959"/>
              </a:solidFill>
            </a:endParaRPr>
          </a:p>
          <a:p>
            <a:pPr marL="0" lvl="0" indent="0" algn="l" rtl="0">
              <a:lnSpc>
                <a:spcPct val="100000"/>
              </a:lnSpc>
              <a:spcBef>
                <a:spcPts val="0"/>
              </a:spcBef>
              <a:spcAft>
                <a:spcPts val="0"/>
              </a:spcAft>
              <a:buNone/>
            </a:pPr>
            <a:r>
              <a:rPr lang="en-GB" sz="889">
                <a:solidFill>
                  <a:srgbClr val="595959"/>
                </a:solidFill>
              </a:rPr>
              <a:t>Considers burial - side chains at surface often have no single correct conformation</a:t>
            </a:r>
            <a:endParaRPr sz="889">
              <a:solidFill>
                <a:srgbClr val="595959"/>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220"/>
              <a:t>For many targets, most models are good enough if ideally placed</a:t>
            </a:r>
            <a:endParaRPr sz="2220"/>
          </a:p>
        </p:txBody>
      </p:sp>
      <p:pic>
        <p:nvPicPr>
          <p:cNvPr id="594" name="Google Shape;594;p74"/>
          <p:cNvPicPr preferRelativeResize="0"/>
          <p:nvPr/>
        </p:nvPicPr>
        <p:blipFill>
          <a:blip r:embed="rId3">
            <a:alphaModFix/>
          </a:blip>
          <a:stretch>
            <a:fillRect/>
          </a:stretch>
        </p:blipFill>
        <p:spPr>
          <a:xfrm>
            <a:off x="81438" y="1017725"/>
            <a:ext cx="8981127" cy="3991600"/>
          </a:xfrm>
          <a:prstGeom prst="rect">
            <a:avLst/>
          </a:prstGeom>
          <a:noFill/>
          <a:ln>
            <a:noFill/>
          </a:ln>
        </p:spPr>
      </p:pic>
      <p:pic>
        <p:nvPicPr>
          <p:cNvPr id="595" name="Google Shape;595;p74"/>
          <p:cNvPicPr preferRelativeResize="0"/>
          <p:nvPr/>
        </p:nvPicPr>
        <p:blipFill>
          <a:blip r:embed="rId4">
            <a:alphaModFix/>
          </a:blip>
          <a:stretch>
            <a:fillRect/>
          </a:stretch>
        </p:blipFill>
        <p:spPr>
          <a:xfrm rot="5400000">
            <a:off x="7860751" y="2478376"/>
            <a:ext cx="683801" cy="12592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75"/>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Similarly by actual MR typically, but….</a:t>
            </a:r>
            <a:endParaRPr/>
          </a:p>
        </p:txBody>
      </p:sp>
      <p:sp>
        <p:nvSpPr>
          <p:cNvPr id="601" name="Google Shape;601;p7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602" name="Google Shape;602;p75"/>
          <p:cNvPicPr preferRelativeResize="0"/>
          <p:nvPr/>
        </p:nvPicPr>
        <p:blipFill>
          <a:blip r:embed="rId3">
            <a:alphaModFix/>
          </a:blip>
          <a:stretch>
            <a:fillRect/>
          </a:stretch>
        </p:blipFill>
        <p:spPr>
          <a:xfrm>
            <a:off x="0" y="789800"/>
            <a:ext cx="8581374" cy="3813950"/>
          </a:xfrm>
          <a:prstGeom prst="rect">
            <a:avLst/>
          </a:prstGeom>
          <a:noFill/>
          <a:ln>
            <a:noFill/>
          </a:ln>
        </p:spPr>
      </p:pic>
      <p:pic>
        <p:nvPicPr>
          <p:cNvPr id="603" name="Google Shape;603;p75"/>
          <p:cNvPicPr preferRelativeResize="0"/>
          <p:nvPr/>
        </p:nvPicPr>
        <p:blipFill>
          <a:blip r:embed="rId4">
            <a:alphaModFix/>
          </a:blip>
          <a:stretch>
            <a:fillRect/>
          </a:stretch>
        </p:blipFill>
        <p:spPr>
          <a:xfrm rot="5400000">
            <a:off x="7269626" y="2740426"/>
            <a:ext cx="683801" cy="12592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 sometimes method choice and editing are important</a:t>
            </a:r>
            <a:endParaRPr/>
          </a:p>
        </p:txBody>
      </p:sp>
      <p:pic>
        <p:nvPicPr>
          <p:cNvPr id="609" name="Google Shape;609;p76"/>
          <p:cNvPicPr preferRelativeResize="0"/>
          <p:nvPr/>
        </p:nvPicPr>
        <p:blipFill>
          <a:blip r:embed="rId3">
            <a:alphaModFix/>
          </a:blip>
          <a:stretch>
            <a:fillRect/>
          </a:stretch>
        </p:blipFill>
        <p:spPr>
          <a:xfrm>
            <a:off x="155850" y="1017733"/>
            <a:ext cx="8832299" cy="3925466"/>
          </a:xfrm>
          <a:prstGeom prst="rect">
            <a:avLst/>
          </a:prstGeom>
          <a:noFill/>
          <a:ln>
            <a:noFill/>
          </a:ln>
        </p:spPr>
      </p:pic>
      <p:sp>
        <p:nvSpPr>
          <p:cNvPr id="610" name="Google Shape;610;p76"/>
          <p:cNvSpPr/>
          <p:nvPr/>
        </p:nvSpPr>
        <p:spPr>
          <a:xfrm>
            <a:off x="648500" y="2123125"/>
            <a:ext cx="888300" cy="1848000"/>
          </a:xfrm>
          <a:prstGeom prst="wedgeRect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These two methods fail with this target while…</a:t>
            </a:r>
            <a:endParaRPr/>
          </a:p>
        </p:txBody>
      </p:sp>
      <p:sp>
        <p:nvSpPr>
          <p:cNvPr id="611" name="Google Shape;611;p76"/>
          <p:cNvSpPr/>
          <p:nvPr/>
        </p:nvSpPr>
        <p:spPr>
          <a:xfrm>
            <a:off x="2124525" y="1778050"/>
            <a:ext cx="888300" cy="1848000"/>
          </a:xfrm>
          <a:prstGeom prst="wedgeRect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Here, the trimming is essential for a clear solution</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616" name="Google Shape;616;p77"/>
          <p:cNvPicPr preferRelativeResize="0"/>
          <p:nvPr/>
        </p:nvPicPr>
        <p:blipFill>
          <a:blip r:embed="rId3">
            <a:alphaModFix/>
          </a:blip>
          <a:stretch>
            <a:fillRect/>
          </a:stretch>
        </p:blipFill>
        <p:spPr>
          <a:xfrm>
            <a:off x="134475" y="1067175"/>
            <a:ext cx="8778600" cy="3901600"/>
          </a:xfrm>
          <a:prstGeom prst="rect">
            <a:avLst/>
          </a:prstGeom>
          <a:noFill/>
          <a:ln>
            <a:noFill/>
          </a:ln>
        </p:spPr>
      </p:pic>
      <p:pic>
        <p:nvPicPr>
          <p:cNvPr id="617" name="Google Shape;617;p77"/>
          <p:cNvPicPr preferRelativeResize="0"/>
          <p:nvPr/>
        </p:nvPicPr>
        <p:blipFill>
          <a:blip r:embed="rId4">
            <a:alphaModFix/>
          </a:blip>
          <a:stretch>
            <a:fillRect/>
          </a:stretch>
        </p:blipFill>
        <p:spPr>
          <a:xfrm>
            <a:off x="8121400" y="361250"/>
            <a:ext cx="926256" cy="831300"/>
          </a:xfrm>
          <a:prstGeom prst="rect">
            <a:avLst/>
          </a:prstGeom>
          <a:noFill/>
          <a:ln>
            <a:noFill/>
          </a:ln>
        </p:spPr>
      </p:pic>
      <p:sp>
        <p:nvSpPr>
          <p:cNvPr id="618" name="Google Shape;618;p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T1145 (model 1) - SliceNDice</a:t>
            </a:r>
            <a:endParaRPr/>
          </a:p>
        </p:txBody>
      </p:sp>
      <p:sp>
        <p:nvSpPr>
          <p:cNvPr id="619" name="Google Shape;619;p77"/>
          <p:cNvSpPr txBox="1"/>
          <p:nvPr/>
        </p:nvSpPr>
        <p:spPr>
          <a:xfrm>
            <a:off x="4877450" y="82125"/>
            <a:ext cx="3302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Notes:	</a:t>
            </a:r>
            <a:endParaRPr/>
          </a:p>
          <a:p>
            <a:pPr marL="0" lvl="0" indent="0" algn="l" rtl="0">
              <a:spcBef>
                <a:spcPts val="0"/>
              </a:spcBef>
              <a:spcAft>
                <a:spcPts val="0"/>
              </a:spcAft>
              <a:buNone/>
            </a:pPr>
            <a:r>
              <a:rPr lang="en-GB">
                <a:highlight>
                  <a:schemeClr val="accent4"/>
                </a:highlight>
              </a:rPr>
              <a:t>2 copies</a:t>
            </a:r>
            <a:r>
              <a:rPr lang="en-GB"/>
              <a:t> (P212121, 2.2 Angs)</a:t>
            </a:r>
            <a:endParaRPr/>
          </a:p>
          <a:p>
            <a:pPr marL="0" lvl="0" indent="0" algn="l" rtl="0">
              <a:spcBef>
                <a:spcPts val="0"/>
              </a:spcBef>
              <a:spcAft>
                <a:spcPts val="0"/>
              </a:spcAft>
              <a:buNone/>
            </a:pPr>
            <a:r>
              <a:rPr lang="en-GB"/>
              <a:t>Different conformation for second copy</a:t>
            </a:r>
            <a:endParaRPr/>
          </a:p>
        </p:txBody>
      </p:sp>
      <p:sp>
        <p:nvSpPr>
          <p:cNvPr id="620" name="Google Shape;620;p77"/>
          <p:cNvSpPr/>
          <p:nvPr/>
        </p:nvSpPr>
        <p:spPr>
          <a:xfrm rot="-2699272">
            <a:off x="675450" y="4453177"/>
            <a:ext cx="1001900" cy="141704"/>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7"/>
          <p:cNvSpPr/>
          <p:nvPr/>
        </p:nvSpPr>
        <p:spPr>
          <a:xfrm>
            <a:off x="1315675" y="2871301"/>
            <a:ext cx="203100" cy="13578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78"/>
          <p:cNvSpPr txBox="1">
            <a:spLocks noGrp="1"/>
          </p:cNvSpPr>
          <p:nvPr>
            <p:ph type="title"/>
          </p:nvPr>
        </p:nvSpPr>
        <p:spPr>
          <a:xfrm>
            <a:off x="311700" y="347583"/>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solidFill>
                  <a:schemeClr val="accent1"/>
                </a:solidFill>
              </a:rPr>
              <a:t>Automatic</a:t>
            </a:r>
            <a:r>
              <a:rPr lang="en-GB" dirty="0"/>
              <a:t> editing with </a:t>
            </a:r>
            <a:r>
              <a:rPr lang="en-GB" i="1" dirty="0" err="1"/>
              <a:t>Slice’N’Dice</a:t>
            </a:r>
            <a:r>
              <a:rPr lang="en-GB" dirty="0"/>
              <a:t> is sometimes essential</a:t>
            </a:r>
            <a:endParaRPr dirty="0"/>
          </a:p>
        </p:txBody>
      </p:sp>
      <p:pic>
        <p:nvPicPr>
          <p:cNvPr id="627" name="Google Shape;627;p78"/>
          <p:cNvPicPr preferRelativeResize="0"/>
          <p:nvPr/>
        </p:nvPicPr>
        <p:blipFill>
          <a:blip r:embed="rId3">
            <a:alphaModFix/>
          </a:blip>
          <a:stretch>
            <a:fillRect/>
          </a:stretch>
        </p:blipFill>
        <p:spPr>
          <a:xfrm>
            <a:off x="426825" y="2307213"/>
            <a:ext cx="2415976" cy="2091724"/>
          </a:xfrm>
          <a:prstGeom prst="rect">
            <a:avLst/>
          </a:prstGeom>
          <a:noFill/>
          <a:ln>
            <a:noFill/>
          </a:ln>
        </p:spPr>
      </p:pic>
      <p:pic>
        <p:nvPicPr>
          <p:cNvPr id="628" name="Google Shape;628;p78"/>
          <p:cNvPicPr preferRelativeResize="0"/>
          <p:nvPr/>
        </p:nvPicPr>
        <p:blipFill>
          <a:blip r:embed="rId4">
            <a:alphaModFix/>
          </a:blip>
          <a:stretch>
            <a:fillRect/>
          </a:stretch>
        </p:blipFill>
        <p:spPr>
          <a:xfrm>
            <a:off x="3521288" y="2348075"/>
            <a:ext cx="1943624" cy="2009975"/>
          </a:xfrm>
          <a:prstGeom prst="rect">
            <a:avLst/>
          </a:prstGeom>
          <a:noFill/>
          <a:ln>
            <a:noFill/>
          </a:ln>
        </p:spPr>
      </p:pic>
      <p:pic>
        <p:nvPicPr>
          <p:cNvPr id="629" name="Google Shape;629;p78"/>
          <p:cNvPicPr preferRelativeResize="0"/>
          <p:nvPr/>
        </p:nvPicPr>
        <p:blipFill>
          <a:blip r:embed="rId5">
            <a:alphaModFix/>
          </a:blip>
          <a:stretch>
            <a:fillRect/>
          </a:stretch>
        </p:blipFill>
        <p:spPr>
          <a:xfrm rot="-5400000">
            <a:off x="6595151" y="2288400"/>
            <a:ext cx="1700250" cy="3001851"/>
          </a:xfrm>
          <a:prstGeom prst="rect">
            <a:avLst/>
          </a:prstGeom>
          <a:noFill/>
          <a:ln>
            <a:noFill/>
          </a:ln>
        </p:spPr>
      </p:pic>
      <p:sp>
        <p:nvSpPr>
          <p:cNvPr id="630" name="Google Shape;630;p78"/>
          <p:cNvSpPr txBox="1"/>
          <p:nvPr/>
        </p:nvSpPr>
        <p:spPr>
          <a:xfrm>
            <a:off x="3173325" y="1539250"/>
            <a:ext cx="2661900" cy="9234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Char char="●"/>
            </a:pPr>
            <a:r>
              <a:rPr lang="en-GB" sz="1200"/>
              <a:t>4-way Birch split of prediction</a:t>
            </a:r>
            <a:endParaRPr sz="1200"/>
          </a:p>
          <a:p>
            <a:pPr marL="457200" lvl="0" indent="-304800" algn="l" rtl="0">
              <a:spcBef>
                <a:spcPts val="0"/>
              </a:spcBef>
              <a:spcAft>
                <a:spcPts val="0"/>
              </a:spcAft>
              <a:buSzPts val="1200"/>
              <a:buChar char="●"/>
            </a:pPr>
            <a:r>
              <a:rPr lang="en-GB" sz="1200"/>
              <a:t>Truncation to residues with a pLDDT &gt; 70</a:t>
            </a:r>
            <a:endParaRPr sz="1200"/>
          </a:p>
          <a:p>
            <a:pPr marL="457200" lvl="0" indent="-304800" algn="l" rtl="0">
              <a:spcBef>
                <a:spcPts val="0"/>
              </a:spcBef>
              <a:spcAft>
                <a:spcPts val="0"/>
              </a:spcAft>
              <a:buSzPts val="1200"/>
              <a:buChar char="●"/>
            </a:pPr>
            <a:r>
              <a:rPr lang="en-GB" sz="1200"/>
              <a:t>pLDDT converted to B-factor</a:t>
            </a:r>
            <a:endParaRPr sz="1200"/>
          </a:p>
        </p:txBody>
      </p:sp>
      <p:sp>
        <p:nvSpPr>
          <p:cNvPr id="631" name="Google Shape;631;p78"/>
          <p:cNvSpPr txBox="1"/>
          <p:nvPr/>
        </p:nvSpPr>
        <p:spPr>
          <a:xfrm>
            <a:off x="350625" y="1539250"/>
            <a:ext cx="2539800" cy="7389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Char char="●"/>
            </a:pPr>
            <a:r>
              <a:rPr lang="en-GB" sz="1200" b="1"/>
              <a:t>T1145</a:t>
            </a:r>
            <a:r>
              <a:rPr lang="en-GB" sz="1200"/>
              <a:t>: Prediction (blue) aligned to target structure (white) on largest domain </a:t>
            </a:r>
            <a:endParaRPr sz="1200"/>
          </a:p>
        </p:txBody>
      </p:sp>
      <p:sp>
        <p:nvSpPr>
          <p:cNvPr id="632" name="Google Shape;632;p78"/>
          <p:cNvSpPr txBox="1"/>
          <p:nvPr/>
        </p:nvSpPr>
        <p:spPr>
          <a:xfrm>
            <a:off x="5885025" y="1528425"/>
            <a:ext cx="3137100" cy="14775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chemeClr val="dk1"/>
              </a:buClr>
              <a:buSzPts val="1200"/>
              <a:buChar char="●"/>
            </a:pPr>
            <a:r>
              <a:rPr lang="en-GB" sz="1200" i="1">
                <a:solidFill>
                  <a:schemeClr val="dk1"/>
                </a:solidFill>
              </a:rPr>
              <a:t>Slice’N’Dice</a:t>
            </a:r>
            <a:r>
              <a:rPr lang="en-GB" sz="1200">
                <a:solidFill>
                  <a:schemeClr val="dk1"/>
                </a:solidFill>
              </a:rPr>
              <a:t> places 7 of the 8 domain models (2 copies of target in asymmetric unit of crystal) using </a:t>
            </a:r>
            <a:r>
              <a:rPr lang="en-GB" sz="1200" i="1">
                <a:solidFill>
                  <a:schemeClr val="dk1"/>
                </a:solidFill>
              </a:rPr>
              <a:t>Phaser </a:t>
            </a:r>
            <a:r>
              <a:rPr lang="en-GB" sz="1200">
                <a:solidFill>
                  <a:schemeClr val="dk1"/>
                </a:solidFill>
              </a:rPr>
              <a:t>(LLG=755 TFZ=16.1)</a:t>
            </a:r>
            <a:endParaRPr sz="1200">
              <a:solidFill>
                <a:schemeClr val="dk1"/>
              </a:solidFill>
            </a:endParaRPr>
          </a:p>
          <a:p>
            <a:pPr marL="457200" lvl="0" indent="-304800" algn="l" rtl="0">
              <a:spcBef>
                <a:spcPts val="0"/>
              </a:spcBef>
              <a:spcAft>
                <a:spcPts val="0"/>
              </a:spcAft>
              <a:buClr>
                <a:schemeClr val="dk1"/>
              </a:buClr>
              <a:buSzPts val="1200"/>
              <a:buChar char="●"/>
            </a:pPr>
            <a:r>
              <a:rPr lang="en-GB" sz="1200">
                <a:solidFill>
                  <a:schemeClr val="dk1"/>
                </a:solidFill>
              </a:rPr>
              <a:t>Automated model building with </a:t>
            </a:r>
            <a:r>
              <a:rPr lang="en-GB" sz="1200" i="1">
                <a:solidFill>
                  <a:schemeClr val="dk1"/>
                </a:solidFill>
              </a:rPr>
              <a:t>Modelcraft</a:t>
            </a:r>
            <a:r>
              <a:rPr lang="en-GB" sz="1200">
                <a:solidFill>
                  <a:schemeClr val="dk1"/>
                </a:solidFill>
              </a:rPr>
              <a:t> brings model close to completion (R/Rfree 0.26/0.3)</a:t>
            </a:r>
            <a:endParaRPr sz="1200">
              <a:solidFill>
                <a:schemeClr val="dk1"/>
              </a:solidFill>
            </a:endParaRPr>
          </a:p>
        </p:txBody>
      </p:sp>
      <p:sp>
        <p:nvSpPr>
          <p:cNvPr id="633" name="Google Shape;633;p78"/>
          <p:cNvSpPr/>
          <p:nvPr/>
        </p:nvSpPr>
        <p:spPr>
          <a:xfrm>
            <a:off x="2925400" y="2380125"/>
            <a:ext cx="513300" cy="4605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8"/>
          <p:cNvSpPr/>
          <p:nvPr/>
        </p:nvSpPr>
        <p:spPr>
          <a:xfrm>
            <a:off x="5431050" y="2380125"/>
            <a:ext cx="513300" cy="4605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8"/>
          <p:cNvSpPr txBox="1"/>
          <p:nvPr/>
        </p:nvSpPr>
        <p:spPr>
          <a:xfrm>
            <a:off x="630200" y="1073500"/>
            <a:ext cx="2260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i="1"/>
              <a:t>ESM-Single-Sequence</a:t>
            </a:r>
            <a:r>
              <a:rPr lang="en-GB" b="1"/>
              <a:t> Prediction</a:t>
            </a:r>
            <a:endParaRPr b="1"/>
          </a:p>
        </p:txBody>
      </p:sp>
      <p:sp>
        <p:nvSpPr>
          <p:cNvPr id="636" name="Google Shape;636;p78"/>
          <p:cNvSpPr txBox="1"/>
          <p:nvPr/>
        </p:nvSpPr>
        <p:spPr>
          <a:xfrm>
            <a:off x="3654550" y="1073500"/>
            <a:ext cx="2007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t>Processing with </a:t>
            </a:r>
            <a:r>
              <a:rPr lang="en-GB" b="1" i="1"/>
              <a:t>Slice’N’Dice</a:t>
            </a:r>
            <a:endParaRPr b="1" i="1"/>
          </a:p>
        </p:txBody>
      </p:sp>
      <p:sp>
        <p:nvSpPr>
          <p:cNvPr id="637" name="Google Shape;637;p78"/>
          <p:cNvSpPr txBox="1"/>
          <p:nvPr/>
        </p:nvSpPr>
        <p:spPr>
          <a:xfrm>
            <a:off x="6121400" y="997300"/>
            <a:ext cx="2539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t>Automated X-ray </a:t>
            </a:r>
            <a:endParaRPr b="1"/>
          </a:p>
          <a:p>
            <a:pPr marL="0" lvl="0" indent="0" algn="ctr" rtl="0">
              <a:spcBef>
                <a:spcPts val="0"/>
              </a:spcBef>
              <a:spcAft>
                <a:spcPts val="0"/>
              </a:spcAft>
              <a:buNone/>
            </a:pPr>
            <a:r>
              <a:rPr lang="en-GB" b="1"/>
              <a:t>structure solution </a:t>
            </a:r>
            <a:endParaRPr b="1"/>
          </a:p>
        </p:txBody>
      </p:sp>
      <p:pic>
        <p:nvPicPr>
          <p:cNvPr id="638" name="Google Shape;638;p78"/>
          <p:cNvPicPr preferRelativeResize="0"/>
          <p:nvPr/>
        </p:nvPicPr>
        <p:blipFill>
          <a:blip r:embed="rId6">
            <a:alphaModFix/>
          </a:blip>
          <a:stretch>
            <a:fillRect/>
          </a:stretch>
        </p:blipFill>
        <p:spPr>
          <a:xfrm>
            <a:off x="6007950" y="4398925"/>
            <a:ext cx="552702" cy="216500"/>
          </a:xfrm>
          <a:prstGeom prst="rect">
            <a:avLst/>
          </a:prstGeom>
          <a:noFill/>
          <a:ln>
            <a:noFill/>
          </a:ln>
        </p:spPr>
      </p:pic>
      <p:sp>
        <p:nvSpPr>
          <p:cNvPr id="639" name="Google Shape;639;p78"/>
          <p:cNvSpPr txBox="1"/>
          <p:nvPr/>
        </p:nvSpPr>
        <p:spPr>
          <a:xfrm>
            <a:off x="3727150" y="4358050"/>
            <a:ext cx="1637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i="1"/>
              <a:t>(Domains aligned for comparison with target)</a:t>
            </a:r>
            <a:endParaRPr sz="1000" i="1"/>
          </a:p>
        </p:txBody>
      </p:sp>
      <p:sp>
        <p:nvSpPr>
          <p:cNvPr id="640" name="Google Shape;640;p78"/>
          <p:cNvSpPr txBox="1"/>
          <p:nvPr/>
        </p:nvSpPr>
        <p:spPr>
          <a:xfrm>
            <a:off x="5987625" y="4563250"/>
            <a:ext cx="30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000" i="1">
                <a:solidFill>
                  <a:schemeClr val="dk1"/>
                </a:solidFill>
                <a:highlight>
                  <a:schemeClr val="lt1"/>
                </a:highlight>
              </a:rPr>
              <a:t>2 copies</a:t>
            </a:r>
            <a:r>
              <a:rPr lang="en-GB" sz="1000" i="1">
                <a:solidFill>
                  <a:schemeClr val="dk1"/>
                </a:solidFill>
              </a:rPr>
              <a:t> (P212121, 2.2 Angstroms)</a:t>
            </a:r>
            <a:endParaRPr sz="1000" i="1"/>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79"/>
          <p:cNvSpPr txBox="1">
            <a:spLocks noGrp="1"/>
          </p:cNvSpPr>
          <p:nvPr>
            <p:ph type="title"/>
          </p:nvPr>
        </p:nvSpPr>
        <p:spPr>
          <a:xfrm>
            <a:off x="1409325" y="140225"/>
            <a:ext cx="6965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Comparison across targets for full MR runs</a:t>
            </a:r>
            <a:endParaRPr/>
          </a:p>
        </p:txBody>
      </p:sp>
      <p:pic>
        <p:nvPicPr>
          <p:cNvPr id="646" name="Google Shape;646;p79"/>
          <p:cNvPicPr preferRelativeResize="0"/>
          <p:nvPr/>
        </p:nvPicPr>
        <p:blipFill>
          <a:blip r:embed="rId3">
            <a:alphaModFix/>
          </a:blip>
          <a:stretch>
            <a:fillRect/>
          </a:stretch>
        </p:blipFill>
        <p:spPr>
          <a:xfrm>
            <a:off x="1701825" y="760350"/>
            <a:ext cx="6044988" cy="423075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Google Shape;651;p80"/>
          <p:cNvPicPr preferRelativeResize="0"/>
          <p:nvPr/>
        </p:nvPicPr>
        <p:blipFill>
          <a:blip r:embed="rId3">
            <a:alphaModFix/>
          </a:blip>
          <a:stretch>
            <a:fillRect/>
          </a:stretch>
        </p:blipFill>
        <p:spPr>
          <a:xfrm>
            <a:off x="152400" y="1170125"/>
            <a:ext cx="8788401" cy="3905950"/>
          </a:xfrm>
          <a:prstGeom prst="rect">
            <a:avLst/>
          </a:prstGeom>
          <a:noFill/>
          <a:ln>
            <a:noFill/>
          </a:ln>
        </p:spPr>
      </p:pic>
      <p:sp>
        <p:nvSpPr>
          <p:cNvPr id="652" name="Google Shape;652;p8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Simple scoring based on LLG ranking overall for placed model_1 after pLDDT-based trimming</a:t>
            </a:r>
            <a:endParaRPr/>
          </a:p>
        </p:txBody>
      </p:sp>
      <p:sp>
        <p:nvSpPr>
          <p:cNvPr id="653" name="Google Shape;653;p80"/>
          <p:cNvSpPr/>
          <p:nvPr/>
        </p:nvSpPr>
        <p:spPr>
          <a:xfrm>
            <a:off x="8501650" y="4106425"/>
            <a:ext cx="84300" cy="6609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80"/>
          <p:cNvSpPr/>
          <p:nvPr/>
        </p:nvSpPr>
        <p:spPr>
          <a:xfrm>
            <a:off x="7407350" y="2890700"/>
            <a:ext cx="1050000" cy="842400"/>
          </a:xfrm>
          <a:prstGeom prst="wedgeRectCallout">
            <a:avLst>
              <a:gd name="adj1" fmla="val 78993"/>
              <a:gd name="adj2" fmla="val 9001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B11L group top. No Abstract</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8"/>
        <p:cNvGrpSpPr/>
        <p:nvPr/>
      </p:nvGrpSpPr>
      <p:grpSpPr>
        <a:xfrm>
          <a:off x="0" y="0"/>
          <a:ext cx="0" cy="0"/>
          <a:chOff x="0" y="0"/>
          <a:chExt cx="0" cy="0"/>
        </a:xfrm>
      </p:grpSpPr>
      <p:sp>
        <p:nvSpPr>
          <p:cNvPr id="659" name="Google Shape;659;p8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a:t>Cryo-EM</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3"/>
        <p:cNvGrpSpPr/>
        <p:nvPr/>
      </p:nvGrpSpPr>
      <p:grpSpPr>
        <a:xfrm>
          <a:off x="0" y="0"/>
          <a:ext cx="0" cy="0"/>
          <a:chOff x="0" y="0"/>
          <a:chExt cx="0" cy="0"/>
        </a:xfrm>
      </p:grpSpPr>
      <p:sp>
        <p:nvSpPr>
          <p:cNvPr id="664" name="Google Shape;664;p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How well can models be placed into cryoEM maps</a:t>
            </a:r>
            <a:endParaRPr/>
          </a:p>
        </p:txBody>
      </p:sp>
      <p:sp>
        <p:nvSpPr>
          <p:cNvPr id="665" name="Google Shape;665;p8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GB"/>
              <a:t>Wanted to assess models’ usefulness for placing into cryoEM maps</a:t>
            </a:r>
            <a:endParaRPr/>
          </a:p>
          <a:p>
            <a:pPr marL="0" lvl="0" indent="0" algn="l" rtl="0">
              <a:spcBef>
                <a:spcPts val="1200"/>
              </a:spcBef>
              <a:spcAft>
                <a:spcPts val="0"/>
              </a:spcAft>
              <a:buNone/>
            </a:pPr>
            <a:r>
              <a:rPr lang="en-GB"/>
              <a:t>Placed whole model_1 and CASP-defined AUs into available maps (11). Ranking on AUs only.</a:t>
            </a:r>
            <a:endParaRPr/>
          </a:p>
          <a:p>
            <a:pPr marL="0" lvl="0" indent="0" algn="l" rtl="0">
              <a:spcBef>
                <a:spcPts val="1200"/>
              </a:spcBef>
              <a:spcAft>
                <a:spcPts val="0"/>
              </a:spcAft>
              <a:buNone/>
            </a:pPr>
            <a:r>
              <a:rPr lang="en-GB"/>
              <a:t>Calculated rmsds using supplied reference structures, but </a:t>
            </a:r>
            <a:r>
              <a:rPr lang="en-GB">
                <a:solidFill>
                  <a:srgbClr val="0000FF"/>
                </a:solidFill>
              </a:rPr>
              <a:t>subtracted rmsd error of the model</a:t>
            </a:r>
            <a:r>
              <a:rPr lang="en-GB"/>
              <a:t> for scoring</a:t>
            </a:r>
            <a:endParaRPr/>
          </a:p>
          <a:p>
            <a:pPr marL="0" lvl="0" indent="0" algn="l" rtl="0">
              <a:spcBef>
                <a:spcPts val="1200"/>
              </a:spcBef>
              <a:spcAft>
                <a:spcPts val="0"/>
              </a:spcAft>
              <a:buNone/>
            </a:pPr>
            <a:r>
              <a:rPr lang="en-GB"/>
              <a:t>Mapped score against various parameters, and used machine learning to objectively select the most informative about usefulness</a:t>
            </a:r>
            <a:endParaRPr/>
          </a:p>
          <a:p>
            <a:pPr marL="0" lvl="0" indent="0" algn="l" rtl="0">
              <a:spcBef>
                <a:spcPts val="1200"/>
              </a:spcBef>
              <a:spcAft>
                <a:spcPts val="1200"/>
              </a:spcAft>
              <a:buClr>
                <a:schemeClr val="dk1"/>
              </a:buClr>
              <a:buSzPts val="1100"/>
              <a:buFont typeface="Arial"/>
              <a:buNone/>
            </a:pPr>
            <a:r>
              <a:rPr lang="en-GB"/>
              <a:t>Ranked groups by usefulness of their models</a:t>
            </a:r>
            <a:endParaRPr i="1"/>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grpSp>
        <p:nvGrpSpPr>
          <p:cNvPr id="670" name="Google Shape;670;p83"/>
          <p:cNvGrpSpPr/>
          <p:nvPr/>
        </p:nvGrpSpPr>
        <p:grpSpPr>
          <a:xfrm>
            <a:off x="671573" y="624925"/>
            <a:ext cx="7800853" cy="3353176"/>
            <a:chOff x="311698" y="766400"/>
            <a:chExt cx="7800853" cy="3353176"/>
          </a:xfrm>
        </p:grpSpPr>
        <p:pic>
          <p:nvPicPr>
            <p:cNvPr id="671" name="Google Shape;671;p83"/>
            <p:cNvPicPr preferRelativeResize="0"/>
            <p:nvPr/>
          </p:nvPicPr>
          <p:blipFill>
            <a:blip r:embed="rId3">
              <a:alphaModFix/>
            </a:blip>
            <a:stretch>
              <a:fillRect/>
            </a:stretch>
          </p:blipFill>
          <p:spPr>
            <a:xfrm>
              <a:off x="311698" y="1152475"/>
              <a:ext cx="3874999" cy="2967100"/>
            </a:xfrm>
            <a:prstGeom prst="rect">
              <a:avLst/>
            </a:prstGeom>
            <a:noFill/>
            <a:ln>
              <a:noFill/>
            </a:ln>
          </p:spPr>
        </p:pic>
        <p:pic>
          <p:nvPicPr>
            <p:cNvPr id="672" name="Google Shape;672;p83"/>
            <p:cNvPicPr preferRelativeResize="0"/>
            <p:nvPr/>
          </p:nvPicPr>
          <p:blipFill>
            <a:blip r:embed="rId4">
              <a:alphaModFix/>
            </a:blip>
            <a:stretch>
              <a:fillRect/>
            </a:stretch>
          </p:blipFill>
          <p:spPr>
            <a:xfrm>
              <a:off x="4237550" y="766400"/>
              <a:ext cx="3875001" cy="3353176"/>
            </a:xfrm>
            <a:prstGeom prst="rect">
              <a:avLst/>
            </a:prstGeom>
            <a:noFill/>
            <a:ln>
              <a:noFill/>
            </a:ln>
          </p:spPr>
        </p:pic>
      </p:grpSp>
      <p:sp>
        <p:nvSpPr>
          <p:cNvPr id="673" name="Google Shape;673;p83"/>
          <p:cNvSpPr txBox="1"/>
          <p:nvPr/>
        </p:nvSpPr>
        <p:spPr>
          <a:xfrm>
            <a:off x="3882300" y="453475"/>
            <a:ext cx="1379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T1157s1-D1</a:t>
            </a:r>
            <a:endParaRPr/>
          </a:p>
        </p:txBody>
      </p:sp>
      <p:graphicFrame>
        <p:nvGraphicFramePr>
          <p:cNvPr id="674" name="Google Shape;674;p83"/>
          <p:cNvGraphicFramePr/>
          <p:nvPr/>
        </p:nvGraphicFramePr>
        <p:xfrm>
          <a:off x="671575" y="3978100"/>
          <a:ext cx="3582225" cy="882000"/>
        </p:xfrm>
        <a:graphic>
          <a:graphicData uri="http://schemas.openxmlformats.org/drawingml/2006/table">
            <a:tbl>
              <a:tblPr>
                <a:noFill/>
                <a:tableStyleId>{9CBB624F-4DF4-4F46-B0E2-80799B0AF053}</a:tableStyleId>
              </a:tblPr>
              <a:tblGrid>
                <a:gridCol w="1194075">
                  <a:extLst>
                    <a:ext uri="{9D8B030D-6E8A-4147-A177-3AD203B41FA5}">
                      <a16:colId xmlns:a16="http://schemas.microsoft.com/office/drawing/2014/main" val="20000"/>
                    </a:ext>
                  </a:extLst>
                </a:gridCol>
                <a:gridCol w="1194075">
                  <a:extLst>
                    <a:ext uri="{9D8B030D-6E8A-4147-A177-3AD203B41FA5}">
                      <a16:colId xmlns:a16="http://schemas.microsoft.com/office/drawing/2014/main" val="20001"/>
                    </a:ext>
                  </a:extLst>
                </a:gridCol>
                <a:gridCol w="1194075">
                  <a:extLst>
                    <a:ext uri="{9D8B030D-6E8A-4147-A177-3AD203B41FA5}">
                      <a16:colId xmlns:a16="http://schemas.microsoft.com/office/drawing/2014/main" val="20002"/>
                    </a:ext>
                  </a:extLst>
                </a:gridCol>
              </a:tblGrid>
              <a:tr h="441000">
                <a:tc>
                  <a:txBody>
                    <a:bodyPr/>
                    <a:lstStyle/>
                    <a:p>
                      <a:pPr marL="0" lvl="0" indent="0" algn="l" rtl="0">
                        <a:spcBef>
                          <a:spcPts val="0"/>
                        </a:spcBef>
                        <a:spcAft>
                          <a:spcPts val="0"/>
                        </a:spcAft>
                        <a:buNone/>
                      </a:pPr>
                      <a:r>
                        <a:rPr lang="en-GB"/>
                        <a:t>Group</a:t>
                      </a:r>
                      <a:endParaRPr/>
                    </a:p>
                  </a:txBody>
                  <a:tcPr marL="91425" marR="91425" marT="91425" marB="91425"/>
                </a:tc>
                <a:tc>
                  <a:txBody>
                    <a:bodyPr/>
                    <a:lstStyle/>
                    <a:p>
                      <a:pPr marL="0" lvl="0" indent="0" algn="l" rtl="0">
                        <a:spcBef>
                          <a:spcPts val="0"/>
                        </a:spcBef>
                        <a:spcAft>
                          <a:spcPts val="0"/>
                        </a:spcAft>
                        <a:buNone/>
                      </a:pPr>
                      <a:r>
                        <a:rPr lang="en-GB"/>
                        <a:t>Raw RMSD</a:t>
                      </a:r>
                      <a:endParaRPr/>
                    </a:p>
                  </a:txBody>
                  <a:tcPr marL="91425" marR="91425" marT="91425" marB="91425"/>
                </a:tc>
                <a:tc>
                  <a:txBody>
                    <a:bodyPr/>
                    <a:lstStyle/>
                    <a:p>
                      <a:pPr marL="0" lvl="0" indent="0" algn="l" rtl="0">
                        <a:spcBef>
                          <a:spcPts val="0"/>
                        </a:spcBef>
                        <a:spcAft>
                          <a:spcPts val="0"/>
                        </a:spcAft>
                        <a:buNone/>
                      </a:pPr>
                      <a:r>
                        <a:rPr lang="en-GB"/>
                        <a:t>Fitting Score</a:t>
                      </a:r>
                      <a:endParaRPr/>
                    </a:p>
                  </a:txBody>
                  <a:tcPr marL="91425" marR="91425" marT="91425" marB="91425"/>
                </a:tc>
                <a:extLst>
                  <a:ext uri="{0D108BD9-81ED-4DB2-BD59-A6C34878D82A}">
                    <a16:rowId xmlns:a16="http://schemas.microsoft.com/office/drawing/2014/main" val="10000"/>
                  </a:ext>
                </a:extLst>
              </a:tr>
              <a:tr h="441000">
                <a:tc>
                  <a:txBody>
                    <a:bodyPr/>
                    <a:lstStyle/>
                    <a:p>
                      <a:pPr marL="0" lvl="0" indent="0" algn="l" rtl="0">
                        <a:spcBef>
                          <a:spcPts val="0"/>
                        </a:spcBef>
                        <a:spcAft>
                          <a:spcPts val="0"/>
                        </a:spcAft>
                        <a:buNone/>
                      </a:pPr>
                      <a:r>
                        <a:rPr lang="en-GB"/>
                        <a:t>140</a:t>
                      </a:r>
                      <a:endParaRPr/>
                    </a:p>
                  </a:txBody>
                  <a:tcPr marL="91425" marR="91425" marT="91425" marB="91425"/>
                </a:tc>
                <a:tc>
                  <a:txBody>
                    <a:bodyPr/>
                    <a:lstStyle/>
                    <a:p>
                      <a:pPr marL="0" lvl="0" indent="0" algn="l" rtl="0">
                        <a:spcBef>
                          <a:spcPts val="0"/>
                        </a:spcBef>
                        <a:spcAft>
                          <a:spcPts val="0"/>
                        </a:spcAft>
                        <a:buNone/>
                      </a:pPr>
                      <a:r>
                        <a:rPr lang="en-GB"/>
                        <a:t>29.97</a:t>
                      </a:r>
                      <a:endParaRPr/>
                    </a:p>
                  </a:txBody>
                  <a:tcPr marL="91425" marR="91425" marT="91425" marB="91425"/>
                </a:tc>
                <a:tc>
                  <a:txBody>
                    <a:bodyPr/>
                    <a:lstStyle/>
                    <a:p>
                      <a:pPr marL="0" lvl="0" indent="0" algn="l" rtl="0">
                        <a:spcBef>
                          <a:spcPts val="0"/>
                        </a:spcBef>
                        <a:spcAft>
                          <a:spcPts val="0"/>
                        </a:spcAft>
                        <a:buNone/>
                      </a:pPr>
                      <a:r>
                        <a:rPr lang="en-GB"/>
                        <a:t>17.91</a:t>
                      </a:r>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675" name="Google Shape;675;p83"/>
          <p:cNvGraphicFramePr/>
          <p:nvPr/>
        </p:nvGraphicFramePr>
        <p:xfrm>
          <a:off x="4608325" y="3978100"/>
          <a:ext cx="3582225" cy="882000"/>
        </p:xfrm>
        <a:graphic>
          <a:graphicData uri="http://schemas.openxmlformats.org/drawingml/2006/table">
            <a:tbl>
              <a:tblPr>
                <a:noFill/>
                <a:tableStyleId>{9CBB624F-4DF4-4F46-B0E2-80799B0AF053}</a:tableStyleId>
              </a:tblPr>
              <a:tblGrid>
                <a:gridCol w="1194075">
                  <a:extLst>
                    <a:ext uri="{9D8B030D-6E8A-4147-A177-3AD203B41FA5}">
                      <a16:colId xmlns:a16="http://schemas.microsoft.com/office/drawing/2014/main" val="20000"/>
                    </a:ext>
                  </a:extLst>
                </a:gridCol>
                <a:gridCol w="1194075">
                  <a:extLst>
                    <a:ext uri="{9D8B030D-6E8A-4147-A177-3AD203B41FA5}">
                      <a16:colId xmlns:a16="http://schemas.microsoft.com/office/drawing/2014/main" val="20001"/>
                    </a:ext>
                  </a:extLst>
                </a:gridCol>
                <a:gridCol w="1194075">
                  <a:extLst>
                    <a:ext uri="{9D8B030D-6E8A-4147-A177-3AD203B41FA5}">
                      <a16:colId xmlns:a16="http://schemas.microsoft.com/office/drawing/2014/main" val="20002"/>
                    </a:ext>
                  </a:extLst>
                </a:gridCol>
              </a:tblGrid>
              <a:tr h="441000">
                <a:tc>
                  <a:txBody>
                    <a:bodyPr/>
                    <a:lstStyle/>
                    <a:p>
                      <a:pPr marL="0" lvl="0" indent="0" algn="l" rtl="0">
                        <a:spcBef>
                          <a:spcPts val="0"/>
                        </a:spcBef>
                        <a:spcAft>
                          <a:spcPts val="0"/>
                        </a:spcAft>
                        <a:buNone/>
                      </a:pPr>
                      <a:r>
                        <a:rPr lang="en-GB"/>
                        <a:t>Group</a:t>
                      </a:r>
                      <a:endParaRPr/>
                    </a:p>
                  </a:txBody>
                  <a:tcPr marL="91425" marR="91425" marT="91425" marB="91425"/>
                </a:tc>
                <a:tc>
                  <a:txBody>
                    <a:bodyPr/>
                    <a:lstStyle/>
                    <a:p>
                      <a:pPr marL="0" lvl="0" indent="0" algn="l" rtl="0">
                        <a:spcBef>
                          <a:spcPts val="0"/>
                        </a:spcBef>
                        <a:spcAft>
                          <a:spcPts val="0"/>
                        </a:spcAft>
                        <a:buNone/>
                      </a:pPr>
                      <a:r>
                        <a:rPr lang="en-GB"/>
                        <a:t>Raw RMSD</a:t>
                      </a:r>
                      <a:endParaRPr/>
                    </a:p>
                  </a:txBody>
                  <a:tcPr marL="91425" marR="91425" marT="91425" marB="91425"/>
                </a:tc>
                <a:tc>
                  <a:txBody>
                    <a:bodyPr/>
                    <a:lstStyle/>
                    <a:p>
                      <a:pPr marL="0" lvl="0" indent="0" algn="l" rtl="0">
                        <a:spcBef>
                          <a:spcPts val="0"/>
                        </a:spcBef>
                        <a:spcAft>
                          <a:spcPts val="0"/>
                        </a:spcAft>
                        <a:buNone/>
                      </a:pPr>
                      <a:r>
                        <a:rPr lang="en-GB"/>
                        <a:t>Fitting Score</a:t>
                      </a:r>
                      <a:endParaRPr/>
                    </a:p>
                  </a:txBody>
                  <a:tcPr marL="91425" marR="91425" marT="91425" marB="91425"/>
                </a:tc>
                <a:extLst>
                  <a:ext uri="{0D108BD9-81ED-4DB2-BD59-A6C34878D82A}">
                    <a16:rowId xmlns:a16="http://schemas.microsoft.com/office/drawing/2014/main" val="10000"/>
                  </a:ext>
                </a:extLst>
              </a:tr>
              <a:tr h="441000">
                <a:tc>
                  <a:txBody>
                    <a:bodyPr/>
                    <a:lstStyle/>
                    <a:p>
                      <a:pPr marL="0" lvl="0" indent="0" algn="l" rtl="0">
                        <a:spcBef>
                          <a:spcPts val="0"/>
                        </a:spcBef>
                        <a:spcAft>
                          <a:spcPts val="0"/>
                        </a:spcAft>
                        <a:buNone/>
                      </a:pPr>
                      <a:r>
                        <a:rPr lang="en-GB"/>
                        <a:t>447</a:t>
                      </a:r>
                      <a:endParaRPr/>
                    </a:p>
                  </a:txBody>
                  <a:tcPr marL="91425" marR="91425" marT="91425" marB="91425"/>
                </a:tc>
                <a:tc>
                  <a:txBody>
                    <a:bodyPr/>
                    <a:lstStyle/>
                    <a:p>
                      <a:pPr marL="0" lvl="0" indent="0" algn="l" rtl="0">
                        <a:spcBef>
                          <a:spcPts val="0"/>
                        </a:spcBef>
                        <a:spcAft>
                          <a:spcPts val="0"/>
                        </a:spcAft>
                        <a:buNone/>
                      </a:pPr>
                      <a:r>
                        <a:rPr lang="en-GB"/>
                        <a:t>28.77</a:t>
                      </a:r>
                      <a:endParaRPr/>
                    </a:p>
                  </a:txBody>
                  <a:tcPr marL="91425" marR="91425" marT="91425" marB="91425"/>
                </a:tc>
                <a:tc>
                  <a:txBody>
                    <a:bodyPr/>
                    <a:lstStyle/>
                    <a:p>
                      <a:pPr marL="0" lvl="0" indent="0" algn="l" rtl="0">
                        <a:spcBef>
                          <a:spcPts val="0"/>
                        </a:spcBef>
                        <a:spcAft>
                          <a:spcPts val="0"/>
                        </a:spcAft>
                        <a:buNone/>
                      </a:pPr>
                      <a:r>
                        <a:rPr lang="en-GB"/>
                        <a:t>2.039</a:t>
                      </a:r>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
        <p:cNvGrpSpPr/>
        <p:nvPr/>
      </p:nvGrpSpPr>
      <p:grpSpPr>
        <a:xfrm>
          <a:off x="0" y="0"/>
          <a:ext cx="0" cy="0"/>
          <a:chOff x="0" y="0"/>
          <a:chExt cx="0" cy="0"/>
        </a:xfrm>
      </p:grpSpPr>
      <p:sp>
        <p:nvSpPr>
          <p:cNvPr id="150" name="Google Shape;150;p30"/>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220"/>
              <a:t>Potential new metrics correlate too well with existing measures</a:t>
            </a:r>
            <a:endParaRPr sz="2220"/>
          </a:p>
        </p:txBody>
      </p:sp>
      <p:sp>
        <p:nvSpPr>
          <p:cNvPr id="151" name="Google Shape;151;p30"/>
          <p:cNvSpPr txBox="1">
            <a:spLocks noGrp="1"/>
          </p:cNvSpPr>
          <p:nvPr>
            <p:ph type="body" idx="1"/>
          </p:nvPr>
        </p:nvSpPr>
        <p:spPr>
          <a:xfrm>
            <a:off x="4893875" y="1809750"/>
            <a:ext cx="4172400" cy="24204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770"/>
              <a:buNone/>
            </a:pPr>
            <a:r>
              <a:rPr lang="en-GB" sz="1560">
                <a:solidFill>
                  <a:srgbClr val="FF00FF"/>
                </a:solidFill>
              </a:rPr>
              <a:t>-0.96 CC existing SC_score vs AAA</a:t>
            </a:r>
            <a:endParaRPr sz="1560">
              <a:solidFill>
                <a:srgbClr val="FF00FF"/>
              </a:solidFill>
            </a:endParaRPr>
          </a:p>
          <a:p>
            <a:pPr marL="0" lvl="0" indent="0" algn="l" rtl="0">
              <a:lnSpc>
                <a:spcPct val="95000"/>
              </a:lnSpc>
              <a:spcBef>
                <a:spcPts val="1200"/>
              </a:spcBef>
              <a:spcAft>
                <a:spcPts val="0"/>
              </a:spcAft>
              <a:buSzPts val="770"/>
              <a:buNone/>
            </a:pPr>
            <a:r>
              <a:rPr lang="en-GB" sz="1560">
                <a:solidFill>
                  <a:srgbClr val="00FF00"/>
                </a:solidFill>
              </a:rPr>
              <a:t> 0.95 CC GDC_SC vs GDT_HA</a:t>
            </a:r>
            <a:endParaRPr sz="1560">
              <a:solidFill>
                <a:srgbClr val="00FF00"/>
              </a:solidFill>
            </a:endParaRPr>
          </a:p>
          <a:p>
            <a:pPr marL="0" lvl="0" indent="0" algn="l" rtl="0">
              <a:lnSpc>
                <a:spcPct val="95000"/>
              </a:lnSpc>
              <a:spcBef>
                <a:spcPts val="1200"/>
              </a:spcBef>
              <a:spcAft>
                <a:spcPts val="0"/>
              </a:spcAft>
              <a:buSzPts val="770"/>
              <a:buNone/>
            </a:pPr>
            <a:endParaRPr sz="1560">
              <a:solidFill>
                <a:srgbClr val="00FF00"/>
              </a:solidFill>
            </a:endParaRPr>
          </a:p>
          <a:p>
            <a:pPr marL="0" lvl="0" indent="0" algn="l" rtl="0">
              <a:lnSpc>
                <a:spcPct val="95000"/>
              </a:lnSpc>
              <a:spcBef>
                <a:spcPts val="1200"/>
              </a:spcBef>
              <a:spcAft>
                <a:spcPts val="1200"/>
              </a:spcAft>
              <a:buSzPts val="770"/>
              <a:buNone/>
            </a:pPr>
            <a:r>
              <a:rPr lang="en-GB" sz="1560">
                <a:solidFill>
                  <a:schemeClr val="dk1"/>
                </a:solidFill>
              </a:rPr>
              <a:t>We also considered changing the weight of the existing side chain component but this made little difference. Same top 5 even with a quadrupling</a:t>
            </a:r>
            <a:endParaRPr sz="1560">
              <a:solidFill>
                <a:schemeClr val="dk1"/>
              </a:solidFill>
            </a:endParaRPr>
          </a:p>
        </p:txBody>
      </p:sp>
      <p:grpSp>
        <p:nvGrpSpPr>
          <p:cNvPr id="152" name="Google Shape;152;p30"/>
          <p:cNvGrpSpPr/>
          <p:nvPr/>
        </p:nvGrpSpPr>
        <p:grpSpPr>
          <a:xfrm>
            <a:off x="195189" y="736052"/>
            <a:ext cx="4559477" cy="4234407"/>
            <a:chOff x="967475" y="1613375"/>
            <a:chExt cx="3157751" cy="3160949"/>
          </a:xfrm>
        </p:grpSpPr>
        <p:pic>
          <p:nvPicPr>
            <p:cNvPr id="153" name="Google Shape;153;p30"/>
            <p:cNvPicPr preferRelativeResize="0"/>
            <p:nvPr/>
          </p:nvPicPr>
          <p:blipFill>
            <a:blip r:embed="rId3">
              <a:alphaModFix/>
            </a:blip>
            <a:stretch>
              <a:fillRect/>
            </a:stretch>
          </p:blipFill>
          <p:spPr>
            <a:xfrm>
              <a:off x="967475" y="1613375"/>
              <a:ext cx="3157751" cy="3160949"/>
            </a:xfrm>
            <a:prstGeom prst="rect">
              <a:avLst/>
            </a:prstGeom>
            <a:noFill/>
            <a:ln>
              <a:noFill/>
            </a:ln>
          </p:spPr>
        </p:pic>
        <p:sp>
          <p:nvSpPr>
            <p:cNvPr id="154" name="Google Shape;154;p30"/>
            <p:cNvSpPr/>
            <p:nvPr/>
          </p:nvSpPr>
          <p:spPr>
            <a:xfrm>
              <a:off x="2822100" y="2377025"/>
              <a:ext cx="182100" cy="166800"/>
            </a:xfrm>
            <a:prstGeom prst="rect">
              <a:avLst/>
            </a:prstGeom>
            <a:noFill/>
            <a:ln w="952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0"/>
            <p:cNvSpPr/>
            <p:nvPr/>
          </p:nvSpPr>
          <p:spPr>
            <a:xfrm>
              <a:off x="3732825" y="2377025"/>
              <a:ext cx="392400" cy="166800"/>
            </a:xfrm>
            <a:prstGeom prst="rect">
              <a:avLst/>
            </a:prstGeom>
            <a:noFill/>
            <a:ln w="952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0"/>
            <p:cNvSpPr/>
            <p:nvPr/>
          </p:nvSpPr>
          <p:spPr>
            <a:xfrm>
              <a:off x="2822100" y="4402075"/>
              <a:ext cx="151800" cy="293100"/>
            </a:xfrm>
            <a:prstGeom prst="rect">
              <a:avLst/>
            </a:prstGeom>
            <a:noFill/>
            <a:ln w="952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0"/>
            <p:cNvSpPr/>
            <p:nvPr/>
          </p:nvSpPr>
          <p:spPr>
            <a:xfrm>
              <a:off x="3004200" y="3828475"/>
              <a:ext cx="182100" cy="1668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0"/>
            <p:cNvSpPr/>
            <p:nvPr/>
          </p:nvSpPr>
          <p:spPr>
            <a:xfrm>
              <a:off x="3732825" y="3828475"/>
              <a:ext cx="289800" cy="1668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0"/>
            <p:cNvSpPr/>
            <p:nvPr/>
          </p:nvSpPr>
          <p:spPr>
            <a:xfrm>
              <a:off x="3004200" y="4402075"/>
              <a:ext cx="182100" cy="2139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pic>
        <p:nvPicPr>
          <p:cNvPr id="680" name="Google Shape;680;p84"/>
          <p:cNvPicPr preferRelativeResize="0"/>
          <p:nvPr/>
        </p:nvPicPr>
        <p:blipFill>
          <a:blip r:embed="rId3">
            <a:alphaModFix/>
          </a:blip>
          <a:stretch>
            <a:fillRect/>
          </a:stretch>
        </p:blipFill>
        <p:spPr>
          <a:xfrm>
            <a:off x="597475" y="560513"/>
            <a:ext cx="3511525" cy="3511525"/>
          </a:xfrm>
          <a:prstGeom prst="rect">
            <a:avLst/>
          </a:prstGeom>
          <a:noFill/>
          <a:ln>
            <a:noFill/>
          </a:ln>
        </p:spPr>
      </p:pic>
      <p:sp>
        <p:nvSpPr>
          <p:cNvPr id="681" name="Google Shape;681;p84"/>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RMSD example distributions</a:t>
            </a:r>
            <a:endParaRPr/>
          </a:p>
        </p:txBody>
      </p:sp>
      <p:pic>
        <p:nvPicPr>
          <p:cNvPr id="682" name="Google Shape;682;p84"/>
          <p:cNvPicPr preferRelativeResize="0"/>
          <p:nvPr/>
        </p:nvPicPr>
        <p:blipFill>
          <a:blip r:embed="rId4">
            <a:alphaModFix/>
          </a:blip>
          <a:stretch>
            <a:fillRect/>
          </a:stretch>
        </p:blipFill>
        <p:spPr>
          <a:xfrm>
            <a:off x="4988125" y="560525"/>
            <a:ext cx="3511525" cy="3511525"/>
          </a:xfrm>
          <a:prstGeom prst="rect">
            <a:avLst/>
          </a:prstGeom>
          <a:noFill/>
          <a:ln>
            <a:noFill/>
          </a:ln>
        </p:spPr>
      </p:pic>
      <p:sp>
        <p:nvSpPr>
          <p:cNvPr id="683" name="Google Shape;683;p84"/>
          <p:cNvSpPr txBox="1"/>
          <p:nvPr/>
        </p:nvSpPr>
        <p:spPr>
          <a:xfrm>
            <a:off x="986588" y="4255575"/>
            <a:ext cx="2733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t>T1165 AUs into full map</a:t>
            </a:r>
            <a:endParaRPr/>
          </a:p>
        </p:txBody>
      </p:sp>
      <p:sp>
        <p:nvSpPr>
          <p:cNvPr id="684" name="Google Shape;684;p84"/>
          <p:cNvSpPr txBox="1"/>
          <p:nvPr/>
        </p:nvSpPr>
        <p:spPr>
          <a:xfrm>
            <a:off x="5377225" y="4255575"/>
            <a:ext cx="2733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t>T1169 AUs into segmented map</a:t>
            </a:r>
            <a:endParaRPr/>
          </a:p>
        </p:txBody>
      </p:sp>
      <p:sp>
        <p:nvSpPr>
          <p:cNvPr id="685" name="Google Shape;685;p84"/>
          <p:cNvSpPr txBox="1"/>
          <p:nvPr/>
        </p:nvSpPr>
        <p:spPr>
          <a:xfrm>
            <a:off x="311700" y="4648300"/>
            <a:ext cx="846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2Å rms threshold for success comes from balanced specificity/sensitivity in logistic regression model</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8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00" name="Google Shape;700;p86"/>
          <p:cNvPicPr preferRelativeResize="0"/>
          <p:nvPr/>
        </p:nvPicPr>
        <p:blipFill>
          <a:blip r:embed="rId3">
            <a:alphaModFix/>
          </a:blip>
          <a:stretch>
            <a:fillRect/>
          </a:stretch>
        </p:blipFill>
        <p:spPr>
          <a:xfrm>
            <a:off x="258950" y="61000"/>
            <a:ext cx="8478177" cy="5021499"/>
          </a:xfrm>
          <a:prstGeom prst="rect">
            <a:avLst/>
          </a:prstGeom>
          <a:noFill/>
          <a:ln>
            <a:noFill/>
          </a:ln>
        </p:spPr>
      </p:pic>
      <p:sp>
        <p:nvSpPr>
          <p:cNvPr id="701" name="Google Shape;701;p86"/>
          <p:cNvSpPr/>
          <p:nvPr/>
        </p:nvSpPr>
        <p:spPr>
          <a:xfrm>
            <a:off x="7064625" y="2962600"/>
            <a:ext cx="1233000" cy="991500"/>
          </a:xfrm>
          <a:prstGeom prst="wedgeRectCallout">
            <a:avLst>
              <a:gd name="adj1" fmla="val 50016"/>
              <a:gd name="adj2" fmla="val 7720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Familiar groups at top end. BAKER top</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pic>
        <p:nvPicPr>
          <p:cNvPr id="706" name="Google Shape;706;p87"/>
          <p:cNvPicPr preferRelativeResize="0"/>
          <p:nvPr/>
        </p:nvPicPr>
        <p:blipFill>
          <a:blip r:embed="rId3">
            <a:alphaModFix/>
          </a:blip>
          <a:stretch>
            <a:fillRect/>
          </a:stretch>
        </p:blipFill>
        <p:spPr>
          <a:xfrm>
            <a:off x="3277350" y="1612900"/>
            <a:ext cx="2758293" cy="3225800"/>
          </a:xfrm>
          <a:prstGeom prst="rect">
            <a:avLst/>
          </a:prstGeom>
          <a:noFill/>
          <a:ln>
            <a:noFill/>
          </a:ln>
        </p:spPr>
      </p:pic>
      <p:pic>
        <p:nvPicPr>
          <p:cNvPr id="707" name="Google Shape;707;p87"/>
          <p:cNvPicPr preferRelativeResize="0"/>
          <p:nvPr/>
        </p:nvPicPr>
        <p:blipFill>
          <a:blip r:embed="rId4">
            <a:alphaModFix/>
          </a:blip>
          <a:stretch>
            <a:fillRect/>
          </a:stretch>
        </p:blipFill>
        <p:spPr>
          <a:xfrm>
            <a:off x="350625" y="1652600"/>
            <a:ext cx="2758293" cy="3225800"/>
          </a:xfrm>
          <a:prstGeom prst="rect">
            <a:avLst/>
          </a:prstGeom>
          <a:noFill/>
          <a:ln>
            <a:noFill/>
          </a:ln>
        </p:spPr>
      </p:pic>
      <p:sp>
        <p:nvSpPr>
          <p:cNvPr id="708" name="Google Shape;708;p87"/>
          <p:cNvSpPr txBox="1">
            <a:spLocks noGrp="1"/>
          </p:cNvSpPr>
          <p:nvPr>
            <p:ph type="title"/>
          </p:nvPr>
        </p:nvSpPr>
        <p:spPr>
          <a:xfrm>
            <a:off x="350625" y="2353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GB">
                <a:solidFill>
                  <a:srgbClr val="0000FF"/>
                </a:solidFill>
              </a:rPr>
              <a:t>Automatic </a:t>
            </a:r>
            <a:r>
              <a:rPr lang="en-GB"/>
              <a:t>editing with </a:t>
            </a:r>
            <a:r>
              <a:rPr lang="en-GB" i="1"/>
              <a:t>Slice’N’Dice </a:t>
            </a:r>
            <a:r>
              <a:rPr lang="en-GB"/>
              <a:t>using EM-Maps</a:t>
            </a:r>
            <a:endParaRPr/>
          </a:p>
        </p:txBody>
      </p:sp>
      <p:sp>
        <p:nvSpPr>
          <p:cNvPr id="709" name="Google Shape;709;p87"/>
          <p:cNvSpPr/>
          <p:nvPr/>
        </p:nvSpPr>
        <p:spPr>
          <a:xfrm>
            <a:off x="2925400" y="2227725"/>
            <a:ext cx="513300" cy="4605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87"/>
          <p:cNvSpPr/>
          <p:nvPr/>
        </p:nvSpPr>
        <p:spPr>
          <a:xfrm>
            <a:off x="5431050" y="2227725"/>
            <a:ext cx="513300" cy="4605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7"/>
          <p:cNvSpPr txBox="1"/>
          <p:nvPr/>
        </p:nvSpPr>
        <p:spPr>
          <a:xfrm>
            <a:off x="630200" y="921100"/>
            <a:ext cx="2260200"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dirty="0"/>
              <a:t>Prediction</a:t>
            </a:r>
            <a:endParaRPr b="1" dirty="0"/>
          </a:p>
        </p:txBody>
      </p:sp>
      <p:sp>
        <p:nvSpPr>
          <p:cNvPr id="712" name="Google Shape;712;p87"/>
          <p:cNvSpPr txBox="1"/>
          <p:nvPr/>
        </p:nvSpPr>
        <p:spPr>
          <a:xfrm>
            <a:off x="3654550" y="921100"/>
            <a:ext cx="2007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t>Processing with </a:t>
            </a:r>
            <a:r>
              <a:rPr lang="en-GB" b="1" i="1"/>
              <a:t>Slice’N’Dice</a:t>
            </a:r>
            <a:endParaRPr b="1" i="1"/>
          </a:p>
        </p:txBody>
      </p:sp>
      <p:sp>
        <p:nvSpPr>
          <p:cNvPr id="713" name="Google Shape;713;p87"/>
          <p:cNvSpPr txBox="1"/>
          <p:nvPr/>
        </p:nvSpPr>
        <p:spPr>
          <a:xfrm>
            <a:off x="6121400" y="844900"/>
            <a:ext cx="2539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t>Automated Rigid Body Map fitting</a:t>
            </a:r>
            <a:endParaRPr b="1"/>
          </a:p>
        </p:txBody>
      </p:sp>
      <p:sp>
        <p:nvSpPr>
          <p:cNvPr id="714" name="Google Shape;714;p87"/>
          <p:cNvSpPr txBox="1"/>
          <p:nvPr/>
        </p:nvSpPr>
        <p:spPr>
          <a:xfrm>
            <a:off x="350625" y="1274811"/>
            <a:ext cx="2539800" cy="554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Char char="●"/>
            </a:pPr>
            <a:r>
              <a:rPr lang="en-GB" sz="1200" b="1" dirty="0"/>
              <a:t>T1154</a:t>
            </a:r>
            <a:r>
              <a:rPr lang="en-GB" sz="1200" dirty="0"/>
              <a:t>: Prediction (blue) aligned to map (white) </a:t>
            </a:r>
            <a:endParaRPr sz="1200" dirty="0"/>
          </a:p>
        </p:txBody>
      </p:sp>
      <p:pic>
        <p:nvPicPr>
          <p:cNvPr id="715" name="Google Shape;715;p87"/>
          <p:cNvPicPr preferRelativeResize="0"/>
          <p:nvPr/>
        </p:nvPicPr>
        <p:blipFill>
          <a:blip r:embed="rId5">
            <a:alphaModFix/>
          </a:blip>
          <a:stretch>
            <a:fillRect/>
          </a:stretch>
        </p:blipFill>
        <p:spPr>
          <a:xfrm>
            <a:off x="6188043" y="1612900"/>
            <a:ext cx="2758293" cy="3225800"/>
          </a:xfrm>
          <a:prstGeom prst="rect">
            <a:avLst/>
          </a:prstGeom>
          <a:noFill/>
          <a:ln>
            <a:noFill/>
          </a:ln>
        </p:spPr>
      </p:pic>
      <p:sp>
        <p:nvSpPr>
          <p:cNvPr id="716" name="Google Shape;716;p87"/>
          <p:cNvSpPr txBox="1"/>
          <p:nvPr/>
        </p:nvSpPr>
        <p:spPr>
          <a:xfrm>
            <a:off x="3173325" y="1386850"/>
            <a:ext cx="2661900" cy="3693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Char char="●"/>
            </a:pPr>
            <a:r>
              <a:rPr lang="en-GB" sz="1200"/>
              <a:t>4-way Birch split of prediction</a:t>
            </a:r>
            <a:endParaRPr sz="1200"/>
          </a:p>
        </p:txBody>
      </p:sp>
      <p:sp>
        <p:nvSpPr>
          <p:cNvPr id="717" name="Google Shape;717;p87"/>
          <p:cNvSpPr txBox="1"/>
          <p:nvPr/>
        </p:nvSpPr>
        <p:spPr>
          <a:xfrm>
            <a:off x="5885025" y="1376025"/>
            <a:ext cx="3137100" cy="554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chemeClr val="dk1"/>
              </a:buClr>
              <a:buSzPts val="1200"/>
              <a:buChar char="●"/>
            </a:pPr>
            <a:r>
              <a:rPr lang="en-GB" sz="1200" i="1">
                <a:solidFill>
                  <a:schemeClr val="dk1"/>
                </a:solidFill>
              </a:rPr>
              <a:t>Slice’N’Dice</a:t>
            </a:r>
            <a:r>
              <a:rPr lang="en-GB" sz="1200">
                <a:solidFill>
                  <a:schemeClr val="dk1"/>
                </a:solidFill>
              </a:rPr>
              <a:t> places 3 of the 4 domain models using </a:t>
            </a:r>
            <a:r>
              <a:rPr lang="en-GB" sz="1200" i="1">
                <a:solidFill>
                  <a:schemeClr val="dk1"/>
                </a:solidFill>
              </a:rPr>
              <a:t>Molrep </a:t>
            </a:r>
            <a:endParaRPr sz="1200">
              <a:solidFill>
                <a:schemeClr val="dk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8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Conclusions</a:t>
            </a:r>
            <a:endParaRPr/>
          </a:p>
        </p:txBody>
      </p:sp>
      <p:sp>
        <p:nvSpPr>
          <p:cNvPr id="723" name="Google Shape;723;p88"/>
          <p:cNvSpPr txBox="1">
            <a:spLocks noGrp="1"/>
          </p:cNvSpPr>
          <p:nvPr>
            <p:ph type="body" idx="1"/>
          </p:nvPr>
        </p:nvSpPr>
        <p:spPr>
          <a:xfrm>
            <a:off x="311700" y="1152475"/>
            <a:ext cx="8520600" cy="3705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No single stand-out this time</a:t>
            </a:r>
            <a:endParaRPr/>
          </a:p>
          <a:p>
            <a:pPr marL="0" lvl="0" indent="0" algn="l" rtl="0">
              <a:spcBef>
                <a:spcPts val="1200"/>
              </a:spcBef>
              <a:spcAft>
                <a:spcPts val="0"/>
              </a:spcAft>
              <a:buNone/>
            </a:pPr>
            <a:r>
              <a:rPr lang="en-GB"/>
              <a:t>Many groups do very well, with AF2-based methods predominating</a:t>
            </a:r>
            <a:endParaRPr/>
          </a:p>
          <a:p>
            <a:pPr marL="0" lvl="0" indent="0" algn="l" rtl="0">
              <a:spcBef>
                <a:spcPts val="1200"/>
              </a:spcBef>
              <a:spcAft>
                <a:spcPts val="0"/>
              </a:spcAft>
              <a:buNone/>
            </a:pPr>
            <a:r>
              <a:rPr lang="en-GB"/>
              <a:t>Servers clearly better represented at top end. Human groups in ‘pairs’ have no consistent advantage</a:t>
            </a:r>
            <a:endParaRPr/>
          </a:p>
          <a:p>
            <a:pPr marL="0" lvl="0" indent="0" algn="l" rtl="0">
              <a:spcBef>
                <a:spcPts val="1200"/>
              </a:spcBef>
              <a:spcAft>
                <a:spcPts val="0"/>
              </a:spcAft>
              <a:buNone/>
            </a:pPr>
            <a:r>
              <a:rPr lang="en-GB"/>
              <a:t>pLM methods not yet as good in prediction accuracy, but this area is younger and the extreme speed of some will open up new possibilities</a:t>
            </a:r>
            <a:endParaRPr/>
          </a:p>
          <a:p>
            <a:pPr marL="0" lvl="0" indent="0" algn="l" rtl="0">
              <a:spcBef>
                <a:spcPts val="1200"/>
              </a:spcBef>
              <a:spcAft>
                <a:spcPts val="0"/>
              </a:spcAft>
              <a:buNone/>
            </a:pPr>
            <a:r>
              <a:rPr lang="en-GB"/>
              <a:t>Many methods, including pLM, solve most crystal structures and are useful for cryoEM fitting. Established methods for processing models sometimes required and usually helpful</a:t>
            </a:r>
            <a:endParaRPr/>
          </a:p>
          <a:p>
            <a:pPr marL="0" lvl="0" indent="0" algn="l" rtl="0">
              <a:spcBef>
                <a:spcPts val="1200"/>
              </a:spcBef>
              <a:spcAft>
                <a:spcPts val="120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sp>
        <p:nvSpPr>
          <p:cNvPr id="164" name="Google Shape;164;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Should we change the ranking score? reLLG</a:t>
            </a:r>
            <a:endParaRPr/>
          </a:p>
        </p:txBody>
      </p:sp>
      <p:sp>
        <p:nvSpPr>
          <p:cNvPr id="165" name="Google Shape;165;p31"/>
          <p:cNvSpPr txBox="1">
            <a:spLocks noGrp="1"/>
          </p:cNvSpPr>
          <p:nvPr>
            <p:ph type="body" idx="1"/>
          </p:nvPr>
        </p:nvSpPr>
        <p:spPr>
          <a:xfrm>
            <a:off x="311700" y="1253125"/>
            <a:ext cx="8520600" cy="37257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Clr>
                <a:schemeClr val="dk1"/>
              </a:buClr>
              <a:buSzPct val="61111"/>
              <a:buFont typeface="Arial"/>
              <a:buNone/>
            </a:pPr>
            <a:r>
              <a:rPr lang="en-GB"/>
              <a:t>Designed as coordinate-only method that predicts model’s value in MR</a:t>
            </a:r>
            <a:endParaRPr/>
          </a:p>
          <a:p>
            <a:pPr marL="0" lvl="0" indent="0" algn="l" rtl="0">
              <a:spcBef>
                <a:spcPts val="1200"/>
              </a:spcBef>
              <a:spcAft>
                <a:spcPts val="0"/>
              </a:spcAft>
              <a:buNone/>
            </a:pPr>
            <a:r>
              <a:rPr lang="en-GB"/>
              <a:t>Only moderately correlated with other metrics hence include (max correlation is 0.75 with GDC_SC)</a:t>
            </a:r>
            <a:endParaRPr/>
          </a:p>
          <a:p>
            <a:pPr marL="0" lvl="0" indent="0" algn="l" rtl="0">
              <a:spcBef>
                <a:spcPts val="1200"/>
              </a:spcBef>
              <a:spcAft>
                <a:spcPts val="0"/>
              </a:spcAft>
              <a:buNone/>
            </a:pPr>
            <a:r>
              <a:rPr lang="en-GB"/>
              <a:t>Use reLLG variant that includes </a:t>
            </a:r>
            <a:r>
              <a:rPr lang="en-GB">
                <a:solidFill>
                  <a:srgbClr val="0000FF"/>
                </a:solidFill>
              </a:rPr>
              <a:t>atomic pLDDT</a:t>
            </a:r>
            <a:r>
              <a:rPr lang="en-GB"/>
              <a:t> but what weight to give it?</a:t>
            </a:r>
            <a:endParaRPr/>
          </a:p>
          <a:p>
            <a:pPr marL="0" lvl="0" indent="0" algn="l" rtl="0">
              <a:spcBef>
                <a:spcPts val="1200"/>
              </a:spcBef>
              <a:spcAft>
                <a:spcPts val="0"/>
              </a:spcAft>
              <a:buNone/>
            </a:pPr>
            <a:r>
              <a:rPr lang="en-GB"/>
              <a:t>Logically belongs in global metric part</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r>
              <a:rPr lang="en-GB"/>
              <a:t>Same weight as GDT_HA? Would make last term </a:t>
            </a:r>
            <a:r>
              <a:rPr lang="en-GB" sz="2058" b="1"/>
              <a:t>⅙ (</a:t>
            </a:r>
            <a:r>
              <a:rPr lang="en-GB" sz="2058" b="1" i="1"/>
              <a:t>z</a:t>
            </a:r>
            <a:r>
              <a:rPr lang="en-GB" sz="2058" b="1" baseline="-25000"/>
              <a:t>GDT-HA</a:t>
            </a:r>
            <a:r>
              <a:rPr lang="en-GB" sz="2058" b="1"/>
              <a:t> + </a:t>
            </a:r>
            <a:r>
              <a:rPr lang="en-GB" sz="2058" b="1" i="1"/>
              <a:t>z</a:t>
            </a:r>
            <a:r>
              <a:rPr lang="en-GB" sz="2058" b="1" baseline="-25000"/>
              <a:t>ASE</a:t>
            </a:r>
            <a:r>
              <a:rPr lang="en-GB" sz="2058" b="1"/>
              <a:t> + </a:t>
            </a:r>
            <a:r>
              <a:rPr lang="en-GB" sz="2058" b="1" i="1"/>
              <a:t>z</a:t>
            </a:r>
            <a:r>
              <a:rPr lang="en-GB" sz="2058" b="1" baseline="-25000"/>
              <a:t>reLLG</a:t>
            </a:r>
            <a:r>
              <a:rPr lang="en-GB" sz="2058" b="1"/>
              <a:t>) </a:t>
            </a:r>
            <a:endParaRPr sz="2058" b="1"/>
          </a:p>
          <a:p>
            <a:pPr marL="0" lvl="0" indent="0" algn="l" rtl="0">
              <a:spcBef>
                <a:spcPts val="1200"/>
              </a:spcBef>
              <a:spcAft>
                <a:spcPts val="0"/>
              </a:spcAft>
              <a:buNone/>
            </a:pPr>
            <a:r>
              <a:rPr lang="en-GB" sz="1800"/>
              <a:t>Included but checked order of top groups not too sensitive to addition</a:t>
            </a:r>
            <a:endParaRPr sz="1800"/>
          </a:p>
          <a:p>
            <a:pPr marL="0" lvl="0" indent="0" algn="l" rtl="0">
              <a:spcBef>
                <a:spcPts val="1200"/>
              </a:spcBef>
              <a:spcAft>
                <a:spcPts val="1200"/>
              </a:spcAft>
              <a:buNone/>
            </a:pPr>
            <a:endParaRPr/>
          </a:p>
        </p:txBody>
      </p:sp>
      <p:pic>
        <p:nvPicPr>
          <p:cNvPr id="166" name="Google Shape;166;p31"/>
          <p:cNvPicPr preferRelativeResize="0"/>
          <p:nvPr/>
        </p:nvPicPr>
        <p:blipFill rotWithShape="1">
          <a:blip r:embed="rId3">
            <a:alphaModFix/>
          </a:blip>
          <a:srcRect l="4972" t="19342" r="1899" b="66751"/>
          <a:stretch/>
        </p:blipFill>
        <p:spPr>
          <a:xfrm>
            <a:off x="555150" y="2694125"/>
            <a:ext cx="7624410" cy="1043075"/>
          </a:xfrm>
          <a:prstGeom prst="rect">
            <a:avLst/>
          </a:prstGeom>
          <a:noFill/>
          <a:ln>
            <a:noFill/>
          </a:ln>
        </p:spPr>
      </p:pic>
      <p:sp>
        <p:nvSpPr>
          <p:cNvPr id="167" name="Google Shape;167;p31"/>
          <p:cNvSpPr/>
          <p:nvPr/>
        </p:nvSpPr>
        <p:spPr>
          <a:xfrm>
            <a:off x="6610275" y="2984539"/>
            <a:ext cx="1408500" cy="676500"/>
          </a:xfrm>
          <a:prstGeom prst="rect">
            <a:avLst/>
          </a:prstGeom>
          <a:noFill/>
          <a:ln w="952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The CASP15 score</a:t>
            </a:r>
            <a:endParaRPr/>
          </a:p>
        </p:txBody>
      </p:sp>
      <p:sp>
        <p:nvSpPr>
          <p:cNvPr id="173" name="Google Shape;173;p32"/>
          <p:cNvSpPr txBox="1">
            <a:spLocks noGrp="1"/>
          </p:cNvSpPr>
          <p:nvPr>
            <p:ph type="body" idx="1"/>
          </p:nvPr>
        </p:nvSpPr>
        <p:spPr>
          <a:xfrm>
            <a:off x="311700" y="2760400"/>
            <a:ext cx="8520600" cy="21135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GB" i="1"/>
              <a:t>“a set of initial Z-scores for a given metric was computed based on the mean and SD of all models under consideration, all models yielding a Z-score below 2 were then considered as outliers and the Zscores recomputed using the mean and SD computed excluding them. At the end, negative Z-scores were set to zero in order to reduce the penalty on groups who tested novel methods.”</a:t>
            </a:r>
            <a:endParaRPr i="1"/>
          </a:p>
          <a:p>
            <a:pPr marL="0" lvl="0" indent="0" algn="l" rtl="0">
              <a:spcBef>
                <a:spcPts val="1200"/>
              </a:spcBef>
              <a:spcAft>
                <a:spcPts val="1200"/>
              </a:spcAft>
              <a:buNone/>
            </a:pPr>
            <a:r>
              <a:rPr lang="en-GB"/>
              <a:t>For the overall ranking we use the </a:t>
            </a:r>
            <a:r>
              <a:rPr lang="en-GB" b="1"/>
              <a:t>sum</a:t>
            </a:r>
            <a:r>
              <a:rPr lang="en-GB"/>
              <a:t>, to reward groups who try all targets, but you will see </a:t>
            </a:r>
            <a:r>
              <a:rPr lang="en-GB" b="1"/>
              <a:t>median </a:t>
            </a:r>
            <a:r>
              <a:rPr lang="en-GB"/>
              <a:t>in places too</a:t>
            </a:r>
            <a:endParaRPr/>
          </a:p>
        </p:txBody>
      </p:sp>
      <p:pic>
        <p:nvPicPr>
          <p:cNvPr id="174" name="Google Shape;174;p32"/>
          <p:cNvPicPr preferRelativeResize="0"/>
          <p:nvPr/>
        </p:nvPicPr>
        <p:blipFill rotWithShape="1">
          <a:blip r:embed="rId3">
            <a:alphaModFix/>
          </a:blip>
          <a:srcRect l="4974" t="19342" r="20443" b="66751"/>
          <a:stretch/>
        </p:blipFill>
        <p:spPr>
          <a:xfrm>
            <a:off x="21750" y="1322525"/>
            <a:ext cx="6106200" cy="1043075"/>
          </a:xfrm>
          <a:prstGeom prst="rect">
            <a:avLst/>
          </a:prstGeom>
          <a:noFill/>
          <a:ln>
            <a:noFill/>
          </a:ln>
        </p:spPr>
      </p:pic>
      <p:pic>
        <p:nvPicPr>
          <p:cNvPr id="175" name="Google Shape;175;p32"/>
          <p:cNvPicPr preferRelativeResize="0"/>
          <p:nvPr/>
        </p:nvPicPr>
        <p:blipFill>
          <a:blip r:embed="rId4">
            <a:alphaModFix/>
          </a:blip>
          <a:stretch>
            <a:fillRect/>
          </a:stretch>
        </p:blipFill>
        <p:spPr>
          <a:xfrm>
            <a:off x="6127950" y="1797475"/>
            <a:ext cx="2599400" cy="345475"/>
          </a:xfrm>
          <a:prstGeom prst="rect">
            <a:avLst/>
          </a:prstGeom>
          <a:noFill/>
          <a:ln>
            <a:noFill/>
          </a:ln>
        </p:spPr>
      </p:pic>
      <p:sp>
        <p:nvSpPr>
          <p:cNvPr id="176" name="Google Shape;176;p32"/>
          <p:cNvSpPr/>
          <p:nvPr/>
        </p:nvSpPr>
        <p:spPr>
          <a:xfrm>
            <a:off x="173625" y="1417875"/>
            <a:ext cx="781200" cy="345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S</a:t>
            </a:r>
            <a:r>
              <a:rPr lang="en-GB" baseline="-25000"/>
              <a:t>CASP15</a:t>
            </a:r>
            <a:endParaRPr baseline="-25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33"/>
          <p:cNvPicPr preferRelativeResize="0"/>
          <p:nvPr/>
        </p:nvPicPr>
        <p:blipFill>
          <a:blip r:embed="rId3">
            <a:alphaModFix/>
          </a:blip>
          <a:stretch>
            <a:fillRect/>
          </a:stretch>
        </p:blipFill>
        <p:spPr>
          <a:xfrm>
            <a:off x="0" y="2692598"/>
            <a:ext cx="9144003" cy="2196704"/>
          </a:xfrm>
          <a:prstGeom prst="rect">
            <a:avLst/>
          </a:prstGeom>
          <a:noFill/>
          <a:ln>
            <a:noFill/>
          </a:ln>
        </p:spPr>
      </p:pic>
      <p:sp>
        <p:nvSpPr>
          <p:cNvPr id="182" name="Google Shape;182;p33"/>
          <p:cNvSpPr txBox="1">
            <a:spLocks noGrp="1"/>
          </p:cNvSpPr>
          <p:nvPr>
            <p:ph type="title"/>
          </p:nvPr>
        </p:nvSpPr>
        <p:spPr>
          <a:xfrm>
            <a:off x="5468000" y="140250"/>
            <a:ext cx="3389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The CASP15 rankings</a:t>
            </a:r>
            <a:endParaRPr/>
          </a:p>
        </p:txBody>
      </p:sp>
      <p:sp>
        <p:nvSpPr>
          <p:cNvPr id="183" name="Google Shape;183;p33"/>
          <p:cNvSpPr txBox="1"/>
          <p:nvPr/>
        </p:nvSpPr>
        <p:spPr>
          <a:xfrm>
            <a:off x="121700" y="115675"/>
            <a:ext cx="3817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#1 </a:t>
            </a:r>
            <a:r>
              <a:rPr lang="en-GB">
                <a:solidFill>
                  <a:schemeClr val="accent1"/>
                </a:solidFill>
              </a:rPr>
              <a:t>PEZYFoldings </a:t>
            </a:r>
            <a:r>
              <a:rPr lang="en-GB"/>
              <a:t>AF2-based. Diverse MSAs. Custom, fine-tuned AF2 refinement</a:t>
            </a:r>
            <a:endParaRPr/>
          </a:p>
        </p:txBody>
      </p:sp>
      <p:sp>
        <p:nvSpPr>
          <p:cNvPr id="184" name="Google Shape;184;p33"/>
          <p:cNvSpPr txBox="1"/>
          <p:nvPr/>
        </p:nvSpPr>
        <p:spPr>
          <a:xfrm>
            <a:off x="5626825" y="1633350"/>
            <a:ext cx="2210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rgbClr val="9900FF"/>
                </a:solidFill>
              </a:rPr>
              <a:t>ESM-singlesequence</a:t>
            </a:r>
            <a:r>
              <a:rPr lang="en-GB"/>
              <a:t> is the top pure </a:t>
            </a:r>
            <a:r>
              <a:rPr lang="en-GB">
                <a:solidFill>
                  <a:srgbClr val="9900FF"/>
                </a:solidFill>
              </a:rPr>
              <a:t>pLM </a:t>
            </a:r>
            <a:r>
              <a:rPr lang="en-GB">
                <a:solidFill>
                  <a:schemeClr val="dk1"/>
                </a:solidFill>
              </a:rPr>
              <a:t>method by this metric</a:t>
            </a:r>
            <a:endParaRPr>
              <a:solidFill>
                <a:schemeClr val="dk1"/>
              </a:solidFill>
            </a:endParaRPr>
          </a:p>
        </p:txBody>
      </p:sp>
      <p:cxnSp>
        <p:nvCxnSpPr>
          <p:cNvPr id="185" name="Google Shape;185;p33"/>
          <p:cNvCxnSpPr/>
          <p:nvPr/>
        </p:nvCxnSpPr>
        <p:spPr>
          <a:xfrm rot="-5400000" flipH="1">
            <a:off x="6085825" y="3019050"/>
            <a:ext cx="1236000" cy="600"/>
          </a:xfrm>
          <a:prstGeom prst="bentConnector3">
            <a:avLst>
              <a:gd name="adj1" fmla="val 50000"/>
            </a:avLst>
          </a:prstGeom>
          <a:noFill/>
          <a:ln w="9525" cap="flat" cmpd="sng">
            <a:solidFill>
              <a:schemeClr val="dk2"/>
            </a:solidFill>
            <a:prstDash val="solid"/>
            <a:round/>
            <a:headEnd type="none" w="med" len="med"/>
            <a:tailEnd type="triangle" w="med" len="med"/>
          </a:ln>
        </p:spPr>
      </p:cxnSp>
      <p:sp>
        <p:nvSpPr>
          <p:cNvPr id="186" name="Google Shape;186;p33"/>
          <p:cNvSpPr txBox="1"/>
          <p:nvPr/>
        </p:nvSpPr>
        <p:spPr>
          <a:xfrm>
            <a:off x="409675" y="632975"/>
            <a:ext cx="4512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#2 </a:t>
            </a:r>
            <a:r>
              <a:rPr lang="en-GB">
                <a:solidFill>
                  <a:srgbClr val="980000"/>
                </a:solidFill>
              </a:rPr>
              <a:t>UM-TBM </a:t>
            </a:r>
            <a:r>
              <a:rPr lang="en-GB"/>
              <a:t>Diverse MSAs. Threading then AF2 predictions guide I-TASSER REMC</a:t>
            </a:r>
            <a:endParaRPr/>
          </a:p>
        </p:txBody>
      </p:sp>
      <p:sp>
        <p:nvSpPr>
          <p:cNvPr id="187" name="Google Shape;187;p33"/>
          <p:cNvSpPr txBox="1"/>
          <p:nvPr/>
        </p:nvSpPr>
        <p:spPr>
          <a:xfrm>
            <a:off x="638275" y="1166375"/>
            <a:ext cx="3183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#3 </a:t>
            </a:r>
            <a:r>
              <a:rPr lang="en-GB">
                <a:solidFill>
                  <a:srgbClr val="980000"/>
                </a:solidFill>
              </a:rPr>
              <a:t>Yang-Server </a:t>
            </a:r>
            <a:r>
              <a:rPr lang="en-GB"/>
              <a:t>Diverse MSAs. AF2 predictions fed to trRosettaX2</a:t>
            </a:r>
            <a:endParaRPr/>
          </a:p>
        </p:txBody>
      </p:sp>
      <p:sp>
        <p:nvSpPr>
          <p:cNvPr id="188" name="Google Shape;188;p33"/>
          <p:cNvSpPr txBox="1"/>
          <p:nvPr/>
        </p:nvSpPr>
        <p:spPr>
          <a:xfrm>
            <a:off x="2800999" y="1669325"/>
            <a:ext cx="338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rgbClr val="6AA84F"/>
                </a:solidFill>
              </a:rPr>
              <a:t>ColabFold</a:t>
            </a:r>
            <a:r>
              <a:rPr lang="en-GB"/>
              <a:t> and </a:t>
            </a:r>
            <a:r>
              <a:rPr lang="en-GB">
                <a:solidFill>
                  <a:srgbClr val="6AA84F"/>
                </a:solidFill>
              </a:rPr>
              <a:t>NBIS-af2-standard</a:t>
            </a:r>
            <a:endParaRPr>
              <a:solidFill>
                <a:srgbClr val="6AA84F"/>
              </a:solidFill>
            </a:endParaRPr>
          </a:p>
        </p:txBody>
      </p:sp>
      <p:cxnSp>
        <p:nvCxnSpPr>
          <p:cNvPr id="189" name="Google Shape;189;p33"/>
          <p:cNvCxnSpPr/>
          <p:nvPr/>
        </p:nvCxnSpPr>
        <p:spPr>
          <a:xfrm>
            <a:off x="265875" y="647375"/>
            <a:ext cx="128100" cy="2101800"/>
          </a:xfrm>
          <a:prstGeom prst="straightConnector1">
            <a:avLst/>
          </a:prstGeom>
          <a:noFill/>
          <a:ln w="9525" cap="flat" cmpd="sng">
            <a:solidFill>
              <a:schemeClr val="dk2"/>
            </a:solidFill>
            <a:prstDash val="solid"/>
            <a:round/>
            <a:headEnd type="none" w="med" len="med"/>
            <a:tailEnd type="triangle" w="med" len="med"/>
          </a:ln>
        </p:spPr>
      </p:cxnSp>
      <p:cxnSp>
        <p:nvCxnSpPr>
          <p:cNvPr id="190" name="Google Shape;190;p33"/>
          <p:cNvCxnSpPr/>
          <p:nvPr/>
        </p:nvCxnSpPr>
        <p:spPr>
          <a:xfrm flipH="1">
            <a:off x="474075" y="1179125"/>
            <a:ext cx="115500" cy="1653300"/>
          </a:xfrm>
          <a:prstGeom prst="straightConnector1">
            <a:avLst/>
          </a:prstGeom>
          <a:noFill/>
          <a:ln w="9525" cap="flat" cmpd="sng">
            <a:solidFill>
              <a:schemeClr val="dk2"/>
            </a:solidFill>
            <a:prstDash val="solid"/>
            <a:round/>
            <a:headEnd type="none" w="med" len="med"/>
            <a:tailEnd type="triangle" w="med" len="med"/>
          </a:ln>
        </p:spPr>
      </p:cxnSp>
      <p:cxnSp>
        <p:nvCxnSpPr>
          <p:cNvPr id="191" name="Google Shape;191;p33"/>
          <p:cNvCxnSpPr/>
          <p:nvPr/>
        </p:nvCxnSpPr>
        <p:spPr>
          <a:xfrm flipH="1">
            <a:off x="589675" y="1757125"/>
            <a:ext cx="1155900" cy="1132800"/>
          </a:xfrm>
          <a:prstGeom prst="straightConnector1">
            <a:avLst/>
          </a:prstGeom>
          <a:noFill/>
          <a:ln w="9525" cap="flat" cmpd="sng">
            <a:solidFill>
              <a:schemeClr val="dk2"/>
            </a:solidFill>
            <a:prstDash val="solid"/>
            <a:round/>
            <a:headEnd type="none" w="med" len="med"/>
            <a:tailEnd type="triangle" w="med" len="med"/>
          </a:ln>
        </p:spPr>
      </p:cxnSp>
      <p:cxnSp>
        <p:nvCxnSpPr>
          <p:cNvPr id="192" name="Google Shape;192;p33"/>
          <p:cNvCxnSpPr/>
          <p:nvPr/>
        </p:nvCxnSpPr>
        <p:spPr>
          <a:xfrm flipH="1">
            <a:off x="1884075" y="1962925"/>
            <a:ext cx="1115400" cy="1262100"/>
          </a:xfrm>
          <a:prstGeom prst="straightConnector1">
            <a:avLst/>
          </a:prstGeom>
          <a:noFill/>
          <a:ln w="9525" cap="flat" cmpd="sng">
            <a:solidFill>
              <a:schemeClr val="dk2"/>
            </a:solidFill>
            <a:prstDash val="solid"/>
            <a:round/>
            <a:headEnd type="none" w="med" len="med"/>
            <a:tailEnd type="triangle" w="med" len="med"/>
          </a:ln>
        </p:spPr>
      </p:cxnSp>
      <p:cxnSp>
        <p:nvCxnSpPr>
          <p:cNvPr id="193" name="Google Shape;193;p33"/>
          <p:cNvCxnSpPr/>
          <p:nvPr/>
        </p:nvCxnSpPr>
        <p:spPr>
          <a:xfrm flipH="1">
            <a:off x="3939550" y="1998050"/>
            <a:ext cx="911100" cy="1380000"/>
          </a:xfrm>
          <a:prstGeom prst="straightConnector1">
            <a:avLst/>
          </a:prstGeom>
          <a:noFill/>
          <a:ln w="9525" cap="flat" cmpd="sng">
            <a:solidFill>
              <a:schemeClr val="dk2"/>
            </a:solidFill>
            <a:prstDash val="solid"/>
            <a:round/>
            <a:headEnd type="none" w="med" len="med"/>
            <a:tailEnd type="triangle" w="med" len="med"/>
          </a:ln>
        </p:spPr>
      </p:cxnSp>
      <p:sp>
        <p:nvSpPr>
          <p:cNvPr id="194" name="Google Shape;194;p33"/>
          <p:cNvSpPr txBox="1"/>
          <p:nvPr/>
        </p:nvSpPr>
        <p:spPr>
          <a:xfrm>
            <a:off x="2901575" y="2096875"/>
            <a:ext cx="1792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accent1"/>
                </a:solidFill>
              </a:rPr>
              <a:t>BAKER </a:t>
            </a:r>
            <a:r>
              <a:rPr lang="en-GB"/>
              <a:t>top non-AF2 method</a:t>
            </a:r>
            <a:endParaRPr/>
          </a:p>
        </p:txBody>
      </p:sp>
      <p:cxnSp>
        <p:nvCxnSpPr>
          <p:cNvPr id="195" name="Google Shape;195;p33"/>
          <p:cNvCxnSpPr/>
          <p:nvPr/>
        </p:nvCxnSpPr>
        <p:spPr>
          <a:xfrm flipH="1">
            <a:off x="2751250" y="2658800"/>
            <a:ext cx="820800" cy="6588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5344</TotalTime>
  <Words>2384</Words>
  <Application>Microsoft Office PowerPoint</Application>
  <PresentationFormat>On-screen Show (16:9)</PresentationFormat>
  <Paragraphs>331</Paragraphs>
  <Slides>63</Slides>
  <Notes>63</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63</vt:i4>
      </vt:variant>
    </vt:vector>
  </HeadingPairs>
  <TitlesOfParts>
    <vt:vector size="67" baseType="lpstr">
      <vt:lpstr>Arial</vt:lpstr>
      <vt:lpstr>Calibri</vt:lpstr>
      <vt:lpstr>Simple Light</vt:lpstr>
      <vt:lpstr>Simple Light</vt:lpstr>
      <vt:lpstr>Tertiary structure assessment CASP15 meeting, Antalya</vt:lpstr>
      <vt:lpstr>PowerPoint Presentation</vt:lpstr>
      <vt:lpstr>Contents</vt:lpstr>
      <vt:lpstr>Basic rankings, existing scores for TBM modelling</vt:lpstr>
      <vt:lpstr>Should we change the ranking score? Side chains</vt:lpstr>
      <vt:lpstr>Potential new metrics correlate too well with existing measures</vt:lpstr>
      <vt:lpstr>Should we change the ranking score? reLLG</vt:lpstr>
      <vt:lpstr>The CASP15 score</vt:lpstr>
      <vt:lpstr>The CASP15 rankings</vt:lpstr>
      <vt:lpstr>CASP15 results by CASP13 (above), CASP14 scores </vt:lpstr>
      <vt:lpstr>PowerPoint Presentation</vt:lpstr>
      <vt:lpstr>Servers move up vs manual</vt:lpstr>
      <vt:lpstr>CASP14 vs CASP15 comparison</vt:lpstr>
      <vt:lpstr>PowerPoint Presentation</vt:lpstr>
      <vt:lpstr>CASP14 vs CASP15 in terms of target category</vt:lpstr>
      <vt:lpstr>What makes a target hard and does that explain any of the apparent drop from CASP14 to CASP15</vt:lpstr>
      <vt:lpstr>Is size an issue?</vt:lpstr>
      <vt:lpstr>Is secondary structure relevant?</vt:lpstr>
      <vt:lpstr>Is experimental method relevant?</vt:lpstr>
      <vt:lpstr>What about oligomeric status?</vt:lpstr>
      <vt:lpstr>Neff is clearly an issue</vt:lpstr>
      <vt:lpstr>Before we look at the failures…</vt:lpstr>
      <vt:lpstr>The hardest targets in CASP15 - T1130 and T1131. </vt:lpstr>
      <vt:lpstr>Nothing tried predicts T1131 well</vt:lpstr>
      <vt:lpstr>Only Yang group methods made a decent fist of T1130</vt:lpstr>
      <vt:lpstr>T1122 Cranefly nudivirus protein</vt:lpstr>
      <vt:lpstr>T1125, Thermus thermophilus bacteriophage gp96RNAP, five FM and one TBM-hard</vt:lpstr>
      <vt:lpstr>Harder targets may, in addition to lacking templates, be </vt:lpstr>
      <vt:lpstr>Neff/len has improved, as expected, but singletons remain</vt:lpstr>
      <vt:lpstr>Performance of different kinds of methods and self-assessment</vt:lpstr>
      <vt:lpstr>PCA analysis of groups based on the heatmap: top groups cluster</vt:lpstr>
      <vt:lpstr>Non-AF2 groups in the top cluster</vt:lpstr>
      <vt:lpstr>Which targets do pLM methods perform well on?</vt:lpstr>
      <vt:lpstr>Do language methods have an advantage with low Neff targets?</vt:lpstr>
      <vt:lpstr>How well do predictors assess their own predictions?</vt:lpstr>
      <vt:lpstr>PowerPoint Presentation</vt:lpstr>
      <vt:lpstr>How well to predictors assess their own predictions?</vt:lpstr>
      <vt:lpstr>Are interfaces still a problem?</vt:lpstr>
      <vt:lpstr>Are local errors still predominantly found at interfaces? Residue analysis</vt:lpstr>
      <vt:lpstr>Are local errors still predominantly found at interfaces? ‘Error’ analysis</vt:lpstr>
      <vt:lpstr>Examples T1196TS278_1</vt:lpstr>
      <vt:lpstr>High B-factor regions are also harder, as expected</vt:lpstr>
      <vt:lpstr>Side chains</vt:lpstr>
      <vt:lpstr>How well are side chains predicted?</vt:lpstr>
      <vt:lpstr>Does side chain accuracy correlate with main chain accuracy?</vt:lpstr>
      <vt:lpstr>Side chain accuracy vs main chain accuracy for MSA/pLM groups</vt:lpstr>
      <vt:lpstr>Has side chain prediction quality improved since last CASP?</vt:lpstr>
      <vt:lpstr>Models for MR</vt:lpstr>
      <vt:lpstr>Molecular Replacement</vt:lpstr>
      <vt:lpstr>For many targets, most models are good enough if ideally placed</vt:lpstr>
      <vt:lpstr>Similarly by actual MR typically, but….</vt:lpstr>
      <vt:lpstr>… sometimes method choice and editing are important</vt:lpstr>
      <vt:lpstr>T1145 (model 1) - SliceNDice</vt:lpstr>
      <vt:lpstr>Automatic editing with Slice’N’Dice is sometimes essential</vt:lpstr>
      <vt:lpstr>Comparison across targets for full MR runs</vt:lpstr>
      <vt:lpstr>Simple scoring based on LLG ranking overall for placed model_1 after pLDDT-based trimming</vt:lpstr>
      <vt:lpstr>Cryo-EM</vt:lpstr>
      <vt:lpstr>How well can models be placed into cryoEM maps</vt:lpstr>
      <vt:lpstr>PowerPoint Presentation</vt:lpstr>
      <vt:lpstr>RMSD example distributions</vt:lpstr>
      <vt:lpstr>PowerPoint Presentation</vt:lpstr>
      <vt:lpstr>Automatic editing with Slice’N’Dice using EM-Maps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Tertiary structure assessment CASP15 meeting, Antalya</dc:title>
  <cp:lastModifiedBy>Daniel Rigden</cp:lastModifiedBy>
  <cp:revision>10</cp:revision>
  <dcterms:modified xsi:type="dcterms:W3CDTF">2022-12-14T12:05:58Z</dcterms:modified>
</cp:coreProperties>
</file>