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1339" r:id="rId2"/>
    <p:sldId id="898" r:id="rId3"/>
    <p:sldId id="1336" r:id="rId4"/>
    <p:sldId id="1337" r:id="rId5"/>
    <p:sldId id="1340" r:id="rId6"/>
    <p:sldId id="133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9"/>
    <p:restoredTop sz="96327"/>
  </p:normalViewPr>
  <p:slideViewPr>
    <p:cSldViewPr snapToGrid="0">
      <p:cViewPr varScale="1">
        <p:scale>
          <a:sx n="121" d="100"/>
          <a:sy n="121" d="100"/>
        </p:scale>
        <p:origin x="176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48AA2-920B-0C4A-9957-35811A9CEB45}" type="datetimeFigureOut">
              <a:rPr lang="en-US" smtClean="0"/>
              <a:t>12/11/22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58025F-C550-C647-A113-5F47CB6FC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456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995DE-A7F6-CE5E-4969-55536DF57B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3249C5-E8F9-3501-1F91-CA99DD0C0C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964590-F076-A3A5-85C7-88936E2C2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F5188-FEB5-0C4F-97FF-926533FF5239}" type="datetimeFigureOut">
              <a:rPr lang="en-US" smtClean="0"/>
              <a:t>12/11/22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CDE409-734A-C37B-6A0B-0FDD2FF46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3EEA42-531D-8A7B-999F-3DE598660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E376-AF6E-5C42-9942-02AE87641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773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F0B76-3CF1-6113-40C4-7074A8FA2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D48FE6-F960-A5F1-7623-DBC33480A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8B74B2-A4F3-FDFF-651D-4843626C9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F5188-FEB5-0C4F-97FF-926533FF5239}" type="datetimeFigureOut">
              <a:rPr lang="en-US" smtClean="0"/>
              <a:t>12/11/22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5FE57E-AFD7-B6B7-E1D7-3FF057F1F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326C63-6C44-9D50-F91A-2C5CA2936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E376-AF6E-5C42-9942-02AE87641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747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44E815-36A7-E912-4E55-A202CC1269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A87B00-FEF7-1CFF-FEDD-5D8490B7FD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599670-AAB6-2609-AF54-50B4EF9B1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F5188-FEB5-0C4F-97FF-926533FF5239}" type="datetimeFigureOut">
              <a:rPr lang="en-US" smtClean="0"/>
              <a:t>12/11/22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37D46A-EC0F-F281-FF88-B806D4782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1DE447-1527-C6BC-29F7-A1131A74F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E376-AF6E-5C42-9942-02AE87641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217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2D877-6EA2-A66A-9EB8-7609EA2A3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AB2B8-C2D6-EF23-3536-A6A60F350B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5C1036-6DB8-051A-C0A3-0887E7BC7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F5188-FEB5-0C4F-97FF-926533FF5239}" type="datetimeFigureOut">
              <a:rPr lang="en-US" smtClean="0"/>
              <a:t>12/11/22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F75DB3-D309-E76B-9450-99F94B404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1C6B59-8E9A-3190-1D5C-7BFD011A9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E376-AF6E-5C42-9942-02AE87641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615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4E8EE-B7B8-EC3B-C9B4-E6584B2BB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67ADC3-152F-2949-9298-125460ED38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46645-80E1-CA2E-30D8-99E032130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F5188-FEB5-0C4F-97FF-926533FF5239}" type="datetimeFigureOut">
              <a:rPr lang="en-US" smtClean="0"/>
              <a:t>12/11/22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28B22-7095-E4EB-671E-EA05DA33B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99FB52-D702-4E34-0574-D2C3B86D9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E376-AF6E-5C42-9942-02AE87641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175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E565F-0F24-CC32-FB50-BD41E3660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94FABF-817B-7EF3-78FF-922183FF2F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61CAD4-6A58-419B-A8EB-786C42C5C3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1F07D4-BDBF-BE78-8A5E-46218F9B2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F5188-FEB5-0C4F-97FF-926533FF5239}" type="datetimeFigureOut">
              <a:rPr lang="en-US" smtClean="0"/>
              <a:t>12/11/22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900B56-925F-E024-6BC7-37A160ADB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90CCA9-4825-C230-487A-F04397CB8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E376-AF6E-5C42-9942-02AE87641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939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37845-D411-5243-D383-54844A854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3D513D-08FA-0853-4E13-4D39D63773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7B8528-56E8-E6F2-5713-27E78E1A7C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C98853-E038-0BBE-26D7-4FF63FF5C2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E328BF-FA87-60DA-38F1-F9FA3AB683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1B7176-3B82-92A4-0D44-5C03CDA86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F5188-FEB5-0C4F-97FF-926533FF5239}" type="datetimeFigureOut">
              <a:rPr lang="en-US" smtClean="0"/>
              <a:t>12/11/22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75BB29-DADA-63D7-196C-FF4F0FC81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2BCA10-445C-551C-410B-2D18930AD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E376-AF6E-5C42-9942-02AE87641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742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021A9-E8FA-E56A-E7E4-053E6AA65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89DE17-58AC-AE83-3A88-DBC7C1FD1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F5188-FEB5-0C4F-97FF-926533FF5239}" type="datetimeFigureOut">
              <a:rPr lang="en-US" smtClean="0"/>
              <a:t>12/11/22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80A949-C0B9-C6D4-2E5D-1B56A0A14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DC7B29-F797-5473-5EFC-4B2A5144E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E376-AF6E-5C42-9942-02AE87641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864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3F4335-EABE-1CBA-5CE7-921B64325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F5188-FEB5-0C4F-97FF-926533FF5239}" type="datetimeFigureOut">
              <a:rPr lang="en-US" smtClean="0"/>
              <a:t>12/11/22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75C5B4-48B1-C1AE-96AB-2B5078104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700C95-FAB2-7E86-445A-0E77AD478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E376-AF6E-5C42-9942-02AE87641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911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9AB78-4429-5482-C12A-6B4AED25D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56F98-E932-60CD-7632-A7CF77914B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3B6598-012C-E375-6647-7F1673E6A4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F79CDE-435E-A282-B72B-231644F78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F5188-FEB5-0C4F-97FF-926533FF5239}" type="datetimeFigureOut">
              <a:rPr lang="en-US" smtClean="0"/>
              <a:t>12/11/22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22CA9A-D75D-0C41-8E8C-3B683E55E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EADC00-D195-50E8-9C27-C9A83BB5E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E376-AF6E-5C42-9942-02AE87641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914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26423-53A4-FE2F-AD31-7C440AEC6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D81BF1-CE48-9FBD-4B0F-E6E875D64E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F7F2DD-F01E-81F7-C09A-A385285AC4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949267-87D4-C1E4-3AE9-E367F8152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F5188-FEB5-0C4F-97FF-926533FF5239}" type="datetimeFigureOut">
              <a:rPr lang="en-US" smtClean="0"/>
              <a:t>12/11/22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B9AF42-A8FD-726E-0E76-622908FE3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9C469E-0A07-1A16-4B36-A331D0BE8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E376-AF6E-5C42-9942-02AE87641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778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3C5F58-88B8-1EB0-5F5B-7FE40F7B9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6F763B-23DA-1A9A-6EDE-976585931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EB7D90-CE4B-D2A7-AB8A-23DD05AC17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F5188-FEB5-0C4F-97FF-926533FF5239}" type="datetimeFigureOut">
              <a:rPr lang="en-US" smtClean="0"/>
              <a:t>12/11/22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03A9E2-2343-A222-191C-4AAEA7F145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1D540-E842-D727-D095-FA515C7673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DE376-AF6E-5C42-9942-02AE876411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880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9A1A4-5CDC-B7CB-03D4-11B338C647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00736"/>
            <a:ext cx="9144000" cy="643375"/>
          </a:xfrm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+mn-lt"/>
              </a:rPr>
              <a:t>Special Interest Group Discussion: </a:t>
            </a:r>
            <a:br>
              <a:rPr lang="en-US" sz="4000" b="1" dirty="0">
                <a:solidFill>
                  <a:srgbClr val="FF0000"/>
                </a:solidFill>
                <a:latin typeface="+mn-lt"/>
              </a:rPr>
            </a:br>
            <a:r>
              <a:rPr lang="en-US" sz="4000" b="1" dirty="0">
                <a:solidFill>
                  <a:srgbClr val="FF0000"/>
                </a:solidFill>
                <a:latin typeface="+mn-lt"/>
              </a:rPr>
              <a:t>Multiple Conformational Modeling in CASP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E43946-F577-4D52-0D2D-5F8BD161CD46}"/>
              </a:ext>
            </a:extLst>
          </p:cNvPr>
          <p:cNvSpPr txBox="1"/>
          <p:nvPr/>
        </p:nvSpPr>
        <p:spPr>
          <a:xfrm>
            <a:off x="378372" y="5500016"/>
            <a:ext cx="25329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G.T. </a:t>
            </a:r>
            <a:r>
              <a:rPr lang="en-US" dirty="0" err="1"/>
              <a:t>Montelione</a:t>
            </a:r>
            <a:endParaRPr lang="en-US" dirty="0"/>
          </a:p>
          <a:p>
            <a:r>
              <a:rPr lang="en-US" dirty="0"/>
              <a:t>CASP15</a:t>
            </a:r>
          </a:p>
          <a:p>
            <a:r>
              <a:rPr lang="en-US" dirty="0"/>
              <a:t>Antalya, Turkey</a:t>
            </a:r>
          </a:p>
          <a:p>
            <a:r>
              <a:rPr lang="en-US" dirty="0"/>
              <a:t>Dec 11, 2022</a:t>
            </a:r>
          </a:p>
        </p:txBody>
      </p:sp>
    </p:spTree>
    <p:extLst>
      <p:ext uri="{BB962C8B-B14F-4D97-AF65-F5344CB8AC3E}">
        <p14:creationId xmlns:p14="http://schemas.microsoft.com/office/powerpoint/2010/main" val="7616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6-08-09 at 2.49.0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685801"/>
            <a:ext cx="9144000" cy="547076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711234" y="6438375"/>
            <a:ext cx="1956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www.mdpi.com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325091" y="130850"/>
            <a:ext cx="5811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Protein Dynamics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43058" y="910127"/>
            <a:ext cx="61553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Protein Structures Sample a Conformational Landscape</a:t>
            </a:r>
          </a:p>
        </p:txBody>
      </p:sp>
    </p:spTree>
    <p:extLst>
      <p:ext uri="{BB962C8B-B14F-4D97-AF65-F5344CB8AC3E}">
        <p14:creationId xmlns:p14="http://schemas.microsoft.com/office/powerpoint/2010/main" val="2520425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EE7C0870-7ADB-5C42-9A67-15CB97A30B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621" y="985415"/>
            <a:ext cx="4889521" cy="299256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E0FDB99-52B9-BB42-B700-899E22F6FF4C}"/>
              </a:ext>
            </a:extLst>
          </p:cNvPr>
          <p:cNvSpPr txBox="1"/>
          <p:nvPr/>
        </p:nvSpPr>
        <p:spPr>
          <a:xfrm>
            <a:off x="6251782" y="4240401"/>
            <a:ext cx="2356395" cy="3279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31" dirty="0"/>
              <a:t>Jumper et al 2021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625B408-7416-764F-A6D5-9DBD59829FFF}"/>
              </a:ext>
            </a:extLst>
          </p:cNvPr>
          <p:cNvSpPr txBox="1"/>
          <p:nvPr/>
        </p:nvSpPr>
        <p:spPr>
          <a:xfrm>
            <a:off x="2780646" y="1113582"/>
            <a:ext cx="1904007" cy="6419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86" dirty="0"/>
              <a:t>attention-based machine learning </a:t>
            </a:r>
          </a:p>
        </p:txBody>
      </p:sp>
      <p:pic>
        <p:nvPicPr>
          <p:cNvPr id="5" name="Picture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699387E5-45FD-EE0A-9FFC-C7FA9CF8A4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6631" y="4003233"/>
            <a:ext cx="4973267" cy="1632445"/>
          </a:xfrm>
          <a:prstGeom prst="rect">
            <a:avLst/>
          </a:prstGeom>
        </p:spPr>
      </p:pic>
      <p:pic>
        <p:nvPicPr>
          <p:cNvPr id="4" name="Picture 3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388EF706-FC27-8C22-F345-C547AEF059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801" y="3670613"/>
            <a:ext cx="3950819" cy="179539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6E7F004-79B9-76CC-0DF7-D2488893D063}"/>
              </a:ext>
            </a:extLst>
          </p:cNvPr>
          <p:cNvSpPr txBox="1"/>
          <p:nvPr/>
        </p:nvSpPr>
        <p:spPr>
          <a:xfrm>
            <a:off x="2813765" y="2136963"/>
            <a:ext cx="2219360" cy="11522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96" dirty="0"/>
              <a:t>Use shallow MSAs to provide subsets of ECs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6E04496-ADB3-BDF5-BF74-A8D5EC56C2EF}"/>
              </a:ext>
            </a:extLst>
          </p:cNvPr>
          <p:cNvSpPr txBox="1"/>
          <p:nvPr/>
        </p:nvSpPr>
        <p:spPr>
          <a:xfrm>
            <a:off x="2457212" y="0"/>
            <a:ext cx="7277573" cy="1034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61" b="1" dirty="0">
                <a:solidFill>
                  <a:srgbClr val="FF0000"/>
                </a:solidFill>
              </a:rPr>
              <a:t>Exploring </a:t>
            </a:r>
            <a:r>
              <a:rPr lang="en-US" sz="3061" b="1" dirty="0" err="1">
                <a:solidFill>
                  <a:srgbClr val="FF0000"/>
                </a:solidFill>
              </a:rPr>
              <a:t>AlphaFold</a:t>
            </a:r>
            <a:r>
              <a:rPr lang="en-US" sz="3061" b="1" dirty="0">
                <a:solidFill>
                  <a:srgbClr val="FF0000"/>
                </a:solidFill>
              </a:rPr>
              <a:t> to Predict </a:t>
            </a:r>
          </a:p>
          <a:p>
            <a:pPr algn="ctr"/>
            <a:r>
              <a:rPr lang="en-US" sz="3061" b="1" dirty="0">
                <a:solidFill>
                  <a:srgbClr val="FF0000"/>
                </a:solidFill>
              </a:rPr>
              <a:t>Multiple Conformational States</a:t>
            </a:r>
          </a:p>
        </p:txBody>
      </p:sp>
      <p:pic>
        <p:nvPicPr>
          <p:cNvPr id="12" name="Picture 11" descr="Text&#10;&#10;Description automatically generated">
            <a:extLst>
              <a:ext uri="{FF2B5EF4-FFF2-40B4-BE49-F238E27FC236}">
                <a16:creationId xmlns:a16="http://schemas.microsoft.com/office/drawing/2014/main" id="{C58306EE-D1F9-5BEF-03D7-369E8F026B0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57213" y="5872846"/>
            <a:ext cx="7683500" cy="9652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B6D0DC5-DFA6-19B2-9A5A-295FF1E3C993}"/>
              </a:ext>
            </a:extLst>
          </p:cNvPr>
          <p:cNvSpPr txBox="1"/>
          <p:nvPr/>
        </p:nvSpPr>
        <p:spPr>
          <a:xfrm>
            <a:off x="9035848" y="6397691"/>
            <a:ext cx="1397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BioRxiv</a:t>
            </a:r>
            <a:r>
              <a:rPr lang="en-US" dirty="0"/>
              <a:t> 2022</a:t>
            </a:r>
          </a:p>
        </p:txBody>
      </p:sp>
    </p:spTree>
    <p:extLst>
      <p:ext uri="{BB962C8B-B14F-4D97-AF65-F5344CB8AC3E}">
        <p14:creationId xmlns:p14="http://schemas.microsoft.com/office/powerpoint/2010/main" val="2646481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885DB-2BED-139C-8F7F-EFC24D8D1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814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+mn-lt"/>
              </a:rPr>
              <a:t>Ground Truth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0500B3-EBEE-8919-B0A8-895F418E2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2586" y="1037347"/>
            <a:ext cx="11385331" cy="5720803"/>
          </a:xfrm>
        </p:spPr>
        <p:txBody>
          <a:bodyPr>
            <a:normAutofit fontScale="92500"/>
          </a:bodyPr>
          <a:lstStyle/>
          <a:p>
            <a:r>
              <a:rPr lang="en-US" dirty="0"/>
              <a:t> </a:t>
            </a:r>
            <a:r>
              <a:rPr lang="en-US" sz="2200" dirty="0"/>
              <a:t>X-ray Crystallography</a:t>
            </a:r>
          </a:p>
          <a:p>
            <a:pPr lvl="1"/>
            <a:r>
              <a:rPr lang="en-US" sz="2200" dirty="0"/>
              <a:t>Can see alternative conformations in different crystal forms</a:t>
            </a:r>
          </a:p>
          <a:p>
            <a:pPr lvl="1"/>
            <a:r>
              <a:rPr lang="en-US" sz="2200" dirty="0"/>
              <a:t>Multiple conformations in asymmetric unit</a:t>
            </a:r>
          </a:p>
          <a:p>
            <a:pPr lvl="1"/>
            <a:r>
              <a:rPr lang="en-US" sz="2200" dirty="0"/>
              <a:t>Can sometimes fit density to multiple conformations</a:t>
            </a:r>
          </a:p>
          <a:p>
            <a:pPr lvl="1"/>
            <a:r>
              <a:rPr lang="en-US" sz="2200" dirty="0"/>
              <a:t>Do crystal lattice interactions shift conformational distributions; e.g. stabilize low populated states</a:t>
            </a:r>
          </a:p>
          <a:p>
            <a:r>
              <a:rPr lang="en-US" sz="2200" dirty="0" err="1"/>
              <a:t>CryoEM</a:t>
            </a:r>
            <a:r>
              <a:rPr lang="en-US" sz="2200" dirty="0"/>
              <a:t> </a:t>
            </a:r>
          </a:p>
          <a:p>
            <a:pPr lvl="1"/>
            <a:r>
              <a:rPr lang="en-US" sz="2200" dirty="0"/>
              <a:t>Can generate multiple models from </a:t>
            </a:r>
            <a:r>
              <a:rPr lang="en-US" sz="2200" dirty="0" err="1"/>
              <a:t>cryoEM</a:t>
            </a:r>
            <a:r>
              <a:rPr lang="en-US" sz="2200" dirty="0"/>
              <a:t> data</a:t>
            </a:r>
          </a:p>
          <a:p>
            <a:pPr lvl="1"/>
            <a:r>
              <a:rPr lang="en-US" sz="2200" dirty="0"/>
              <a:t>Need a lot of data</a:t>
            </a:r>
          </a:p>
          <a:p>
            <a:pPr lvl="1"/>
            <a:r>
              <a:rPr lang="en-US" sz="2200" dirty="0"/>
              <a:t>Effects of freezing?</a:t>
            </a:r>
          </a:p>
          <a:p>
            <a:r>
              <a:rPr lang="en-US" sz="2200" dirty="0"/>
              <a:t>NMR</a:t>
            </a:r>
          </a:p>
          <a:p>
            <a:pPr lvl="1"/>
            <a:r>
              <a:rPr lang="en-US" sz="2200" dirty="0"/>
              <a:t>Chemical shift, NOEs, RDCs, Paramagnetic effects</a:t>
            </a:r>
          </a:p>
          <a:p>
            <a:pPr lvl="1"/>
            <a:r>
              <a:rPr lang="en-US" sz="2200" dirty="0"/>
              <a:t>Particularly sensitive to motions</a:t>
            </a:r>
          </a:p>
          <a:p>
            <a:pPr lvl="1"/>
            <a:r>
              <a:rPr lang="en-US" sz="2200" dirty="0"/>
              <a:t>Limited in size (&lt; 50 </a:t>
            </a:r>
            <a:r>
              <a:rPr lang="en-US" sz="2200" dirty="0" err="1"/>
              <a:t>kDa</a:t>
            </a:r>
            <a:r>
              <a:rPr lang="en-US" sz="2200" dirty="0"/>
              <a:t>)</a:t>
            </a:r>
          </a:p>
          <a:p>
            <a:pPr lvl="1"/>
            <a:r>
              <a:rPr lang="en-US" sz="2200" dirty="0"/>
              <a:t>Exchange broadening can make peaks “disappear”</a:t>
            </a:r>
          </a:p>
          <a:p>
            <a:pPr marL="457200" lvl="1" indent="0">
              <a:buNone/>
            </a:pPr>
            <a:endParaRPr lang="en-US" sz="2200" dirty="0"/>
          </a:p>
          <a:p>
            <a:r>
              <a:rPr lang="en-US" sz="2200" dirty="0"/>
              <a:t>Fluorescence Energy Transfer, Chemical Cross Linking; Small Angle X-ray scattering</a:t>
            </a:r>
          </a:p>
          <a:p>
            <a:pPr lvl="1">
              <a:buFontTx/>
              <a:buChar char="-"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495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8845A-9DC2-0E0C-33D9-9894D810D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1595"/>
            <a:ext cx="10515600" cy="87679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+mn-lt"/>
              </a:rPr>
              <a:t>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8FF9D3-ECB5-2993-C1CE-5F599B9A0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3607" y="1773074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How do we get data for Ensembles / Alternative Conformations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800" dirty="0"/>
              <a:t>Is it better to assess against models, or against data?</a:t>
            </a:r>
            <a:endParaRPr lang="en-US" sz="2000" dirty="0"/>
          </a:p>
          <a:p>
            <a:r>
              <a:rPr lang="en-US" sz="2000" dirty="0"/>
              <a:t>Poster #2: Comparative Recall (CR) Analysis for Assessment of Protein Structure Models Against Experimental NMR Data: Characterizing Multiple Conformational States.  YP Huang, TA </a:t>
            </a:r>
            <a:r>
              <a:rPr lang="en-US" sz="2000" dirty="0" err="1"/>
              <a:t>Ramelot</a:t>
            </a:r>
            <a:r>
              <a:rPr lang="en-US" sz="2000" dirty="0"/>
              <a:t>, L </a:t>
            </a:r>
            <a:r>
              <a:rPr lang="en-US" sz="2000" dirty="0" err="1"/>
              <a:t>Spaman</a:t>
            </a:r>
            <a:r>
              <a:rPr lang="en-US" sz="2000" dirty="0"/>
              <a:t>, R. </a:t>
            </a:r>
            <a:r>
              <a:rPr lang="en-US" sz="2000" dirty="0" err="1"/>
              <a:t>Tejero</a:t>
            </a:r>
            <a:r>
              <a:rPr lang="en-US" sz="2000" dirty="0"/>
              <a:t>, GT </a:t>
            </a:r>
            <a:r>
              <a:rPr lang="en-US" sz="2000" dirty="0" err="1"/>
              <a:t>Montelione</a:t>
            </a:r>
            <a:endParaRPr lang="en-US" sz="20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dirty="0"/>
              <a:t>Relative Populations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417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4C99F-5181-ECBE-2B4B-C5EA9BFC4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814" y="13389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+mn-lt"/>
              </a:rPr>
              <a:t>Ideas for Combined Disorder / Ensemble </a:t>
            </a:r>
            <a:br>
              <a:rPr lang="en-US" b="1" dirty="0">
                <a:solidFill>
                  <a:srgbClr val="FF0000"/>
                </a:solidFill>
                <a:latin typeface="+mn-lt"/>
              </a:rPr>
            </a:br>
            <a:r>
              <a:rPr lang="en-US" b="1" dirty="0">
                <a:solidFill>
                  <a:srgbClr val="FF0000"/>
                </a:solidFill>
                <a:latin typeface="+mn-lt"/>
              </a:rPr>
              <a:t>CASP SIG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C281EE-A4AB-C392-304A-D69C51724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9460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Monthly zoom meeting integrating advances in modeling alternative conformational states (ML, MD) with discussions of experimental methods for generating ground truth data</a:t>
            </a:r>
          </a:p>
          <a:p>
            <a:endParaRPr lang="en-US" dirty="0"/>
          </a:p>
          <a:p>
            <a:r>
              <a:rPr lang="en-US" dirty="0"/>
              <a:t>Subgroup to explore generation of Ground Truth Data and Methods for Assessing disorder predictions and multiple conformational modeling</a:t>
            </a:r>
          </a:p>
          <a:p>
            <a:endParaRPr lang="en-US" dirty="0"/>
          </a:p>
          <a:p>
            <a:r>
              <a:rPr lang="en-US" dirty="0"/>
              <a:t>White paper on Disorder and Ensembles in CASP</a:t>
            </a:r>
          </a:p>
          <a:p>
            <a:pPr lvl="1"/>
            <a:r>
              <a:rPr lang="en-US" dirty="0"/>
              <a:t>Initial 1-page draft to share with broader community</a:t>
            </a:r>
          </a:p>
          <a:p>
            <a:pPr lvl="1"/>
            <a:r>
              <a:rPr lang="en-US" dirty="0"/>
              <a:t>Connect with other efforts: ML</a:t>
            </a:r>
            <a:r>
              <a:rPr lang="en-US" baseline="30000" dirty="0"/>
              <a:t>4</a:t>
            </a:r>
            <a:r>
              <a:rPr lang="en-US" dirty="0"/>
              <a:t>NMG, Int Soc for HDX-MS, others</a:t>
            </a:r>
          </a:p>
          <a:p>
            <a:pPr lvl="1"/>
            <a:r>
              <a:rPr lang="en-US" dirty="0"/>
              <a:t>Develop into more complete White Paper -&gt; Publication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420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316</Words>
  <Application>Microsoft Macintosh PowerPoint</Application>
  <PresentationFormat>Widescreen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Special Interest Group Discussion:  Multiple Conformational Modeling in CASP</vt:lpstr>
      <vt:lpstr>PowerPoint Presentation</vt:lpstr>
      <vt:lpstr>PowerPoint Presentation</vt:lpstr>
      <vt:lpstr>Ground Truth Data</vt:lpstr>
      <vt:lpstr>Assessment</vt:lpstr>
      <vt:lpstr>Ideas for Combined Disorder / Ensemble  CASP SIG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Montelione, Gaetano T.</dc:creator>
  <cp:lastModifiedBy>Montelione, Gaetano T.</cp:lastModifiedBy>
  <cp:revision>7</cp:revision>
  <dcterms:created xsi:type="dcterms:W3CDTF">2022-12-11T09:09:31Z</dcterms:created>
  <dcterms:modified xsi:type="dcterms:W3CDTF">2022-12-11T10:12:14Z</dcterms:modified>
</cp:coreProperties>
</file>