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4" r:id="rId2"/>
    <p:sldId id="344" r:id="rId3"/>
    <p:sldId id="358" r:id="rId4"/>
    <p:sldId id="363" r:id="rId5"/>
    <p:sldId id="1063" r:id="rId6"/>
    <p:sldId id="1064" r:id="rId7"/>
    <p:sldId id="1065" r:id="rId8"/>
    <p:sldId id="1067" r:id="rId9"/>
    <p:sldId id="1066" r:id="rId10"/>
    <p:sldId id="1068" r:id="rId11"/>
    <p:sldId id="32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4"/>
    <p:restoredTop sz="94648"/>
  </p:normalViewPr>
  <p:slideViewPr>
    <p:cSldViewPr snapToGrid="0" snapToObjects="1">
      <p:cViewPr>
        <p:scale>
          <a:sx n="130" d="100"/>
          <a:sy n="130" d="100"/>
        </p:scale>
        <p:origin x="472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3B88-F288-4445-BC08-203E059CA54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E157D-8FEE-554E-A45C-81822A3F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78C334-FD78-C54B-8BDC-B0D1FDB66F2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217988" cy="3165475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Maximum Common Substructure (MCS) was calculated between the target ligand and each of the remaining template ligands. For each target, two MCS were calculated using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RDKit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different tolerance criteria: “weak” MCS (atoms and valences should be the same; allow chiral centers to be different; single and aromatic bonds should match each other) and “strict” MCS (allowances mentioned before are prohibited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E157D-8FEE-554E-A45C-81822A3F6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4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9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2CA8-F18D-E746-A591-54126FB95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5137-E530-C549-B40A-D2ECE030D623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4DD0-91DE-7F49-8532-25A3AC401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709211" y="808280"/>
            <a:ext cx="7807325" cy="1676400"/>
          </a:xfrm>
        </p:spPr>
        <p:txBody>
          <a:bodyPr lIns="0" tIns="0" rIns="0" bIns="0"/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n-US" sz="2800" b="1" dirty="0"/>
              <a:t>Modeling ligand interactions in CASP</a:t>
            </a:r>
            <a:endParaRPr lang="en-GB" sz="2800" dirty="0">
              <a:latin typeface="Arial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901301"/>
            <a:ext cx="7807325" cy="3670300"/>
          </a:xfrm>
        </p:spPr>
        <p:txBody>
          <a:bodyPr lIns="0" tIns="0" rIns="0" bIns="0" anchor="ctr"/>
          <a:lstStyle/>
          <a:p>
            <a:pPr marL="431800" lvl="1" indent="-215900" algn="ctr" defTabSz="449263" eaLnBrk="1" hangingPunct="1">
              <a:lnSpc>
                <a:spcPct val="93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>
                <a:latin typeface="Arial" charset="0"/>
              </a:rPr>
              <a:t>Dima Kozakov</a:t>
            </a:r>
          </a:p>
          <a:p>
            <a:pPr marL="431800" lvl="1" indent="-215900" algn="ctr" defTabSz="449263" eaLnBrk="1" hangingPunct="1">
              <a:lnSpc>
                <a:spcPct val="93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latin typeface="Arial" charset="0"/>
            </a:endParaRPr>
          </a:p>
          <a:p>
            <a:pPr marL="431800" lvl="1" indent="-215900" algn="ctr" defTabSz="449263" eaLnBrk="1" hangingPunct="1">
              <a:lnSpc>
                <a:spcPct val="93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>
              <a:latin typeface="Arial" charset="0"/>
            </a:endParaRPr>
          </a:p>
          <a:p>
            <a:pPr marL="431800" lvl="1" indent="-215900" algn="ctr" defTabSz="449263" eaLnBrk="1" hangingPunct="1">
              <a:lnSpc>
                <a:spcPct val="93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err="1">
                <a:latin typeface="Arial" charset="0"/>
              </a:rPr>
              <a:t>Laufer</a:t>
            </a:r>
            <a:r>
              <a:rPr lang="en-US" sz="2000" dirty="0">
                <a:latin typeface="Arial" charset="0"/>
              </a:rPr>
              <a:t> Center for Physical and Quantitative Biology</a:t>
            </a:r>
          </a:p>
          <a:p>
            <a:pPr marL="431800" lvl="1" indent="-215900" algn="ctr" defTabSz="449263" eaLnBrk="1" hangingPunct="1">
              <a:lnSpc>
                <a:spcPct val="139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>
                <a:latin typeface="Arial" charset="0"/>
              </a:rPr>
              <a:t>Stony Brook University</a:t>
            </a:r>
          </a:p>
          <a:p>
            <a:pPr marL="431800" lvl="1" indent="-215900" algn="ctr" defTabSz="449263" eaLnBrk="1" hangingPunct="1">
              <a:lnSpc>
                <a:spcPct val="139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b="1" dirty="0">
              <a:latin typeface="Arial" charset="0"/>
            </a:endParaRPr>
          </a:p>
          <a:p>
            <a:pPr marL="431800" lvl="1" indent="-215900" algn="ctr" defTabSz="449263" eaLnBrk="1" hangingPunct="1">
              <a:lnSpc>
                <a:spcPct val="139000"/>
              </a:lnSpc>
              <a:spcBef>
                <a:spcPct val="0"/>
              </a:spcBef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dirty="0">
                <a:latin typeface="Arial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867400"/>
            <a:ext cx="2527300" cy="886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943600"/>
            <a:ext cx="48006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061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A5FF-D251-8644-91F2-E2A55ABA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4C6C5-C621-804A-8311-D38BB03CA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targets had good template, although some where challenging</a:t>
            </a:r>
          </a:p>
          <a:p>
            <a:r>
              <a:rPr lang="en-US" dirty="0"/>
              <a:t>AF structures can be used for docking  </a:t>
            </a:r>
          </a:p>
        </p:txBody>
      </p:sp>
    </p:spTree>
    <p:extLst>
      <p:ext uri="{BB962C8B-B14F-4D97-AF65-F5344CB8AC3E}">
        <p14:creationId xmlns:p14="http://schemas.microsoft.com/office/powerpoint/2010/main" val="254106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97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</a:rPr>
              <a:t>Credits</a:t>
            </a:r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39223" y="1143000"/>
            <a:ext cx="475854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000" dirty="0"/>
          </a:p>
          <a:p>
            <a:pPr eaLnBrk="1" hangingPunct="1"/>
            <a:r>
              <a:rPr lang="en-US" sz="1800" b="1" dirty="0"/>
              <a:t>Sergey </a:t>
            </a:r>
            <a:r>
              <a:rPr lang="en-US" sz="1800" b="1" dirty="0" err="1"/>
              <a:t>Kotelnikov</a:t>
            </a:r>
            <a:r>
              <a:rPr lang="en-US" sz="1800" b="1" dirty="0"/>
              <a:t> Dr. Andrey </a:t>
            </a:r>
            <a:r>
              <a:rPr lang="en-US" sz="1800" b="1" dirty="0" err="1"/>
              <a:t>Alekseenko</a:t>
            </a:r>
            <a:endParaRPr lang="en-US" sz="1800" b="1" dirty="0"/>
          </a:p>
          <a:p>
            <a:pPr eaLnBrk="1" hangingPunct="1"/>
            <a:r>
              <a:rPr lang="en-US" sz="1800" dirty="0"/>
              <a:t>Ignatov Mikhail</a:t>
            </a:r>
          </a:p>
          <a:p>
            <a:pPr eaLnBrk="1" hangingPunct="1"/>
            <a:r>
              <a:rPr lang="en-US" sz="1800" dirty="0" err="1"/>
              <a:t>Dzmitry</a:t>
            </a:r>
            <a:r>
              <a:rPr lang="en-US" sz="1800" dirty="0"/>
              <a:t> </a:t>
            </a:r>
            <a:r>
              <a:rPr lang="en-US" sz="1800" dirty="0" err="1"/>
              <a:t>Padhorny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4939022" y="571500"/>
            <a:ext cx="441960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500" dirty="0"/>
          </a:p>
          <a:p>
            <a:pPr eaLnBrk="1" hangingPunct="1"/>
            <a:r>
              <a:rPr lang="en-US" sz="2500" b="1" dirty="0"/>
              <a:t>Collaborators </a:t>
            </a:r>
          </a:p>
          <a:p>
            <a:pPr eaLnBrk="1" hangingPunct="1"/>
            <a:endParaRPr lang="en-US" sz="2500" dirty="0"/>
          </a:p>
          <a:p>
            <a:pPr eaLnBrk="1" hangingPunct="1"/>
            <a:r>
              <a:rPr lang="en-US" sz="2500" dirty="0"/>
              <a:t>Dr. </a:t>
            </a:r>
            <a:r>
              <a:rPr lang="en-US" sz="2500" dirty="0" err="1"/>
              <a:t>Vageli</a:t>
            </a:r>
            <a:r>
              <a:rPr lang="en-US" sz="2500" dirty="0"/>
              <a:t> </a:t>
            </a:r>
            <a:r>
              <a:rPr lang="en-US" sz="2500" dirty="0" err="1"/>
              <a:t>Coutsias</a:t>
            </a:r>
            <a:endParaRPr lang="en-US" sz="2500" dirty="0"/>
          </a:p>
          <a:p>
            <a:pPr eaLnBrk="1" hangingPunct="1"/>
            <a:endParaRPr lang="en-US" sz="2500" dirty="0"/>
          </a:p>
          <a:p>
            <a:pPr eaLnBrk="1" hangingPunct="1"/>
            <a:r>
              <a:rPr lang="en-US" sz="2500" dirty="0" err="1"/>
              <a:t>Dr.Alex</a:t>
            </a:r>
            <a:r>
              <a:rPr lang="en-US" sz="2500" dirty="0"/>
              <a:t>. </a:t>
            </a:r>
            <a:r>
              <a:rPr lang="en-US" sz="2500" dirty="0" err="1"/>
              <a:t>Tropsha</a:t>
            </a:r>
            <a:r>
              <a:rPr lang="en-US" sz="2500" dirty="0"/>
              <a:t>  (UNC)</a:t>
            </a:r>
          </a:p>
          <a:p>
            <a:pPr eaLnBrk="1" hangingPunct="1"/>
            <a:r>
              <a:rPr lang="en-US" sz="2500" dirty="0"/>
              <a:t>Dr. Konstantin Popov (UNC)</a:t>
            </a:r>
          </a:p>
          <a:p>
            <a:pPr eaLnBrk="1" hangingPunct="1"/>
            <a:endParaRPr lang="en-US" sz="2500" dirty="0"/>
          </a:p>
          <a:p>
            <a:pPr eaLnBrk="1" hangingPunct="1"/>
            <a:endParaRPr lang="en-US" sz="2500" dirty="0"/>
          </a:p>
          <a:p>
            <a:pPr eaLnBrk="1" hangingPunct="1"/>
            <a:endParaRPr lang="en-US" sz="2500" dirty="0"/>
          </a:p>
          <a:p>
            <a:pPr eaLnBrk="1" hangingPunct="1"/>
            <a:endParaRPr lang="en-US" sz="2500" dirty="0"/>
          </a:p>
          <a:p>
            <a:pPr eaLnBrk="1" hangingPunct="1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48200"/>
            <a:ext cx="2743200" cy="17145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04979" y="5754457"/>
            <a:ext cx="10230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NIH, NSF</a:t>
            </a:r>
          </a:p>
        </p:txBody>
      </p:sp>
    </p:spTree>
    <p:extLst>
      <p:ext uri="{BB962C8B-B14F-4D97-AF65-F5344CB8AC3E}">
        <p14:creationId xmlns:p14="http://schemas.microsoft.com/office/powerpoint/2010/main" val="401864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622929" y="330020"/>
            <a:ext cx="479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CASP   ligand pipeline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D8AFB-A776-CF44-91A0-4FB1D1CE4916}"/>
              </a:ext>
            </a:extLst>
          </p:cNvPr>
          <p:cNvSpPr txBox="1"/>
          <p:nvPr/>
        </p:nvSpPr>
        <p:spPr>
          <a:xfrm>
            <a:off x="574431" y="1383324"/>
            <a:ext cx="163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ClusPro</a:t>
            </a:r>
            <a:r>
              <a:rPr lang="en-US" dirty="0"/>
              <a:t> </a:t>
            </a:r>
            <a:r>
              <a:rPr lang="en-US" dirty="0" err="1"/>
              <a:t>LigTBM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F003B-7249-DB47-88FD-C586205B3F45}"/>
              </a:ext>
            </a:extLst>
          </p:cNvPr>
          <p:cNvSpPr txBox="1"/>
          <p:nvPr/>
        </p:nvSpPr>
        <p:spPr>
          <a:xfrm>
            <a:off x="7057292" y="128367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Docking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EF75EC-64CD-4849-BD58-AED44263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1" y="2477242"/>
            <a:ext cx="3878148" cy="2214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949EC0-31ED-274B-B9EA-E59AFCCDD55F}"/>
              </a:ext>
            </a:extLst>
          </p:cNvPr>
          <p:cNvSpPr txBox="1"/>
          <p:nvPr/>
        </p:nvSpPr>
        <p:spPr>
          <a:xfrm>
            <a:off x="5486400" y="1850499"/>
            <a:ext cx="341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FTMap</a:t>
            </a:r>
            <a:r>
              <a:rPr lang="en-US" dirty="0"/>
              <a:t> box </a:t>
            </a:r>
          </a:p>
          <a:p>
            <a:r>
              <a:rPr lang="en-US" dirty="0"/>
              <a:t>detection -&gt;Glide&gt; </a:t>
            </a:r>
            <a:r>
              <a:rPr lang="en-US" dirty="0" err="1"/>
              <a:t>Density+Energy</a:t>
            </a:r>
            <a:r>
              <a:rPr lang="en-US" dirty="0"/>
              <a:t> Filtering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90F23C-0766-5B40-B873-B08805CF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038685"/>
            <a:ext cx="3031229" cy="27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8AF9-AF39-2F44-82DF-F745FFF2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LigTBM</a:t>
            </a:r>
            <a:r>
              <a:rPr lang="en-US" sz="2400" dirty="0"/>
              <a:t>- 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9CBDE-131A-4146-9E0C-78468EDA6ED8}"/>
              </a:ext>
            </a:extLst>
          </p:cNvPr>
          <p:cNvSpPr txBox="1"/>
          <p:nvPr/>
        </p:nvSpPr>
        <p:spPr>
          <a:xfrm>
            <a:off x="938151" y="1485469"/>
            <a:ext cx="81765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800" dirty="0"/>
              <a:t>Exhaustive Conformational sampling ETKDG (RDKIT) and </a:t>
            </a:r>
            <a:r>
              <a:rPr lang="en-US" sz="1800" dirty="0" err="1"/>
              <a:t>Brikard</a:t>
            </a:r>
            <a:r>
              <a:rPr lang="en-US" sz="1800" dirty="0"/>
              <a:t> (Macrocycles)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Identify best multiple common substructure (MCS) for all templates. </a:t>
            </a:r>
          </a:p>
          <a:p>
            <a:pPr marL="342900" indent="-342900">
              <a:buAutoNum type="arabicParenR"/>
            </a:pPr>
            <a:r>
              <a:rPr lang="en-US" dirty="0"/>
              <a:t>Align conformers based on matched pairs, multiple ways</a:t>
            </a:r>
          </a:p>
          <a:p>
            <a:pPr marL="342900" indent="-342900">
              <a:buAutoNum type="arabicParenR"/>
            </a:pPr>
            <a:r>
              <a:rPr lang="en-US" dirty="0"/>
              <a:t>Perform restraint minimization using matched pairs ,  in presence of protein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Score based on combination of template similarity and energy (AMBER force-field</a:t>
            </a:r>
          </a:p>
          <a:p>
            <a:r>
              <a:rPr lang="en-US" dirty="0"/>
              <a:t>+ vina)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image9.png">
            <a:extLst>
              <a:ext uri="{FF2B5EF4-FFF2-40B4-BE49-F238E27FC236}">
                <a16:creationId xmlns:a16="http://schemas.microsoft.com/office/drawing/2014/main" id="{897726C2-9BDB-7444-857D-056FB206021E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8828" y="3694178"/>
            <a:ext cx="3917344" cy="1775120"/>
          </a:xfrm>
          <a:prstGeom prst="rect">
            <a:avLst/>
          </a:prstGeom>
        </p:spPr>
      </p:pic>
      <p:pic>
        <p:nvPicPr>
          <p:cNvPr id="5" name="Picture 4" descr="ilus_tree-eps-converted-to.pdf">
            <a:extLst>
              <a:ext uri="{FF2B5EF4-FFF2-40B4-BE49-F238E27FC236}">
                <a16:creationId xmlns:a16="http://schemas.microsoft.com/office/drawing/2014/main" id="{1B0D670B-1778-C04E-AD3B-EC7860ECB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77" y="3007733"/>
            <a:ext cx="1900536" cy="1413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B9700-CA1C-6F41-B786-D46727FA7D8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536" y="3400527"/>
            <a:ext cx="1563081" cy="1042141"/>
          </a:xfrm>
          <a:prstGeom prst="rect">
            <a:avLst/>
          </a:prstGeom>
          <a:noFill/>
        </p:spPr>
      </p:pic>
      <p:pic>
        <p:nvPicPr>
          <p:cNvPr id="7" name="Picture 18" descr="latex-image-1.pdf">
            <a:extLst>
              <a:ext uri="{FF2B5EF4-FFF2-40B4-BE49-F238E27FC236}">
                <a16:creationId xmlns:a16="http://schemas.microsoft.com/office/drawing/2014/main" id="{4F06F451-8706-4A44-8480-6B934C387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" y="4565591"/>
            <a:ext cx="1392168" cy="1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83DC51E8-92AF-5446-B935-C9561941C7E5}"/>
              </a:ext>
            </a:extLst>
          </p:cNvPr>
          <p:cNvSpPr/>
          <p:nvPr/>
        </p:nvSpPr>
        <p:spPr>
          <a:xfrm>
            <a:off x="957253" y="5027293"/>
            <a:ext cx="98561" cy="185978"/>
          </a:xfrm>
          <a:prstGeom prst="down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2" descr="latex-image-1.pdf">
            <a:extLst>
              <a:ext uri="{FF2B5EF4-FFF2-40B4-BE49-F238E27FC236}">
                <a16:creationId xmlns:a16="http://schemas.microsoft.com/office/drawing/2014/main" id="{B07635E9-2C3C-954D-BD8F-560F9F132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28" y="5355807"/>
            <a:ext cx="1533849" cy="1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B1F5E-6F5D-5C4B-819F-58479E01E110}"/>
              </a:ext>
            </a:extLst>
          </p:cNvPr>
          <p:cNvSpPr txBox="1"/>
          <p:nvPr/>
        </p:nvSpPr>
        <p:spPr>
          <a:xfrm>
            <a:off x="231128" y="5937031"/>
            <a:ext cx="836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Coutsias</a:t>
            </a:r>
            <a:r>
              <a:rPr lang="en-US" dirty="0"/>
              <a:t> et. al,  Nature Methods, 2009; </a:t>
            </a:r>
            <a:r>
              <a:rPr lang="en-US" dirty="0" err="1"/>
              <a:t>Coutsias</a:t>
            </a:r>
            <a:r>
              <a:rPr lang="en-US" dirty="0"/>
              <a:t> et. al, JCTC,  2016; </a:t>
            </a:r>
          </a:p>
          <a:p>
            <a:r>
              <a:rPr lang="en-US" dirty="0" err="1"/>
              <a:t>Kotelnikov</a:t>
            </a:r>
            <a:r>
              <a:rPr lang="en-US" dirty="0"/>
              <a:t> </a:t>
            </a:r>
            <a:r>
              <a:rPr lang="en-US" dirty="0" err="1"/>
              <a:t>et.al</a:t>
            </a:r>
            <a:r>
              <a:rPr lang="en-US" dirty="0"/>
              <a:t> 2019 JCIM; </a:t>
            </a:r>
            <a:r>
              <a:rPr lang="en-US" dirty="0" err="1"/>
              <a:t>Alekseenko</a:t>
            </a:r>
            <a:r>
              <a:rPr lang="en-US" dirty="0"/>
              <a:t> et. al 2020 JMB; </a:t>
            </a:r>
            <a:r>
              <a:rPr lang="en-US" dirty="0" err="1"/>
              <a:t>Kotelnikov</a:t>
            </a:r>
            <a:r>
              <a:rPr lang="en-US" dirty="0"/>
              <a:t> et. al in preparation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B61C9B-C138-2841-B6AF-548BF1F76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6867" y="4497298"/>
            <a:ext cx="2011961" cy="1117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39C5DD-2BA7-1247-AA7B-112B53843AAC}"/>
              </a:ext>
            </a:extLst>
          </p:cNvPr>
          <p:cNvSpPr txBox="1"/>
          <p:nvPr/>
        </p:nvSpPr>
        <p:spPr>
          <a:xfrm>
            <a:off x="3273116" y="6038774"/>
            <a:ext cx="228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6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8AF9-AF39-2F44-82DF-F745FFF2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Effect of the steps of the protocol </a:t>
            </a:r>
          </a:p>
        </p:txBody>
      </p:sp>
      <p:pic>
        <p:nvPicPr>
          <p:cNvPr id="7" name="image8.png">
            <a:extLst>
              <a:ext uri="{FF2B5EF4-FFF2-40B4-BE49-F238E27FC236}">
                <a16:creationId xmlns:a16="http://schemas.microsoft.com/office/drawing/2014/main" id="{D45AAAB4-1E29-A045-A3E7-082701F7DF93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0384" y="2623214"/>
            <a:ext cx="4714710" cy="3366968"/>
          </a:xfrm>
          <a:prstGeom prst="rect">
            <a:avLst/>
          </a:prstGeom>
        </p:spPr>
      </p:pic>
      <p:pic>
        <p:nvPicPr>
          <p:cNvPr id="8" name="image5.png">
            <a:extLst>
              <a:ext uri="{FF2B5EF4-FFF2-40B4-BE49-F238E27FC236}">
                <a16:creationId xmlns:a16="http://schemas.microsoft.com/office/drawing/2014/main" id="{8AE8A751-9F47-D44A-8C24-1D146F194107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2820" y="2718217"/>
            <a:ext cx="3390405" cy="29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70E429D2-40E8-8F41-B88F-003C9A3C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3280"/>
            <a:ext cx="2744978" cy="185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76E075A4-E62D-424F-9F75-9C8153E1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0" y="3780224"/>
            <a:ext cx="1370935" cy="141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248;p39">
            <a:extLst>
              <a:ext uri="{FF2B5EF4-FFF2-40B4-BE49-F238E27FC236}">
                <a16:creationId xmlns:a16="http://schemas.microsoft.com/office/drawing/2014/main" id="{60EDD276-8CD9-C649-BAF4-C99E45B15706}"/>
              </a:ext>
            </a:extLst>
          </p:cNvPr>
          <p:cNvSpPr txBox="1"/>
          <p:nvPr/>
        </p:nvSpPr>
        <p:spPr>
          <a:xfrm>
            <a:off x="6203088" y="1882114"/>
            <a:ext cx="29409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189" indent="-317492">
              <a:buSzPts val="1400"/>
              <a:buChar char="●"/>
            </a:pPr>
            <a:r>
              <a:rPr lang="en-US" dirty="0"/>
              <a:t>16 probe molecules</a:t>
            </a:r>
          </a:p>
          <a:p>
            <a:pPr marL="457189" indent="-317492">
              <a:buSzPts val="1400"/>
              <a:buChar char="●"/>
            </a:pPr>
            <a:r>
              <a:rPr lang="en" dirty="0"/>
              <a:t>Poisson–Boltzmann potential </a:t>
            </a:r>
            <a:r>
              <a:rPr lang="en" dirty="0" err="1"/>
              <a:t>precalculation</a:t>
            </a:r>
            <a:endParaRPr dirty="0"/>
          </a:p>
          <a:p>
            <a:pPr marL="457189" indent="-317492">
              <a:buSzPts val="1400"/>
              <a:buChar char="●"/>
            </a:pPr>
            <a:r>
              <a:rPr lang="en" dirty="0"/>
              <a:t>Global docking - </a:t>
            </a:r>
            <a:r>
              <a:rPr lang="en" dirty="0">
                <a:solidFill>
                  <a:schemeClr val="dk1"/>
                </a:solidFill>
              </a:rPr>
              <a:t>FFT correlation</a:t>
            </a:r>
            <a:r>
              <a:rPr lang="en" dirty="0"/>
              <a:t> approach</a:t>
            </a:r>
            <a:endParaRPr dirty="0"/>
          </a:p>
          <a:p>
            <a:pPr marL="457189" indent="-317492">
              <a:buSzPts val="1400"/>
              <a:buChar char="●"/>
            </a:pPr>
            <a:r>
              <a:rPr lang="en" dirty="0"/>
              <a:t>Minimization of best-scoring probe poses</a:t>
            </a:r>
            <a:endParaRPr dirty="0"/>
          </a:p>
          <a:p>
            <a:pPr marL="457189" indent="-317492">
              <a:buSzPts val="1400"/>
              <a:buChar char="●"/>
            </a:pPr>
            <a:r>
              <a:rPr lang="en" dirty="0"/>
              <a:t>Clustering of </a:t>
            </a:r>
          </a:p>
          <a:p>
            <a:pPr marL="457189" indent="-317492">
              <a:buSzPts val="1400"/>
              <a:buChar char="●"/>
            </a:pPr>
            <a:r>
              <a:rPr lang="en" dirty="0"/>
              <a:t>Consensus cross-clustering </a:t>
            </a:r>
            <a:endParaRPr dirty="0"/>
          </a:p>
          <a:p>
            <a:endParaRPr dirty="0"/>
          </a:p>
        </p:txBody>
      </p:sp>
      <p:sp>
        <p:nvSpPr>
          <p:cNvPr id="8" name="Google Shape;109;p21">
            <a:extLst>
              <a:ext uri="{FF2B5EF4-FFF2-40B4-BE49-F238E27FC236}">
                <a16:creationId xmlns:a16="http://schemas.microsoft.com/office/drawing/2014/main" id="{45CE35EC-5A71-A445-9781-52DAD1745585}"/>
              </a:ext>
            </a:extLst>
          </p:cNvPr>
          <p:cNvSpPr txBox="1">
            <a:spLocks/>
          </p:cNvSpPr>
          <p:nvPr/>
        </p:nvSpPr>
        <p:spPr>
          <a:xfrm>
            <a:off x="319583" y="857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FTMap</a:t>
            </a:r>
            <a:r>
              <a:rPr lang="en-US" dirty="0"/>
              <a:t>-&gt; Docking-&gt; Density+ Energy Filtering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ED5ED-A196-144D-BE5C-2992ADBFBFB4}"/>
              </a:ext>
            </a:extLst>
          </p:cNvPr>
          <p:cNvSpPr txBox="1"/>
          <p:nvPr/>
        </p:nvSpPr>
        <p:spPr>
          <a:xfrm>
            <a:off x="3718873" y="2171821"/>
            <a:ext cx="2343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Find consensus sites:</a:t>
            </a:r>
          </a:p>
          <a:p>
            <a:pPr algn="ctr"/>
            <a:r>
              <a:rPr lang="en-US" dirty="0"/>
              <a:t>regions with several probes binding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3C05A-2051-4048-9FCC-AE99192D7358}"/>
              </a:ext>
            </a:extLst>
          </p:cNvPr>
          <p:cNvSpPr txBox="1"/>
          <p:nvPr/>
        </p:nvSpPr>
        <p:spPr>
          <a:xfrm>
            <a:off x="1618434" y="1429951"/>
            <a:ext cx="592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Finding hot spots by computational mapping using FFT-based sampling</a:t>
            </a:r>
          </a:p>
        </p:txBody>
      </p:sp>
      <p:sp>
        <p:nvSpPr>
          <p:cNvPr id="11" name="Google Shape;249;p39">
            <a:extLst>
              <a:ext uri="{FF2B5EF4-FFF2-40B4-BE49-F238E27FC236}">
                <a16:creationId xmlns:a16="http://schemas.microsoft.com/office/drawing/2014/main" id="{B91DFB40-16B3-7644-A54B-DBB7FA8F89BB}"/>
              </a:ext>
            </a:extLst>
          </p:cNvPr>
          <p:cNvSpPr txBox="1"/>
          <p:nvPr/>
        </p:nvSpPr>
        <p:spPr>
          <a:xfrm>
            <a:off x="-12" y="6317274"/>
            <a:ext cx="9144000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 dirty="0" err="1"/>
              <a:t>Kozakov</a:t>
            </a:r>
            <a:r>
              <a:rPr lang="en" sz="800" dirty="0"/>
              <a:t>, Dima, et al. "The </a:t>
            </a:r>
            <a:r>
              <a:rPr lang="en" sz="800" dirty="0" err="1"/>
              <a:t>FTMap</a:t>
            </a:r>
            <a:r>
              <a:rPr lang="en" sz="800" dirty="0"/>
              <a:t> family of web servers for determining and characterizing ligand-binding hot spots of proteins." Nature protocols 10.5 (2015): 733-755.</a:t>
            </a:r>
            <a:endParaRPr sz="800" dirty="0"/>
          </a:p>
        </p:txBody>
      </p:sp>
      <p:pic>
        <p:nvPicPr>
          <p:cNvPr id="5" name="Picture 4" descr="A picture containing indoor, messy, cluttered&#10;&#10;Description automatically generated">
            <a:extLst>
              <a:ext uri="{FF2B5EF4-FFF2-40B4-BE49-F238E27FC236}">
                <a16:creationId xmlns:a16="http://schemas.microsoft.com/office/drawing/2014/main" id="{49F58D93-8DCC-0042-BD3D-CA8CF1A6F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852" y="3726065"/>
            <a:ext cx="1811137" cy="26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6533-80C6-124A-93F9-AFB0DB52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CASP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92D7-5191-304B-89EB-9B5521A2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Proteins used: For ligand experiment we mostly used AF2 protein models.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docking we used several most diverse ones from </a:t>
            </a:r>
            <a:r>
              <a:rPr lang="en-US" dirty="0" err="1"/>
              <a:t>AlphaFold</a:t>
            </a:r>
            <a:r>
              <a:rPr lang="en-US" dirty="0"/>
              <a:t> database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DB1E221A-9B88-0748-8143-051AF6AE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0" y="0"/>
            <a:ext cx="38100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641CC-70F3-1D45-8A53-B2FBA5FC2745}"/>
              </a:ext>
            </a:extLst>
          </p:cNvPr>
          <p:cNvSpPr txBox="1"/>
          <p:nvPr/>
        </p:nvSpPr>
        <p:spPr>
          <a:xfrm>
            <a:off x="304799" y="3317631"/>
            <a:ext cx="4147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T1152 – was described as monomer</a:t>
            </a:r>
          </a:p>
          <a:p>
            <a:r>
              <a:rPr lang="en-US" dirty="0"/>
              <a:t>But ligand had to be modelled in presence</a:t>
            </a:r>
          </a:p>
          <a:p>
            <a:r>
              <a:rPr lang="en-US" dirty="0"/>
              <a:t> of another unit</a:t>
            </a:r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AA41103-079D-8C46-8374-ADC4246B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79" y="926584"/>
            <a:ext cx="1942250" cy="1942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88959-9804-2148-95D4-652316748E38}"/>
              </a:ext>
            </a:extLst>
          </p:cNvPr>
          <p:cNvSpPr txBox="1"/>
          <p:nvPr/>
        </p:nvSpPr>
        <p:spPr>
          <a:xfrm>
            <a:off x="6444327" y="335450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T1170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2C4A7-6D8D-E647-B0A1-0AFCA891B482}"/>
              </a:ext>
            </a:extLst>
          </p:cNvPr>
          <p:cNvSpPr txBox="1"/>
          <p:nvPr/>
        </p:nvSpPr>
        <p:spPr>
          <a:xfrm>
            <a:off x="3040839" y="219836"/>
            <a:ext cx="328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LigTBM</a:t>
            </a:r>
            <a:r>
              <a:rPr lang="en-US" dirty="0"/>
              <a:t> – Things which went well</a:t>
            </a:r>
          </a:p>
        </p:txBody>
      </p:sp>
      <p:pic>
        <p:nvPicPr>
          <p:cNvPr id="12" name="Picture 11" descr="A close-up of a stethoscope&#10;&#10;Description automatically generated with medium confidence">
            <a:extLst>
              <a:ext uri="{FF2B5EF4-FFF2-40B4-BE49-F238E27FC236}">
                <a16:creationId xmlns:a16="http://schemas.microsoft.com/office/drawing/2014/main" id="{C72306BF-2A8F-B549-AE76-A866B953A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7" y="4220303"/>
            <a:ext cx="2713280" cy="19713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AE0199-F9A3-FF4D-B7A6-00148201D515}"/>
              </a:ext>
            </a:extLst>
          </p:cNvPr>
          <p:cNvSpPr txBox="1"/>
          <p:nvPr/>
        </p:nvSpPr>
        <p:spPr>
          <a:xfrm>
            <a:off x="304799" y="6169131"/>
            <a:ext cx="211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T1168 –  dicloxacillin</a:t>
            </a:r>
          </a:p>
        </p:txBody>
      </p:sp>
      <p:pic>
        <p:nvPicPr>
          <p:cNvPr id="15" name="Picture 14" descr="A close-up of a crystal&#10;&#10;Description automatically generated with medium confidence">
            <a:extLst>
              <a:ext uri="{FF2B5EF4-FFF2-40B4-BE49-F238E27FC236}">
                <a16:creationId xmlns:a16="http://schemas.microsoft.com/office/drawing/2014/main" id="{02448258-4F27-514A-96F4-F37CF66B7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770" y="3889465"/>
            <a:ext cx="2239297" cy="22392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4F0525-D2F1-B840-A5CB-6C07DB7D88A0}"/>
              </a:ext>
            </a:extLst>
          </p:cNvPr>
          <p:cNvSpPr txBox="1"/>
          <p:nvPr/>
        </p:nvSpPr>
        <p:spPr>
          <a:xfrm>
            <a:off x="4122302" y="6169131"/>
            <a:ext cx="437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T1158 –  closed state of the channel</a:t>
            </a:r>
          </a:p>
          <a:p>
            <a:r>
              <a:rPr lang="en-US" dirty="0"/>
              <a:t>Used AF model based on template structure </a:t>
            </a:r>
          </a:p>
        </p:txBody>
      </p:sp>
    </p:spTree>
    <p:extLst>
      <p:ext uri="{BB962C8B-B14F-4D97-AF65-F5344CB8AC3E}">
        <p14:creationId xmlns:p14="http://schemas.microsoft.com/office/powerpoint/2010/main" val="347854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6A5C2-6120-3C4F-BCFA-862A19CE6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0" y="1015824"/>
            <a:ext cx="4050890" cy="4050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67EFDC-398C-FE44-B3A8-4421A9455358}"/>
              </a:ext>
            </a:extLst>
          </p:cNvPr>
          <p:cNvSpPr txBox="1"/>
          <p:nvPr/>
        </p:nvSpPr>
        <p:spPr>
          <a:xfrm>
            <a:off x="4775384" y="4255553"/>
            <a:ext cx="357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T1188 – protein conformation issue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A39F0-B0F8-2A42-8BB7-8C7C4E182266}"/>
              </a:ext>
            </a:extLst>
          </p:cNvPr>
          <p:cNvSpPr txBox="1"/>
          <p:nvPr/>
        </p:nvSpPr>
        <p:spPr>
          <a:xfrm>
            <a:off x="1502467" y="4111740"/>
            <a:ext cx="2852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T1127 – tail of cofactor is off</a:t>
            </a:r>
          </a:p>
          <a:p>
            <a:r>
              <a:rPr lang="en-US" dirty="0"/>
              <a:t>wrong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8700B-33A2-0A43-99E2-DDFFA4ABB0C7}"/>
              </a:ext>
            </a:extLst>
          </p:cNvPr>
          <p:cNvSpPr txBox="1"/>
          <p:nvPr/>
        </p:nvSpPr>
        <p:spPr>
          <a:xfrm>
            <a:off x="2857712" y="430182"/>
            <a:ext cx="394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LigTBM</a:t>
            </a:r>
            <a:r>
              <a:rPr lang="en-US" dirty="0"/>
              <a:t> – Things which weren’t so good </a:t>
            </a:r>
          </a:p>
        </p:txBody>
      </p:sp>
      <p:pic>
        <p:nvPicPr>
          <p:cNvPr id="14" name="Picture 13" descr="A picture containing text, laser, light&#10;&#10;Description automatically generated">
            <a:extLst>
              <a:ext uri="{FF2B5EF4-FFF2-40B4-BE49-F238E27FC236}">
                <a16:creationId xmlns:a16="http://schemas.microsoft.com/office/drawing/2014/main" id="{A2B1640D-9434-7245-BA77-80B3EE46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411" y="1015824"/>
            <a:ext cx="3023419" cy="30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666F-6754-E747-8650-19B7F2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Docking – T1158</a:t>
            </a:r>
          </a:p>
        </p:txBody>
      </p:sp>
      <p:pic>
        <p:nvPicPr>
          <p:cNvPr id="5" name="Picture 4" descr="A picture containing flower, plant, dark&#10;&#10;Description automatically generated">
            <a:extLst>
              <a:ext uri="{FF2B5EF4-FFF2-40B4-BE49-F238E27FC236}">
                <a16:creationId xmlns:a16="http://schemas.microsoft.com/office/drawing/2014/main" id="{8F77A588-BAC5-3840-83A8-302A63B8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490"/>
            <a:ext cx="3810000" cy="3810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010458C-FD5A-9748-A45B-20ED233A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638" y="2064775"/>
            <a:ext cx="2010696" cy="2010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09780F-2FF0-514A-B1C7-33347EDD94C4}"/>
              </a:ext>
            </a:extLst>
          </p:cNvPr>
          <p:cNvSpPr txBox="1"/>
          <p:nvPr/>
        </p:nvSpPr>
        <p:spPr>
          <a:xfrm>
            <a:off x="2922638" y="4270323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V1, V2 reasonably close</a:t>
            </a:r>
          </a:p>
          <a:p>
            <a:r>
              <a:rPr lang="en-US" dirty="0"/>
              <a:t>~2.3 RMSD and 2.9 RMSD</a:t>
            </a:r>
          </a:p>
        </p:txBody>
      </p:sp>
      <p:pic>
        <p:nvPicPr>
          <p:cNvPr id="10" name="Picture 9" descr="A close up of a purple flower&#10;&#10;Description automatically generated with medium confidence">
            <a:extLst>
              <a:ext uri="{FF2B5EF4-FFF2-40B4-BE49-F238E27FC236}">
                <a16:creationId xmlns:a16="http://schemas.microsoft.com/office/drawing/2014/main" id="{F1147B97-0256-7C4B-8C96-72E93C963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329" y="2064775"/>
            <a:ext cx="19050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A631CF-37E1-474D-B55D-B75787C7058F}"/>
              </a:ext>
            </a:extLst>
          </p:cNvPr>
          <p:cNvSpPr txBox="1"/>
          <p:nvPr/>
        </p:nvSpPr>
        <p:spPr>
          <a:xfrm>
            <a:off x="5845276" y="4247580"/>
            <a:ext cx="308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V3 symmetry flipped or shifted</a:t>
            </a:r>
          </a:p>
          <a:p>
            <a:r>
              <a:rPr lang="en-US" dirty="0"/>
              <a:t>~4A RMSD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E72A4-FAC1-734D-ABAF-8B98F5C4C917}"/>
              </a:ext>
            </a:extLst>
          </p:cNvPr>
          <p:cNvSpPr txBox="1"/>
          <p:nvPr/>
        </p:nvSpPr>
        <p:spPr>
          <a:xfrm>
            <a:off x="212943" y="4668530"/>
            <a:ext cx="2442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combination of </a:t>
            </a:r>
          </a:p>
          <a:p>
            <a:r>
              <a:rPr lang="en-US" dirty="0"/>
              <a:t>most diverse default AF </a:t>
            </a:r>
          </a:p>
          <a:p>
            <a:r>
              <a:rPr lang="en-US" dirty="0"/>
              <a:t>Structures (1 and 5)</a:t>
            </a:r>
          </a:p>
        </p:txBody>
      </p:sp>
    </p:spTree>
    <p:extLst>
      <p:ext uri="{BB962C8B-B14F-4D97-AF65-F5344CB8AC3E}">
        <p14:creationId xmlns:p14="http://schemas.microsoft.com/office/powerpoint/2010/main" val="256430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11051</TotalTime>
  <Words>477</Words>
  <Application>Microsoft Macintosh PowerPoint</Application>
  <PresentationFormat>On-screen Show (4:3)</PresentationFormat>
  <Paragraphs>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Modeling ligand interactions in CASP</vt:lpstr>
      <vt:lpstr>PowerPoint Presentation</vt:lpstr>
      <vt:lpstr>LigTBM-  Steps</vt:lpstr>
      <vt:lpstr>Effect of the steps of the protocol </vt:lpstr>
      <vt:lpstr>PowerPoint Presentation</vt:lpstr>
      <vt:lpstr>CASP experience</vt:lpstr>
      <vt:lpstr>PowerPoint Presentation</vt:lpstr>
      <vt:lpstr>PowerPoint Presentation</vt:lpstr>
      <vt:lpstr>Docking – T1158</vt:lpstr>
      <vt:lpstr>Summary</vt:lpstr>
      <vt:lpstr>Credits</vt:lpstr>
    </vt:vector>
  </TitlesOfParts>
  <Company>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Protein-Peptide Docking</dc:title>
  <dc:creator>Dima Kozakov</dc:creator>
  <cp:lastModifiedBy>Kozakov, Dmytro</cp:lastModifiedBy>
  <cp:revision>110</cp:revision>
  <dcterms:created xsi:type="dcterms:W3CDTF">2015-01-30T19:25:46Z</dcterms:created>
  <dcterms:modified xsi:type="dcterms:W3CDTF">2022-12-12T09:21:37Z</dcterms:modified>
</cp:coreProperties>
</file>