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6" r:id="rId9"/>
    <p:sldId id="267" r:id="rId10"/>
    <p:sldId id="264" r:id="rId11"/>
    <p:sldId id="269" r:id="rId12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1FD"/>
    <a:srgbClr val="726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964"/>
  </p:normalViewPr>
  <p:slideViewPr>
    <p:cSldViewPr snapToGrid="0" snapToObjects="1">
      <p:cViewPr>
        <p:scale>
          <a:sx n="70" d="100"/>
          <a:sy n="70" d="100"/>
        </p:scale>
        <p:origin x="144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CECAD-6531-5240-9B83-67034C621588}" type="datetimeFigureOut">
              <a:rPr lang="en-CN" smtClean="0"/>
              <a:t>2022/12/11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3B9BF-65D4-1647-9B2D-0616EAF2F2C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338468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3B71-69E5-0243-95B9-AD89B130A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3C65DF-DEE6-7349-B316-394F35301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ED0CB-BC10-744B-94FA-D79DE18EA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A7EF7-AC0E-2D4D-A442-61F7C0E483AA}" type="datetime1">
              <a:rPr lang="en-US" smtClean="0"/>
              <a:t>12/11/22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DFC4B-7895-E442-9352-30411661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FD57A-63DC-0445-A7ED-E37C22B6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3816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FEE8-911C-CC44-A5EE-DF5BA2FC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3531D-3873-DD44-ACB6-7C0802EDA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1B6D5-9F45-A449-8FF0-B2E6D484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18F5-BD25-0548-A9D9-CFF6FD95B10D}" type="datetime1">
              <a:rPr lang="en-US" smtClean="0"/>
              <a:t>12/11/22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A2104-D370-514A-928F-BCE0A639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91FAA-584A-AD4D-A66B-6CD248026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82661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E7C2B-A656-7742-A0AD-37B243F57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D1A58-F5D6-9542-A16E-00126A86F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C1479-8E3C-5D45-A908-AA69EC52D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FC4F-4470-9C42-ABBA-1A8B02157DBD}" type="datetime1">
              <a:rPr lang="en-US" smtClean="0"/>
              <a:t>12/11/22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84851-2BD6-AF4D-89AB-27F21096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B85CF-E3D7-6949-82B6-B211A125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2410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FBB8-A372-0A41-925D-C243AE65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04D2-E751-1C4C-AB01-B51C83E19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141B-0E3E-894D-BB2E-E38C78CAB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3A2B-A32D-924C-B35E-25D72B82810F}" type="datetime1">
              <a:rPr lang="en-US" smtClean="0"/>
              <a:t>12/11/22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A0C9F-AED6-7E41-8DC5-2E071764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2049D-4558-3B40-BBFE-2ED27B653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95778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53E3-3E19-F549-9C94-C76C7843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9F452-8F40-7D41-8C77-87FB25A0D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F55E4-AE26-134B-AAEB-247A2FAC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D1D4-ECD8-B14E-A01A-87C439473235}" type="datetime1">
              <a:rPr lang="en-US" smtClean="0"/>
              <a:t>12/11/22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2577F-EF14-B842-B029-B8C390B2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90D9B-ED14-CF4C-986F-F88D1873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0998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637BA-6C98-FE46-8D02-B02BCB5A1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2A83-8F1D-0540-8A61-F21FA772C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584BD-FB1B-FA4C-9D3D-6D0BF34AC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B4EFA-4E5C-CF42-AAC7-675194C1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C8D62-4D0F-934E-BC0E-48AB48F8C4B5}" type="datetime1">
              <a:rPr lang="en-US" smtClean="0"/>
              <a:t>12/11/22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346E7-574F-1447-9615-24984008A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5F649-3E40-4C43-AF93-4F8EE3D3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96079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E171E-E850-9940-B6D7-1752874E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07700-A5E6-1040-902A-94AF1FB4C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83613-8053-BE47-9CFC-B29B5F429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A73D72-0F98-104E-97BB-677B38A9C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8AB7A6-ACE4-A449-9A05-AC3C4E9A2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E8910-E299-9E4B-A239-E2F4451F8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3CDB7-B842-8849-98B2-BFC525B83379}" type="datetime1">
              <a:rPr lang="en-US" smtClean="0"/>
              <a:t>12/11/22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D4046-4FA1-8245-A858-A5DAE121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DEADCE-D393-F341-AE0D-6B701A7B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976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3379B-0B1C-244A-9DB6-78D35594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C5410-27DB-8549-ACA6-71D2632C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A181-B0A8-1147-B1BD-587B7ABBFF1F}" type="datetime1">
              <a:rPr lang="en-US" smtClean="0"/>
              <a:t>12/11/22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50B5E-237B-C940-AC0E-3550E68FC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7656D-6599-274B-A5EF-82436E875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76520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DAE9B4-C280-6B43-8DDA-ADB7545B1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39169-FCE0-0843-9505-44C7881715DF}" type="datetime1">
              <a:rPr lang="en-US" smtClean="0"/>
              <a:t>12/11/22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3D793-86CC-5742-93E9-D58B3505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8A8B7E-DF29-5848-85D4-D1E664A3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4897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5B76-6622-2A40-A9E0-D985EC1EF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08433-22C7-A940-821C-839B3BB4A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53577-7FF0-0E40-8F54-8671F01ED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27B8F-D4D6-634F-BFA1-E7C3D9E8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62D2F-2516-1E4A-8292-90150A26AB1B}" type="datetime1">
              <a:rPr lang="en-US" smtClean="0"/>
              <a:t>12/11/22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9E466-0221-0C41-B26E-3220BE5C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08056-42FE-B64F-9F52-209FC21E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228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25BD-F713-D24E-8535-D62433FB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D9958-F203-FC4A-ADB8-1173216DD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AABFE-6B26-9243-B820-E9E657E34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6CFB0-32D7-5E41-A6AB-DDEE4119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D3F3-7772-D34E-8071-E89C471D22ED}" type="datetime1">
              <a:rPr lang="en-US" smtClean="0"/>
              <a:t>12/11/22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EF9F0-5171-2646-A762-C57C8A2A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C9B4D-3F38-1F46-89DB-78997D991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06803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0015CA-B48B-B94F-BC91-70FF7EEA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E6B5-2523-AC42-AB81-E48369E20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BF172-57FC-6349-A2E1-D38874BE5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7F50A-FDEE-FC4C-A46D-53AB6DA856FE}" type="datetime1">
              <a:rPr lang="en-US" smtClean="0"/>
              <a:t>12/11/22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28A69-3561-CD47-97F5-027A2D5A4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76D47-155D-DE44-A72E-8BFB3881F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75F8-8D2A-6C45-9145-E41DAB7C91AE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4217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7647-6DCE-C54B-B869-DDA18206C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963" y="1122363"/>
            <a:ext cx="11624623" cy="2387600"/>
          </a:xfrm>
        </p:spPr>
        <p:txBody>
          <a:bodyPr>
            <a:normAutofit fontScale="90000"/>
          </a:bodyPr>
          <a:lstStyle/>
          <a:p>
            <a:r>
              <a:rPr lang="en-CN" dirty="0"/>
              <a:t>AIchemy_LIG/LIG2</a:t>
            </a:r>
            <a:br>
              <a:rPr lang="en-CN" dirty="0"/>
            </a:br>
            <a:r>
              <a:rPr lang="en-CN" dirty="0"/>
              <a:t>Transformer-based deep learning model for ligand pose prediction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9A15CB-0CBD-CA47-B790-199DC69C4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8528"/>
            <a:ext cx="9144000" cy="1836240"/>
          </a:xfrm>
        </p:spPr>
        <p:txBody>
          <a:bodyPr>
            <a:noAutofit/>
          </a:bodyPr>
          <a:lstStyle/>
          <a:p>
            <a:r>
              <a:rPr lang="en-CN" sz="3600" dirty="0"/>
              <a:t>Liangzhen</a:t>
            </a:r>
            <a:r>
              <a:rPr lang="zh-CN" altLang="en-US" sz="3600" dirty="0"/>
              <a:t> </a:t>
            </a:r>
            <a:r>
              <a:rPr lang="en-US" altLang="zh-CN" sz="3600" dirty="0"/>
              <a:t>ZHENG </a:t>
            </a:r>
          </a:p>
          <a:p>
            <a:r>
              <a:rPr lang="en-US" altLang="zh-CN" sz="3600" dirty="0" err="1"/>
              <a:t>Zelixir</a:t>
            </a:r>
            <a:r>
              <a:rPr lang="en-US" altLang="zh-CN" sz="3600" dirty="0"/>
              <a:t> Biotech, Shanghai, China</a:t>
            </a:r>
          </a:p>
          <a:p>
            <a:r>
              <a:rPr lang="en-US" sz="3600" dirty="0" err="1"/>
              <a:t>yishan</a:t>
            </a:r>
            <a:r>
              <a:rPr lang="en-US" altLang="zh-CN" sz="3600" dirty="0" err="1"/>
              <a:t>@zelixir.com</a:t>
            </a:r>
            <a:endParaRPr lang="en-CN" sz="3600" dirty="0"/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7794B1F9-2852-0044-825E-540BC975D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549" y="248804"/>
            <a:ext cx="2073037" cy="5516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F4810-D29A-7A43-9FC6-81FDC63E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1</a:t>
            </a:fld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567177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19AB3-DAC4-0448-8A3F-3A5168EA4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78" y="181649"/>
            <a:ext cx="10515600" cy="600793"/>
          </a:xfrm>
        </p:spPr>
        <p:txBody>
          <a:bodyPr>
            <a:normAutofit fontScale="90000"/>
          </a:bodyPr>
          <a:lstStyle/>
          <a:p>
            <a:r>
              <a:rPr lang="en-CN" dirty="0"/>
              <a:t>Acknowledgement</a:t>
            </a: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46035F68-DB6C-804B-BE62-B1FF9703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977" y="348149"/>
            <a:ext cx="2257586" cy="600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2C6616-2D84-9449-A5B5-9157FE27D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063" y="1136129"/>
            <a:ext cx="2107500" cy="687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A196D0-24B3-F84C-8E6B-B77DF71C7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313" y="2009701"/>
            <a:ext cx="2626931" cy="475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97CA7-3F63-1E45-909F-2863D089A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081" y="2676432"/>
            <a:ext cx="2626931" cy="54816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848A49-1809-7740-8232-D3CA1B80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10</a:t>
            </a:fld>
            <a:endParaRPr lang="en-CN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89E4FD7-A6FC-E547-AB86-0E674F17EA60}"/>
              </a:ext>
            </a:extLst>
          </p:cNvPr>
          <p:cNvGrpSpPr/>
          <p:nvPr/>
        </p:nvGrpSpPr>
        <p:grpSpPr>
          <a:xfrm>
            <a:off x="253631" y="1351581"/>
            <a:ext cx="3652979" cy="2077419"/>
            <a:chOff x="217843" y="840356"/>
            <a:chExt cx="3652979" cy="20774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8211840-B533-DC4D-8201-63C3A98CE9C6}"/>
                </a:ext>
              </a:extLst>
            </p:cNvPr>
            <p:cNvGrpSpPr/>
            <p:nvPr/>
          </p:nvGrpSpPr>
          <p:grpSpPr>
            <a:xfrm>
              <a:off x="217843" y="840356"/>
              <a:ext cx="1780616" cy="2066748"/>
              <a:chOff x="175332" y="623698"/>
              <a:chExt cx="1780616" cy="2066748"/>
            </a:xfrm>
          </p:grpSpPr>
          <p:pic>
            <p:nvPicPr>
              <p:cNvPr id="11" name="图片 1">
                <a:extLst>
                  <a:ext uri="{FF2B5EF4-FFF2-40B4-BE49-F238E27FC236}">
                    <a16:creationId xmlns:a16="http://schemas.microsoft.com/office/drawing/2014/main" id="{A9CF091C-2D47-4041-ABE5-A2FC81D5BD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1662"/>
              <a:stretch>
                <a:fillRect/>
              </a:stretch>
            </p:blipFill>
            <p:spPr>
              <a:xfrm>
                <a:off x="407958" y="623698"/>
                <a:ext cx="1315363" cy="1709190"/>
              </a:xfrm>
              <a:custGeom>
                <a:avLst/>
                <a:gdLst>
                  <a:gd name="connsiteX0" fmla="*/ 832152 w 1630002"/>
                  <a:gd name="connsiteY0" fmla="*/ 0 h 2115844"/>
                  <a:gd name="connsiteX1" fmla="*/ 1580217 w 1630002"/>
                  <a:gd name="connsiteY1" fmla="*/ 309859 h 2115844"/>
                  <a:gd name="connsiteX2" fmla="*/ 1630002 w 1630002"/>
                  <a:gd name="connsiteY2" fmla="*/ 364636 h 2115844"/>
                  <a:gd name="connsiteX3" fmla="*/ 1630002 w 1630002"/>
                  <a:gd name="connsiteY3" fmla="*/ 1751208 h 2115844"/>
                  <a:gd name="connsiteX4" fmla="*/ 1580217 w 1630002"/>
                  <a:gd name="connsiteY4" fmla="*/ 1805986 h 2115844"/>
                  <a:gd name="connsiteX5" fmla="*/ 832152 w 1630002"/>
                  <a:gd name="connsiteY5" fmla="*/ 2115844 h 2115844"/>
                  <a:gd name="connsiteX6" fmla="*/ 15807 w 1630002"/>
                  <a:gd name="connsiteY6" fmla="*/ 1730859 h 2115844"/>
                  <a:gd name="connsiteX7" fmla="*/ 0 w 1630002"/>
                  <a:gd name="connsiteY7" fmla="*/ 1709720 h 2115844"/>
                  <a:gd name="connsiteX8" fmla="*/ 0 w 1630002"/>
                  <a:gd name="connsiteY8" fmla="*/ 406124 h 2115844"/>
                  <a:gd name="connsiteX9" fmla="*/ 15807 w 1630002"/>
                  <a:gd name="connsiteY9" fmla="*/ 384986 h 2115844"/>
                  <a:gd name="connsiteX10" fmla="*/ 832152 w 1630002"/>
                  <a:gd name="connsiteY10" fmla="*/ 0 h 2115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30002" h="2115844">
                    <a:moveTo>
                      <a:pt x="832152" y="0"/>
                    </a:moveTo>
                    <a:cubicBezTo>
                      <a:pt x="1124290" y="0"/>
                      <a:pt x="1388770" y="118412"/>
                      <a:pt x="1580217" y="309859"/>
                    </a:cubicBezTo>
                    <a:lnTo>
                      <a:pt x="1630002" y="364636"/>
                    </a:lnTo>
                    <a:lnTo>
                      <a:pt x="1630002" y="1751208"/>
                    </a:lnTo>
                    <a:lnTo>
                      <a:pt x="1580217" y="1805986"/>
                    </a:lnTo>
                    <a:cubicBezTo>
                      <a:pt x="1388770" y="1997432"/>
                      <a:pt x="1124290" y="2115844"/>
                      <a:pt x="832152" y="2115844"/>
                    </a:cubicBezTo>
                    <a:cubicBezTo>
                      <a:pt x="503497" y="2115844"/>
                      <a:pt x="209846" y="1965979"/>
                      <a:pt x="15807" y="1730859"/>
                    </a:cubicBezTo>
                    <a:lnTo>
                      <a:pt x="0" y="1709720"/>
                    </a:lnTo>
                    <a:lnTo>
                      <a:pt x="0" y="406124"/>
                    </a:lnTo>
                    <a:lnTo>
                      <a:pt x="15807" y="384986"/>
                    </a:lnTo>
                    <a:cubicBezTo>
                      <a:pt x="209846" y="149865"/>
                      <a:pt x="503497" y="0"/>
                      <a:pt x="832152" y="0"/>
                    </a:cubicBezTo>
                    <a:close/>
                  </a:path>
                </a:pathLst>
              </a:cu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6DDAF1-A8D9-874C-A282-04AEEA0C62C6}"/>
                  </a:ext>
                </a:extLst>
              </p:cNvPr>
              <p:cNvSpPr txBox="1"/>
              <p:nvPr/>
            </p:nvSpPr>
            <p:spPr>
              <a:xfrm>
                <a:off x="175332" y="2321114"/>
                <a:ext cx="1780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/>
                  <a:t>Tao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Shen (</a:t>
                </a:r>
                <a:r>
                  <a:rPr lang="en-US" altLang="zh-CN" dirty="0" err="1"/>
                  <a:t>Zelixir</a:t>
                </a:r>
                <a:r>
                  <a:rPr lang="en-US" altLang="zh-CN" dirty="0"/>
                  <a:t>)</a:t>
                </a:r>
                <a:endParaRPr lang="en-CN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8AC502-DACD-6E4E-B6FD-552EDBE4B1CB}"/>
                </a:ext>
              </a:extLst>
            </p:cNvPr>
            <p:cNvGrpSpPr/>
            <p:nvPr/>
          </p:nvGrpSpPr>
          <p:grpSpPr>
            <a:xfrm>
              <a:off x="2162597" y="964444"/>
              <a:ext cx="1708225" cy="1953331"/>
              <a:chOff x="1750771" y="1093985"/>
              <a:chExt cx="1708225" cy="19533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21D7103-B31B-3A4A-A587-0A8E9F0B9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843323" y="1093985"/>
                <a:ext cx="1523123" cy="153865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34F39B-C782-864E-8B41-7C592A75F5A7}"/>
                  </a:ext>
                </a:extLst>
              </p:cNvPr>
              <p:cNvSpPr txBox="1"/>
              <p:nvPr/>
            </p:nvSpPr>
            <p:spPr>
              <a:xfrm>
                <a:off x="1750771" y="2677984"/>
                <a:ext cx="1708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N" dirty="0"/>
                  <a:t>Fuxu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Liu (</a:t>
                </a:r>
                <a:r>
                  <a:rPr lang="en-US" altLang="zh-CN" dirty="0" err="1"/>
                  <a:t>Zelixir</a:t>
                </a:r>
                <a:r>
                  <a:rPr lang="en-US" altLang="zh-CN" dirty="0"/>
                  <a:t>)</a:t>
                </a:r>
                <a:endParaRPr lang="en-CN" dirty="0"/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3767E2F-3F5A-4247-AEC6-084F56456B82}"/>
              </a:ext>
            </a:extLst>
          </p:cNvPr>
          <p:cNvSpPr txBox="1"/>
          <p:nvPr/>
        </p:nvSpPr>
        <p:spPr>
          <a:xfrm>
            <a:off x="174781" y="924061"/>
            <a:ext cx="4232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zPoseScore deep</a:t>
            </a:r>
            <a:r>
              <a:rPr lang="zh-CN" altLang="en-US" sz="2400" dirty="0"/>
              <a:t> </a:t>
            </a:r>
            <a:r>
              <a:rPr lang="en-US" altLang="zh-CN" sz="2400" dirty="0"/>
              <a:t>learning model</a:t>
            </a:r>
            <a:endParaRPr lang="en-CN" sz="2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859392-126D-9C44-8D92-9CD2D2B9E5F0}"/>
              </a:ext>
            </a:extLst>
          </p:cNvPr>
          <p:cNvGrpSpPr/>
          <p:nvPr/>
        </p:nvGrpSpPr>
        <p:grpSpPr>
          <a:xfrm>
            <a:off x="328644" y="4281710"/>
            <a:ext cx="1695977" cy="2296980"/>
            <a:chOff x="387513" y="3903650"/>
            <a:chExt cx="1695977" cy="229698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4211CA-85A9-0948-A332-45D962784CC0}"/>
                </a:ext>
              </a:extLst>
            </p:cNvPr>
            <p:cNvSpPr txBox="1"/>
            <p:nvPr/>
          </p:nvSpPr>
          <p:spPr>
            <a:xfrm>
              <a:off x="387513" y="5831298"/>
              <a:ext cx="1695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Yifan</a:t>
              </a:r>
              <a:r>
                <a:rPr lang="zh-CN" altLang="en-US" dirty="0"/>
                <a:t> </a:t>
              </a:r>
              <a:r>
                <a:rPr lang="en-US" altLang="zh-CN" dirty="0"/>
                <a:t>Bu (</a:t>
              </a:r>
              <a:r>
                <a:rPr lang="en-US" altLang="zh-CN" dirty="0" err="1"/>
                <a:t>Zelixir</a:t>
              </a:r>
              <a:r>
                <a:rPr lang="en-US" altLang="zh-CN" dirty="0"/>
                <a:t>)</a:t>
              </a:r>
              <a:endParaRPr lang="en-CN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A0DA16-7157-F844-BEBF-352746C6A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641" y="3903650"/>
              <a:ext cx="1349848" cy="181343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3E73CB-74BA-764C-8C98-9526FA9D74E3}"/>
              </a:ext>
            </a:extLst>
          </p:cNvPr>
          <p:cNvGrpSpPr/>
          <p:nvPr/>
        </p:nvGrpSpPr>
        <p:grpSpPr>
          <a:xfrm>
            <a:off x="8709518" y="4349168"/>
            <a:ext cx="1798016" cy="2508832"/>
            <a:chOff x="4731770" y="3636489"/>
            <a:chExt cx="1798016" cy="250883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16B5796-EA0A-7F4E-B4AB-54106B872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885" y="3636489"/>
              <a:ext cx="1520543" cy="182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61866B-8C09-1047-8151-D49E9F218285}"/>
                </a:ext>
              </a:extLst>
            </p:cNvPr>
            <p:cNvSpPr txBox="1"/>
            <p:nvPr/>
          </p:nvSpPr>
          <p:spPr>
            <a:xfrm>
              <a:off x="4731770" y="5498990"/>
              <a:ext cx="1798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dirty="0"/>
                <a:t>Weifeng</a:t>
              </a:r>
              <a:r>
                <a:rPr lang="zh-CN" altLang="en-US" dirty="0"/>
                <a:t> </a:t>
              </a:r>
              <a:r>
                <a:rPr lang="en-US" altLang="zh-CN" dirty="0"/>
                <a:t>Li</a:t>
              </a:r>
              <a:r>
                <a:rPr lang="zh-CN" altLang="en-US" dirty="0"/>
                <a:t> </a:t>
              </a:r>
              <a:r>
                <a:rPr lang="en-US" altLang="zh-CN" dirty="0"/>
                <a:t>(Shandong U)</a:t>
              </a:r>
              <a:endParaRPr lang="en-CN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8B62EB-A599-7A4A-B557-31B13A4DAFDD}"/>
              </a:ext>
            </a:extLst>
          </p:cNvPr>
          <p:cNvGrpSpPr/>
          <p:nvPr/>
        </p:nvGrpSpPr>
        <p:grpSpPr>
          <a:xfrm>
            <a:off x="6981875" y="4382729"/>
            <a:ext cx="2011096" cy="2526857"/>
            <a:chOff x="7081462" y="3678560"/>
            <a:chExt cx="2011096" cy="252685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38B047-D6B2-4846-B6F1-B071727B2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732" t="38001" r="21647"/>
            <a:stretch/>
          </p:blipFill>
          <p:spPr>
            <a:xfrm>
              <a:off x="7081462" y="3678560"/>
              <a:ext cx="1573404" cy="181787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E2FA8C5-B36B-2147-94BC-AC0F59B474EC}"/>
                </a:ext>
              </a:extLst>
            </p:cNvPr>
            <p:cNvSpPr txBox="1"/>
            <p:nvPr/>
          </p:nvSpPr>
          <p:spPr>
            <a:xfrm>
              <a:off x="7150812" y="5559086"/>
              <a:ext cx="19417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N" dirty="0"/>
                <a:t>Zechen</a:t>
              </a:r>
              <a:r>
                <a:rPr lang="zh-CN" altLang="en-US" dirty="0"/>
                <a:t> </a:t>
              </a:r>
              <a:r>
                <a:rPr lang="en-US" altLang="zh-CN" dirty="0"/>
                <a:t>Wang (Shandong U)</a:t>
              </a:r>
              <a:endParaRPr lang="en-CN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78151A4-6589-134F-8EC4-BC80041E1FC5}"/>
              </a:ext>
            </a:extLst>
          </p:cNvPr>
          <p:cNvGrpSpPr/>
          <p:nvPr/>
        </p:nvGrpSpPr>
        <p:grpSpPr>
          <a:xfrm>
            <a:off x="2024621" y="4298299"/>
            <a:ext cx="1956678" cy="2612430"/>
            <a:chOff x="2074158" y="3782068"/>
            <a:chExt cx="1956678" cy="2612430"/>
          </a:xfrm>
        </p:grpSpPr>
        <p:pic>
          <p:nvPicPr>
            <p:cNvPr id="1028" name="Picture 4" descr="See the source image">
              <a:extLst>
                <a:ext uri="{FF2B5EF4-FFF2-40B4-BE49-F238E27FC236}">
                  <a16:creationId xmlns:a16="http://schemas.microsoft.com/office/drawing/2014/main" id="{A0DC10C7-4E1D-2346-9CC8-40B1537D5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938" y="3782068"/>
              <a:ext cx="1689100" cy="168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76BB154-6430-D74E-ABEC-D0031E008D8E}"/>
                </a:ext>
              </a:extLst>
            </p:cNvPr>
            <p:cNvSpPr txBox="1"/>
            <p:nvPr/>
          </p:nvSpPr>
          <p:spPr>
            <a:xfrm>
              <a:off x="2074158" y="5471168"/>
              <a:ext cx="19566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dirty="0"/>
                <a:t>Jinyuan</a:t>
              </a:r>
              <a:r>
                <a:rPr lang="zh-CN" altLang="en-US" dirty="0"/>
                <a:t> </a:t>
              </a:r>
              <a:r>
                <a:rPr lang="en-US" altLang="zh-CN" dirty="0"/>
                <a:t>Sun </a:t>
              </a:r>
            </a:p>
            <a:p>
              <a:pPr algn="ctr"/>
              <a:r>
                <a:rPr lang="en-US" altLang="zh-CN" dirty="0"/>
                <a:t>(Institute of Microbiology, CAS)</a:t>
              </a:r>
              <a:endParaRPr lang="en-CN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17FF764-C90C-644D-9512-CA1AB24D6A3C}"/>
              </a:ext>
            </a:extLst>
          </p:cNvPr>
          <p:cNvGrpSpPr/>
          <p:nvPr/>
        </p:nvGrpSpPr>
        <p:grpSpPr>
          <a:xfrm>
            <a:off x="10577970" y="4462638"/>
            <a:ext cx="1419776" cy="2347132"/>
            <a:chOff x="8539225" y="4151258"/>
            <a:chExt cx="1419776" cy="2347132"/>
          </a:xfrm>
        </p:grpSpPr>
        <p:pic>
          <p:nvPicPr>
            <p:cNvPr id="1030" name="Picture 6" descr="Image result for 魏彦杰. Size: 128 x 185. Source: people.ucas.ac.cn">
              <a:extLst>
                <a:ext uri="{FF2B5EF4-FFF2-40B4-BE49-F238E27FC236}">
                  <a16:creationId xmlns:a16="http://schemas.microsoft.com/office/drawing/2014/main" id="{E6F57C84-66AD-8244-95FA-DB0FB1CA33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54"/>
            <a:stretch/>
          </p:blipFill>
          <p:spPr bwMode="auto">
            <a:xfrm>
              <a:off x="8539225" y="4151258"/>
              <a:ext cx="1419776" cy="1741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DCBDA6-D5B0-6B4D-9392-490C08D69FBE}"/>
                </a:ext>
              </a:extLst>
            </p:cNvPr>
            <p:cNvSpPr txBox="1"/>
            <p:nvPr/>
          </p:nvSpPr>
          <p:spPr>
            <a:xfrm>
              <a:off x="8680098" y="5852059"/>
              <a:ext cx="1187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Yanjie Wei</a:t>
              </a:r>
            </a:p>
            <a:p>
              <a:r>
                <a:rPr lang="en-CN" dirty="0"/>
                <a:t>(SIAT, CAS)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FA0A529-2296-B146-8F3A-E53D14FA0183}"/>
              </a:ext>
            </a:extLst>
          </p:cNvPr>
          <p:cNvSpPr txBox="1"/>
          <p:nvPr/>
        </p:nvSpPr>
        <p:spPr>
          <a:xfrm>
            <a:off x="874306" y="3713292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Visual Inspection</a:t>
            </a:r>
            <a:endParaRPr lang="en-CN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67E80B-41E4-A34F-BBB9-6955E7DDA12B}"/>
              </a:ext>
            </a:extLst>
          </p:cNvPr>
          <p:cNvSpPr txBox="1"/>
          <p:nvPr/>
        </p:nvSpPr>
        <p:spPr>
          <a:xfrm>
            <a:off x="7671285" y="3800738"/>
            <a:ext cx="328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DeepRMSD</a:t>
            </a:r>
            <a:r>
              <a:rPr lang="en-US" sz="2400" dirty="0"/>
              <a:t> Optimization</a:t>
            </a:r>
            <a:endParaRPr lang="en-CN" sz="2400" dirty="0"/>
          </a:p>
        </p:txBody>
      </p:sp>
      <p:pic>
        <p:nvPicPr>
          <p:cNvPr id="41" name="图片 9">
            <a:extLst>
              <a:ext uri="{FF2B5EF4-FFF2-40B4-BE49-F238E27FC236}">
                <a16:creationId xmlns:a16="http://schemas.microsoft.com/office/drawing/2014/main" id="{C5426C75-A749-F54A-8386-D582BDB48C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4110" y="358197"/>
            <a:ext cx="4259379" cy="31927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4BD712D-2F8C-6F4F-A529-1D7B06A20D7B}"/>
              </a:ext>
            </a:extLst>
          </p:cNvPr>
          <p:cNvGrpSpPr/>
          <p:nvPr/>
        </p:nvGrpSpPr>
        <p:grpSpPr>
          <a:xfrm>
            <a:off x="4459334" y="4198002"/>
            <a:ext cx="1975156" cy="2447203"/>
            <a:chOff x="4370252" y="4052600"/>
            <a:chExt cx="1975156" cy="2447203"/>
          </a:xfrm>
        </p:grpSpPr>
        <p:pic>
          <p:nvPicPr>
            <p:cNvPr id="44" name="图片 29">
              <a:extLst>
                <a:ext uri="{FF2B5EF4-FFF2-40B4-BE49-F238E27FC236}">
                  <a16:creationId xmlns:a16="http://schemas.microsoft.com/office/drawing/2014/main" id="{AAD18F54-BFEF-354D-94C5-349130FE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12967" y="4052600"/>
              <a:ext cx="1315564" cy="199405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FA76E4E-276F-EB4C-908E-8842BA429D49}"/>
                </a:ext>
              </a:extLst>
            </p:cNvPr>
            <p:cNvSpPr txBox="1"/>
            <p:nvPr/>
          </p:nvSpPr>
          <p:spPr>
            <a:xfrm>
              <a:off x="4370252" y="6130471"/>
              <a:ext cx="1975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N" dirty="0"/>
                <a:t>Peng</a:t>
              </a:r>
              <a:r>
                <a:rPr lang="zh-CN" altLang="en-US" dirty="0"/>
                <a:t> </a:t>
              </a:r>
              <a:r>
                <a:rPr lang="en-US" altLang="zh-CN" dirty="0" err="1"/>
                <a:t>Xiong</a:t>
              </a:r>
              <a:r>
                <a:rPr lang="en-US" altLang="zh-CN" dirty="0"/>
                <a:t> (</a:t>
              </a:r>
              <a:r>
                <a:rPr lang="en-US" altLang="zh-CN" dirty="0" err="1"/>
                <a:t>Zelixir</a:t>
              </a:r>
              <a:r>
                <a:rPr lang="en-US" altLang="zh-CN" dirty="0"/>
                <a:t>)</a:t>
              </a:r>
              <a:endParaRPr lang="en-CN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B949B33-401B-224C-AB7C-23525A6A2F7B}"/>
              </a:ext>
            </a:extLst>
          </p:cNvPr>
          <p:cNvSpPr txBox="1"/>
          <p:nvPr/>
        </p:nvSpPr>
        <p:spPr>
          <a:xfrm>
            <a:off x="4214548" y="3800738"/>
            <a:ext cx="2679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RNA-Lignad (R1117)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66AEF5-1D7E-BF43-9778-6A3A01C6ECDB}"/>
              </a:ext>
            </a:extLst>
          </p:cNvPr>
          <p:cNvSpPr txBox="1"/>
          <p:nvPr/>
        </p:nvSpPr>
        <p:spPr>
          <a:xfrm>
            <a:off x="5634970" y="3477841"/>
            <a:ext cx="22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Zelixir cofounder team</a:t>
            </a:r>
          </a:p>
        </p:txBody>
      </p:sp>
    </p:spTree>
    <p:extLst>
      <p:ext uri="{BB962C8B-B14F-4D97-AF65-F5344CB8AC3E}">
        <p14:creationId xmlns:p14="http://schemas.microsoft.com/office/powerpoint/2010/main" val="425502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FDA7-D103-2D4A-BF26-FC8EDED4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CN" dirty="0"/>
              <a:t>Thanks!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FE9C8-64DA-924E-83BB-9F9EFDD0A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11</a:t>
            </a:fld>
            <a:endParaRPr lang="en-CN"/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F00252ED-27B1-1C4C-B524-0A05585BC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977" y="348149"/>
            <a:ext cx="2257586" cy="6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50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5CBC0A71-6A43-4948-B714-7447A1C5E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240" y="2131380"/>
            <a:ext cx="986047" cy="847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419FA-4C10-8C43-809C-27EE4607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61" y="195163"/>
            <a:ext cx="10515600" cy="714256"/>
          </a:xfrm>
        </p:spPr>
        <p:txBody>
          <a:bodyPr/>
          <a:lstStyle/>
          <a:p>
            <a:r>
              <a:rPr lang="en-CN" dirty="0"/>
              <a:t>Training and Testing Dataset Preparation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225C87-1927-6A4D-B2ED-ADDD328B0B0D}"/>
              </a:ext>
            </a:extLst>
          </p:cNvPr>
          <p:cNvGrpSpPr/>
          <p:nvPr/>
        </p:nvGrpSpPr>
        <p:grpSpPr>
          <a:xfrm>
            <a:off x="3219624" y="2308568"/>
            <a:ext cx="666429" cy="782666"/>
            <a:chOff x="7361693" y="1627320"/>
            <a:chExt cx="666429" cy="7826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50E1CC1-BE7D-A74B-AD30-F75A9F391A3B}"/>
                </a:ext>
              </a:extLst>
            </p:cNvPr>
            <p:cNvSpPr/>
            <p:nvPr/>
          </p:nvSpPr>
          <p:spPr>
            <a:xfrm>
              <a:off x="7361693" y="2022527"/>
              <a:ext cx="666427" cy="3874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6E4E5C8-411F-0241-8CF8-CC725077C96A}"/>
                </a:ext>
              </a:extLst>
            </p:cNvPr>
            <p:cNvSpPr/>
            <p:nvPr/>
          </p:nvSpPr>
          <p:spPr>
            <a:xfrm>
              <a:off x="7361694" y="1890790"/>
              <a:ext cx="666427" cy="3874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076E93-148D-ED41-9831-B98DF91F8FE0}"/>
                </a:ext>
              </a:extLst>
            </p:cNvPr>
            <p:cNvSpPr/>
            <p:nvPr/>
          </p:nvSpPr>
          <p:spPr>
            <a:xfrm>
              <a:off x="7361695" y="1774553"/>
              <a:ext cx="666427" cy="3874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157934-8216-1543-B68A-EB791AEF856C}"/>
                </a:ext>
              </a:extLst>
            </p:cNvPr>
            <p:cNvSpPr/>
            <p:nvPr/>
          </p:nvSpPr>
          <p:spPr>
            <a:xfrm>
              <a:off x="7361695" y="1627320"/>
              <a:ext cx="666427" cy="38745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500"/>
                </a:lnSpc>
              </a:pPr>
              <a:endPara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31CAB2-D28C-0040-B24E-E632C1698FF2}"/>
                </a:ext>
              </a:extLst>
            </p:cNvPr>
            <p:cNvCxnSpPr>
              <a:stCxn id="8" idx="2"/>
              <a:endCxn id="5" idx="2"/>
            </p:cNvCxnSpPr>
            <p:nvPr/>
          </p:nvCxnSpPr>
          <p:spPr>
            <a:xfrm flipH="1">
              <a:off x="7361693" y="1821050"/>
              <a:ext cx="2" cy="395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94733C-4A54-0E43-A0AA-D2A91189D50E}"/>
                </a:ext>
              </a:extLst>
            </p:cNvPr>
            <p:cNvCxnSpPr/>
            <p:nvPr/>
          </p:nvCxnSpPr>
          <p:spPr>
            <a:xfrm flipH="1">
              <a:off x="8028118" y="1849987"/>
              <a:ext cx="2" cy="395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B744366-0E2D-E744-9D32-34F18D652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88" y="2449914"/>
            <a:ext cx="1499923" cy="4999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EB881B-8146-5D41-B8EC-F660BA46D8FC}"/>
              </a:ext>
            </a:extLst>
          </p:cNvPr>
          <p:cNvCxnSpPr>
            <a:cxnSpLocks/>
          </p:cNvCxnSpPr>
          <p:nvPr/>
        </p:nvCxnSpPr>
        <p:spPr>
          <a:xfrm>
            <a:off x="1872867" y="2721429"/>
            <a:ext cx="1170371" cy="740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6B55F2-605B-9648-B290-2EBB4037519C}"/>
              </a:ext>
            </a:extLst>
          </p:cNvPr>
          <p:cNvSpPr txBox="1"/>
          <p:nvPr/>
        </p:nvSpPr>
        <p:spPr>
          <a:xfrm>
            <a:off x="359961" y="3173786"/>
            <a:ext cx="135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All PDB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8A893-898D-484A-A3B8-41294BEB9EB0}"/>
              </a:ext>
            </a:extLst>
          </p:cNvPr>
          <p:cNvSpPr txBox="1"/>
          <p:nvPr/>
        </p:nvSpPr>
        <p:spPr>
          <a:xfrm>
            <a:off x="2660250" y="3173786"/>
            <a:ext cx="204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Protein-Ligand Pairs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22F6A5-4C0E-6244-A162-A3764E378A26}"/>
              </a:ext>
            </a:extLst>
          </p:cNvPr>
          <p:cNvCxnSpPr>
            <a:cxnSpLocks/>
          </p:cNvCxnSpPr>
          <p:nvPr/>
        </p:nvCxnSpPr>
        <p:spPr>
          <a:xfrm flipV="1">
            <a:off x="3766832" y="2237822"/>
            <a:ext cx="991607" cy="483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AF27CF2-A166-C745-8531-CFDC77AF85A8}"/>
              </a:ext>
            </a:extLst>
          </p:cNvPr>
          <p:cNvSpPr/>
          <p:nvPr/>
        </p:nvSpPr>
        <p:spPr>
          <a:xfrm>
            <a:off x="4671694" y="1572529"/>
            <a:ext cx="1174698" cy="109089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4A35FE4-E52A-C648-8694-ECB0E923CA5E}"/>
              </a:ext>
            </a:extLst>
          </p:cNvPr>
          <p:cNvCxnSpPr>
            <a:cxnSpLocks/>
          </p:cNvCxnSpPr>
          <p:nvPr/>
        </p:nvCxnSpPr>
        <p:spPr>
          <a:xfrm flipV="1">
            <a:off x="5776667" y="1786423"/>
            <a:ext cx="378399" cy="945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40EE2B3-B19F-EC4B-94E0-635BD8993CC0}"/>
              </a:ext>
            </a:extLst>
          </p:cNvPr>
          <p:cNvGrpSpPr/>
          <p:nvPr/>
        </p:nvGrpSpPr>
        <p:grpSpPr>
          <a:xfrm>
            <a:off x="6345610" y="1537622"/>
            <a:ext cx="1705860" cy="120966"/>
            <a:chOff x="4917702" y="4879516"/>
            <a:chExt cx="2670214" cy="18506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5196206-EECC-2B4C-A178-73CDC3B08A0E}"/>
                </a:ext>
              </a:extLst>
            </p:cNvPr>
            <p:cNvCxnSpPr>
              <a:cxnSpLocks/>
            </p:cNvCxnSpPr>
            <p:nvPr/>
          </p:nvCxnSpPr>
          <p:spPr>
            <a:xfrm>
              <a:off x="4917702" y="4972050"/>
              <a:ext cx="267021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FF69E5-8CE1-7F49-B3A6-CFC2B243C261}"/>
                </a:ext>
              </a:extLst>
            </p:cNvPr>
            <p:cNvSpPr/>
            <p:nvPr/>
          </p:nvSpPr>
          <p:spPr>
            <a:xfrm>
              <a:off x="4988615" y="4882050"/>
              <a:ext cx="180000" cy="18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A438A8D-0E9C-5844-8B0F-F719B3B2ABD5}"/>
                </a:ext>
              </a:extLst>
            </p:cNvPr>
            <p:cNvSpPr/>
            <p:nvPr/>
          </p:nvSpPr>
          <p:spPr>
            <a:xfrm>
              <a:off x="5171195" y="4882050"/>
              <a:ext cx="180000" cy="18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ABC2C6-3B61-E54B-8432-DAFD6FD023B1}"/>
                </a:ext>
              </a:extLst>
            </p:cNvPr>
            <p:cNvSpPr/>
            <p:nvPr/>
          </p:nvSpPr>
          <p:spPr>
            <a:xfrm>
              <a:off x="5351195" y="4882050"/>
              <a:ext cx="180000" cy="180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3BF4CC8-0B78-5543-A378-A6141660EA0E}"/>
                </a:ext>
              </a:extLst>
            </p:cNvPr>
            <p:cNvSpPr/>
            <p:nvPr/>
          </p:nvSpPr>
          <p:spPr>
            <a:xfrm>
              <a:off x="5531195" y="488205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90D802E-D228-8A4D-9671-45309A9C6FCC}"/>
                </a:ext>
              </a:extLst>
            </p:cNvPr>
            <p:cNvSpPr/>
            <p:nvPr/>
          </p:nvSpPr>
          <p:spPr>
            <a:xfrm>
              <a:off x="5711195" y="4882050"/>
              <a:ext cx="180000" cy="18000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F58F0B7-CB63-114F-9BD0-6AE6CBE5497B}"/>
                </a:ext>
              </a:extLst>
            </p:cNvPr>
            <p:cNvSpPr/>
            <p:nvPr/>
          </p:nvSpPr>
          <p:spPr>
            <a:xfrm>
              <a:off x="5891195" y="4882050"/>
              <a:ext cx="180000" cy="18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6674CAE-2ACD-8B41-A1F3-A8CF70E7C3BE}"/>
                </a:ext>
              </a:extLst>
            </p:cNvPr>
            <p:cNvSpPr/>
            <p:nvPr/>
          </p:nvSpPr>
          <p:spPr>
            <a:xfrm>
              <a:off x="6065066" y="4882050"/>
              <a:ext cx="180000" cy="180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6C9FF07-4CB8-1F49-9BAB-2C7D8A9E3B6E}"/>
                </a:ext>
              </a:extLst>
            </p:cNvPr>
            <p:cNvSpPr/>
            <p:nvPr/>
          </p:nvSpPr>
          <p:spPr>
            <a:xfrm>
              <a:off x="6246542" y="488205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03EA12E-33DB-AB42-8BE3-2F707E9B1B22}"/>
                </a:ext>
              </a:extLst>
            </p:cNvPr>
            <p:cNvSpPr/>
            <p:nvPr/>
          </p:nvSpPr>
          <p:spPr>
            <a:xfrm>
              <a:off x="6425761" y="488205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03284D-76E6-1047-A069-35A3AF22D30B}"/>
                </a:ext>
              </a:extLst>
            </p:cNvPr>
            <p:cNvSpPr/>
            <p:nvPr/>
          </p:nvSpPr>
          <p:spPr>
            <a:xfrm>
              <a:off x="6605761" y="4882050"/>
              <a:ext cx="180000" cy="18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4EB655B-5AF7-114A-8356-D02FB2658B01}"/>
                </a:ext>
              </a:extLst>
            </p:cNvPr>
            <p:cNvSpPr/>
            <p:nvPr/>
          </p:nvSpPr>
          <p:spPr>
            <a:xfrm>
              <a:off x="6784980" y="4882050"/>
              <a:ext cx="180000" cy="18000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FCBDBF4-A256-1A44-9922-CDD866436FB9}"/>
                </a:ext>
              </a:extLst>
            </p:cNvPr>
            <p:cNvSpPr/>
            <p:nvPr/>
          </p:nvSpPr>
          <p:spPr>
            <a:xfrm>
              <a:off x="6964199" y="48845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5DC2EB-EE1C-1646-ABE5-5BE721BBC1ED}"/>
                </a:ext>
              </a:extLst>
            </p:cNvPr>
            <p:cNvSpPr/>
            <p:nvPr/>
          </p:nvSpPr>
          <p:spPr>
            <a:xfrm>
              <a:off x="7144894" y="4882050"/>
              <a:ext cx="180000" cy="1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1C18284-9F68-4049-9755-0F3B82FAD001}"/>
                </a:ext>
              </a:extLst>
            </p:cNvPr>
            <p:cNvSpPr/>
            <p:nvPr/>
          </p:nvSpPr>
          <p:spPr>
            <a:xfrm>
              <a:off x="7318070" y="4879516"/>
              <a:ext cx="180000" cy="18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B188D3A-9A4E-254E-A5F8-A37A5BA8DB97}"/>
              </a:ext>
            </a:extLst>
          </p:cNvPr>
          <p:cNvSpPr txBox="1"/>
          <p:nvPr/>
        </p:nvSpPr>
        <p:spPr>
          <a:xfrm>
            <a:off x="6276420" y="1617436"/>
            <a:ext cx="183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Protein Sequence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1239EC8-F45D-F444-8530-29488171B37D}"/>
              </a:ext>
            </a:extLst>
          </p:cNvPr>
          <p:cNvCxnSpPr>
            <a:cxnSpLocks/>
          </p:cNvCxnSpPr>
          <p:nvPr/>
        </p:nvCxnSpPr>
        <p:spPr>
          <a:xfrm>
            <a:off x="7078601" y="1933297"/>
            <a:ext cx="0" cy="291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17277F1-18EF-3346-95AF-38EA4FA1AF3C}"/>
              </a:ext>
            </a:extLst>
          </p:cNvPr>
          <p:cNvSpPr txBox="1"/>
          <p:nvPr/>
        </p:nvSpPr>
        <p:spPr>
          <a:xfrm>
            <a:off x="6434812" y="1953400"/>
            <a:ext cx="651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fastAF2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A83B50-9BA1-194D-992A-FECFD70DEB00}"/>
              </a:ext>
            </a:extLst>
          </p:cNvPr>
          <p:cNvSpPr txBox="1"/>
          <p:nvPr/>
        </p:nvSpPr>
        <p:spPr>
          <a:xfrm rot="20014740">
            <a:off x="3858492" y="2090846"/>
            <a:ext cx="75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Filters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F5289C-1864-7541-8DA1-5FA53D04E6C7}"/>
              </a:ext>
            </a:extLst>
          </p:cNvPr>
          <p:cNvSpPr/>
          <p:nvPr/>
        </p:nvSpPr>
        <p:spPr>
          <a:xfrm>
            <a:off x="9720223" y="1175316"/>
            <a:ext cx="1295196" cy="2367799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A9A1E55-5A2C-D04C-B09C-C914B0F282C1}"/>
              </a:ext>
            </a:extLst>
          </p:cNvPr>
          <p:cNvSpPr/>
          <p:nvPr/>
        </p:nvSpPr>
        <p:spPr>
          <a:xfrm>
            <a:off x="8458868" y="2423985"/>
            <a:ext cx="291173" cy="25636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D49D3118-B83F-6146-932B-07F52D179062}"/>
              </a:ext>
            </a:extLst>
          </p:cNvPr>
          <p:cNvCxnSpPr>
            <a:cxnSpLocks/>
          </p:cNvCxnSpPr>
          <p:nvPr/>
        </p:nvCxnSpPr>
        <p:spPr>
          <a:xfrm flipV="1">
            <a:off x="7384030" y="2502297"/>
            <a:ext cx="7856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33B8BC6-EBA6-914D-B04F-7411375EFECB}"/>
              </a:ext>
            </a:extLst>
          </p:cNvPr>
          <p:cNvSpPr txBox="1"/>
          <p:nvPr/>
        </p:nvSpPr>
        <p:spPr>
          <a:xfrm>
            <a:off x="7384030" y="2265475"/>
            <a:ext cx="82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N" sz="1200" dirty="0"/>
              <a:t>Pocket</a:t>
            </a:r>
          </a:p>
          <a:p>
            <a:pPr algn="ctr"/>
            <a:r>
              <a:rPr lang="en-CN" sz="1200" dirty="0"/>
              <a:t>Prediction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3C538FC-A599-6F49-AE5F-5DC141B42C1B}"/>
              </a:ext>
            </a:extLst>
          </p:cNvPr>
          <p:cNvCxnSpPr>
            <a:cxnSpLocks/>
          </p:cNvCxnSpPr>
          <p:nvPr/>
        </p:nvCxnSpPr>
        <p:spPr>
          <a:xfrm flipV="1">
            <a:off x="8806513" y="2502297"/>
            <a:ext cx="7856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7FC001F-F9F8-9E4C-B0BE-98C8B9440B3E}"/>
              </a:ext>
            </a:extLst>
          </p:cNvPr>
          <p:cNvCxnSpPr>
            <a:cxnSpLocks/>
          </p:cNvCxnSpPr>
          <p:nvPr/>
        </p:nvCxnSpPr>
        <p:spPr>
          <a:xfrm flipV="1">
            <a:off x="7309030" y="1583161"/>
            <a:ext cx="2511130" cy="6257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85D7A695-7B03-CB45-83F3-377FBA154197}"/>
              </a:ext>
            </a:extLst>
          </p:cNvPr>
          <p:cNvCxnSpPr>
            <a:cxnSpLocks/>
          </p:cNvCxnSpPr>
          <p:nvPr/>
        </p:nvCxnSpPr>
        <p:spPr>
          <a:xfrm>
            <a:off x="5617761" y="2283078"/>
            <a:ext cx="2907402" cy="697335"/>
          </a:xfrm>
          <a:prstGeom prst="bentConnector4">
            <a:avLst>
              <a:gd name="adj1" fmla="val -187"/>
              <a:gd name="adj2" fmla="val 18377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67B36265-7FE6-0F46-8B60-7C2D67388F95}"/>
              </a:ext>
            </a:extLst>
          </p:cNvPr>
          <p:cNvSpPr txBox="1"/>
          <p:nvPr/>
        </p:nvSpPr>
        <p:spPr>
          <a:xfrm>
            <a:off x="8735673" y="2244594"/>
            <a:ext cx="103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Local Docking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6F6C213-17CE-E645-AC24-4C4FE09273F2}"/>
              </a:ext>
            </a:extLst>
          </p:cNvPr>
          <p:cNvSpPr txBox="1"/>
          <p:nvPr/>
        </p:nvSpPr>
        <p:spPr>
          <a:xfrm rot="20799205">
            <a:off x="8196954" y="1832697"/>
            <a:ext cx="1034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Blind Docking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BA38AF7-CAF4-5040-93AB-497FA5A4A2D1}"/>
              </a:ext>
            </a:extLst>
          </p:cNvPr>
          <p:cNvSpPr txBox="1"/>
          <p:nvPr/>
        </p:nvSpPr>
        <p:spPr>
          <a:xfrm>
            <a:off x="9942287" y="3543115"/>
            <a:ext cx="85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Decoys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6C2493D-56C4-584B-9B74-828C220A2251}"/>
              </a:ext>
            </a:extLst>
          </p:cNvPr>
          <p:cNvSpPr txBox="1"/>
          <p:nvPr/>
        </p:nvSpPr>
        <p:spPr>
          <a:xfrm>
            <a:off x="1898394" y="2311642"/>
            <a:ext cx="107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PDBParse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ACEC8E5-EE02-3E4B-9F68-69CCD71EB2E0}"/>
              </a:ext>
            </a:extLst>
          </p:cNvPr>
          <p:cNvSpPr txBox="1"/>
          <p:nvPr/>
        </p:nvSpPr>
        <p:spPr>
          <a:xfrm>
            <a:off x="5935450" y="3543115"/>
            <a:ext cx="221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Ligand 3D Generation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AC6CB53-A8E1-224F-B962-258702587202}"/>
              </a:ext>
            </a:extLst>
          </p:cNvPr>
          <p:cNvSpPr txBox="1"/>
          <p:nvPr/>
        </p:nvSpPr>
        <p:spPr>
          <a:xfrm>
            <a:off x="414338" y="4186238"/>
            <a:ext cx="63190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dirty="0"/>
              <a:t>Collect</a:t>
            </a:r>
            <a:r>
              <a:rPr lang="zh-CN" altLang="en-US" sz="2400" dirty="0"/>
              <a:t> </a:t>
            </a:r>
            <a:r>
              <a:rPr lang="en-US" altLang="zh-CN" sz="2400" dirty="0"/>
              <a:t>all</a:t>
            </a:r>
            <a:r>
              <a:rPr lang="en-CN" sz="2400" dirty="0"/>
              <a:t> PDB structures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into</a:t>
            </a:r>
            <a:r>
              <a:rPr lang="zh-CN" altLang="en-US" sz="2400" dirty="0"/>
              <a:t> </a:t>
            </a:r>
            <a:r>
              <a:rPr lang="en-US" altLang="zh-CN" sz="2400" dirty="0"/>
              <a:t>chains</a:t>
            </a:r>
            <a:endParaRPr lang="en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dirty="0"/>
              <a:t>Generate predicted receptor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dirty="0"/>
              <a:t>Dock ligand into predicted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dirty="0"/>
              <a:t>Predict d</a:t>
            </a:r>
            <a:r>
              <a:rPr lang="en-US" sz="2400" dirty="0"/>
              <a:t>o</a:t>
            </a:r>
            <a:r>
              <a:rPr lang="en-CN" sz="2400" dirty="0"/>
              <a:t>cking pose per-atom deviation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dirty="0"/>
              <a:t>Protein-similarity based train-test split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N" sz="2400" dirty="0"/>
              <a:t>New PDB records as independent test 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78346A1-ED88-E14D-A124-E5D8E0A30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153" y="2244550"/>
            <a:ext cx="854331" cy="73403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97C924C-7E4C-A340-8EC7-AC8F72951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000" y="1833927"/>
            <a:ext cx="928667" cy="69139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4D0C25D1-F7D5-8149-A657-65A39F89C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793" y="2512240"/>
            <a:ext cx="1024326" cy="93269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2AAE74C-BCF2-0643-8456-8D8FF3853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613" y="1291739"/>
            <a:ext cx="1039387" cy="1058799"/>
          </a:xfrm>
          <a:prstGeom prst="rect">
            <a:avLst/>
          </a:prstGeom>
        </p:spPr>
      </p:pic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E67EAB3D-36D9-E141-A145-7CD58525B7B5}"/>
              </a:ext>
            </a:extLst>
          </p:cNvPr>
          <p:cNvCxnSpPr>
            <a:cxnSpLocks/>
          </p:cNvCxnSpPr>
          <p:nvPr/>
        </p:nvCxnSpPr>
        <p:spPr>
          <a:xfrm flipV="1">
            <a:off x="7025020" y="3040364"/>
            <a:ext cx="0" cy="521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" name="图片 9">
            <a:extLst>
              <a:ext uri="{FF2B5EF4-FFF2-40B4-BE49-F238E27FC236}">
                <a16:creationId xmlns:a16="http://schemas.microsoft.com/office/drawing/2014/main" id="{F57D23A6-0A47-2A4B-A65E-C45B46FD13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2683F8BB-73B5-554F-9F25-140547486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0700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155" y="1362710"/>
            <a:ext cx="9712325" cy="339661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9961" y="195163"/>
            <a:ext cx="10515600" cy="714256"/>
          </a:xfrm>
        </p:spPr>
        <p:txBody>
          <a:bodyPr/>
          <a:lstStyle/>
          <a:p>
            <a:r>
              <a:rPr lang="en-US" dirty="0" err="1"/>
              <a:t>AIchemy_LIG</a:t>
            </a:r>
            <a:r>
              <a:rPr lang="en-US" dirty="0"/>
              <a:t>/LIG2</a:t>
            </a:r>
            <a:r>
              <a:rPr lang="zh-CN" altLang="en-US" dirty="0"/>
              <a:t> </a:t>
            </a:r>
            <a:r>
              <a:rPr lang="en-US" altLang="zh-CN" dirty="0"/>
              <a:t>core</a:t>
            </a:r>
            <a:r>
              <a:rPr lang="zh-CN" altLang="en-US" dirty="0"/>
              <a:t> </a:t>
            </a:r>
            <a:r>
              <a:rPr lang="en-US" altLang="zh-CN" dirty="0"/>
              <a:t>scoring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925" y="5019675"/>
            <a:ext cx="111055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90204" pitchFamily="34" charset="0"/>
              <a:buNone/>
            </a:pPr>
            <a:r>
              <a:rPr lang="en-US" altLang="zh-CN" sz="2400" dirty="0" err="1"/>
              <a:t>zPoseScore</a:t>
            </a:r>
            <a:r>
              <a:rPr lang="en-US" altLang="zh-CN" sz="2400" dirty="0"/>
              <a:t> - A transformer-based model</a:t>
            </a:r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en-US" altLang="zh-CN" sz="2400" dirty="0">
                <a:sym typeface="+mn-ea"/>
              </a:rPr>
              <a:t>Takes protein-ligand complex as input</a:t>
            </a:r>
            <a:endParaRPr lang="en-US" altLang="zh-CN" sz="2400" dirty="0"/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en-US" altLang="zh-CN" sz="2400" dirty="0"/>
              <a:t>A novel structure module iteratively outputs refined complex structure</a:t>
            </a:r>
          </a:p>
          <a:p>
            <a:pPr marL="800100" lvl="1" indent="-342900">
              <a:buFont typeface="Arial" panose="020B0604020202090204" pitchFamily="34" charset="0"/>
              <a:buChar char="•"/>
            </a:pPr>
            <a:r>
              <a:rPr lang="en-US" altLang="zh-CN" sz="2400" dirty="0">
                <a:sym typeface="+mn-ea"/>
              </a:rPr>
              <a:t>The model is optimized to predict </a:t>
            </a:r>
            <a:r>
              <a:rPr lang="en-US" altLang="zh-CN" sz="2400" b="1" dirty="0">
                <a:sym typeface="+mn-ea"/>
              </a:rPr>
              <a:t>per-atom deviation</a:t>
            </a:r>
            <a:r>
              <a:rPr lang="en-US" altLang="zh-CN" sz="2400" dirty="0">
                <a:sym typeface="+mn-ea"/>
              </a:rPr>
              <a:t> of the input decoy</a:t>
            </a:r>
            <a:endParaRPr lang="zh-CN" altLang="en-US" sz="2400" dirty="0">
              <a:sym typeface="+mn-ea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D92EC1D5-1C68-1B47-992C-805FCF5F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84" y="2351949"/>
            <a:ext cx="1337855" cy="114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B95F2-82B9-FF41-B0A7-4F25719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50814"/>
            <a:ext cx="10515600" cy="749300"/>
          </a:xfrm>
        </p:spPr>
        <p:txBody>
          <a:bodyPr/>
          <a:lstStyle/>
          <a:p>
            <a:r>
              <a:rPr lang="en-CN" dirty="0"/>
              <a:t>Ligand Pose Prediction Protocol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18AC00-9649-8E4A-9B49-3AE5CFE49ADB}"/>
              </a:ext>
            </a:extLst>
          </p:cNvPr>
          <p:cNvGrpSpPr/>
          <p:nvPr/>
        </p:nvGrpSpPr>
        <p:grpSpPr>
          <a:xfrm>
            <a:off x="616014" y="1672887"/>
            <a:ext cx="1705860" cy="120966"/>
            <a:chOff x="4917702" y="4879516"/>
            <a:chExt cx="2670214" cy="18506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0B0B627-2BEB-0C42-88C8-65552BC35899}"/>
                </a:ext>
              </a:extLst>
            </p:cNvPr>
            <p:cNvCxnSpPr>
              <a:cxnSpLocks/>
            </p:cNvCxnSpPr>
            <p:nvPr/>
          </p:nvCxnSpPr>
          <p:spPr>
            <a:xfrm>
              <a:off x="4917702" y="4972050"/>
              <a:ext cx="267021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770C31-6DBA-5848-856C-57CDF868D526}"/>
                </a:ext>
              </a:extLst>
            </p:cNvPr>
            <p:cNvSpPr/>
            <p:nvPr/>
          </p:nvSpPr>
          <p:spPr>
            <a:xfrm>
              <a:off x="4988615" y="4882050"/>
              <a:ext cx="180000" cy="18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1D1048D-F719-7B4F-A41A-751C334733D4}"/>
                </a:ext>
              </a:extLst>
            </p:cNvPr>
            <p:cNvSpPr/>
            <p:nvPr/>
          </p:nvSpPr>
          <p:spPr>
            <a:xfrm>
              <a:off x="5171195" y="4882050"/>
              <a:ext cx="180000" cy="1800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0F996D8-7C4A-614C-964C-E4FA9397F94C}"/>
                </a:ext>
              </a:extLst>
            </p:cNvPr>
            <p:cNvSpPr/>
            <p:nvPr/>
          </p:nvSpPr>
          <p:spPr>
            <a:xfrm>
              <a:off x="5351195" y="4882050"/>
              <a:ext cx="180000" cy="1800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0D4803-32DC-B246-9FBF-1579901EB692}"/>
                </a:ext>
              </a:extLst>
            </p:cNvPr>
            <p:cNvSpPr/>
            <p:nvPr/>
          </p:nvSpPr>
          <p:spPr>
            <a:xfrm>
              <a:off x="5531195" y="488205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696B81-EE3D-2B46-B756-4472BB2CE659}"/>
                </a:ext>
              </a:extLst>
            </p:cNvPr>
            <p:cNvSpPr/>
            <p:nvPr/>
          </p:nvSpPr>
          <p:spPr>
            <a:xfrm>
              <a:off x="5711195" y="4882050"/>
              <a:ext cx="180000" cy="180000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F78FDA8-EC00-CC4B-9849-680CAFDD5B68}"/>
                </a:ext>
              </a:extLst>
            </p:cNvPr>
            <p:cNvSpPr/>
            <p:nvPr/>
          </p:nvSpPr>
          <p:spPr>
            <a:xfrm>
              <a:off x="5891195" y="4882050"/>
              <a:ext cx="180000" cy="18000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7810961-8406-5A4E-BF39-4BABE64F135E}"/>
                </a:ext>
              </a:extLst>
            </p:cNvPr>
            <p:cNvSpPr/>
            <p:nvPr/>
          </p:nvSpPr>
          <p:spPr>
            <a:xfrm>
              <a:off x="6065066" y="4882050"/>
              <a:ext cx="180000" cy="180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B69581F-4D5C-D443-B256-08FE322D4E04}"/>
                </a:ext>
              </a:extLst>
            </p:cNvPr>
            <p:cNvSpPr/>
            <p:nvPr/>
          </p:nvSpPr>
          <p:spPr>
            <a:xfrm>
              <a:off x="6246542" y="488205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F0C6E3-E934-9048-93B4-365D49501BEC}"/>
                </a:ext>
              </a:extLst>
            </p:cNvPr>
            <p:cNvSpPr/>
            <p:nvPr/>
          </p:nvSpPr>
          <p:spPr>
            <a:xfrm>
              <a:off x="6425761" y="4882050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259B45-A5B6-C44C-B312-078801462A9D}"/>
                </a:ext>
              </a:extLst>
            </p:cNvPr>
            <p:cNvSpPr/>
            <p:nvPr/>
          </p:nvSpPr>
          <p:spPr>
            <a:xfrm>
              <a:off x="6605761" y="4882050"/>
              <a:ext cx="180000" cy="18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80DAEF4-7699-9C4B-AF63-8D03E33FAFD8}"/>
                </a:ext>
              </a:extLst>
            </p:cNvPr>
            <p:cNvSpPr/>
            <p:nvPr/>
          </p:nvSpPr>
          <p:spPr>
            <a:xfrm>
              <a:off x="6784980" y="4882050"/>
              <a:ext cx="180000" cy="180000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0A15957-C255-3842-8DE7-F5AEFDA08B9D}"/>
                </a:ext>
              </a:extLst>
            </p:cNvPr>
            <p:cNvSpPr/>
            <p:nvPr/>
          </p:nvSpPr>
          <p:spPr>
            <a:xfrm>
              <a:off x="6964199" y="4884584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D996EB6-85EA-CB41-824B-AD5A6B8D53BF}"/>
                </a:ext>
              </a:extLst>
            </p:cNvPr>
            <p:cNvSpPr/>
            <p:nvPr/>
          </p:nvSpPr>
          <p:spPr>
            <a:xfrm>
              <a:off x="7144894" y="4882050"/>
              <a:ext cx="180000" cy="18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D935F67-8410-DA48-BE3E-AC63C9A5D9D5}"/>
                </a:ext>
              </a:extLst>
            </p:cNvPr>
            <p:cNvSpPr/>
            <p:nvPr/>
          </p:nvSpPr>
          <p:spPr>
            <a:xfrm>
              <a:off x="7318070" y="4879516"/>
              <a:ext cx="180000" cy="18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616AB6-2B87-8B40-ABDF-03926DFC5A02}"/>
              </a:ext>
            </a:extLst>
          </p:cNvPr>
          <p:cNvSpPr txBox="1"/>
          <p:nvPr/>
        </p:nvSpPr>
        <p:spPr>
          <a:xfrm>
            <a:off x="546824" y="1752701"/>
            <a:ext cx="183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Protein Sequence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B2CA4D-F9C3-6B45-BF27-5334D2DF884D}"/>
              </a:ext>
            </a:extLst>
          </p:cNvPr>
          <p:cNvCxnSpPr>
            <a:cxnSpLocks/>
          </p:cNvCxnSpPr>
          <p:nvPr/>
        </p:nvCxnSpPr>
        <p:spPr>
          <a:xfrm>
            <a:off x="1349005" y="2068562"/>
            <a:ext cx="0" cy="2911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7D796D0-E3E7-6843-8023-575BF465C024}"/>
              </a:ext>
            </a:extLst>
          </p:cNvPr>
          <p:cNvSpPr txBox="1"/>
          <p:nvPr/>
        </p:nvSpPr>
        <p:spPr>
          <a:xfrm>
            <a:off x="981601" y="2061312"/>
            <a:ext cx="651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200" dirty="0"/>
              <a:t>AF2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0A6BFC3-04D0-A74E-B550-5CA4BB510846}"/>
              </a:ext>
            </a:extLst>
          </p:cNvPr>
          <p:cNvSpPr/>
          <p:nvPr/>
        </p:nvSpPr>
        <p:spPr>
          <a:xfrm>
            <a:off x="4483076" y="1598193"/>
            <a:ext cx="1196217" cy="223764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2654E17-840B-AB45-9B75-63D8F452E4D7}"/>
              </a:ext>
            </a:extLst>
          </p:cNvPr>
          <p:cNvGrpSpPr/>
          <p:nvPr/>
        </p:nvGrpSpPr>
        <p:grpSpPr>
          <a:xfrm>
            <a:off x="1412470" y="2716039"/>
            <a:ext cx="1034770" cy="461665"/>
            <a:chOff x="1772484" y="2687520"/>
            <a:chExt cx="1034770" cy="46166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A80C68E-186D-1D42-A30C-1096B4283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5961" y="2918352"/>
              <a:ext cx="785640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953198-38EC-A641-92E1-A92B7CE0D437}"/>
                </a:ext>
              </a:extLst>
            </p:cNvPr>
            <p:cNvSpPr txBox="1"/>
            <p:nvPr/>
          </p:nvSpPr>
          <p:spPr>
            <a:xfrm>
              <a:off x="1772484" y="2687520"/>
              <a:ext cx="1034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N" sz="1200" dirty="0"/>
                <a:t>Pocket</a:t>
              </a:r>
            </a:p>
            <a:p>
              <a:pPr algn="ctr"/>
              <a:r>
                <a:rPr lang="en-CN" sz="1200" dirty="0"/>
                <a:t>Prediction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FD8C79-0A1A-F346-B4AB-F95BA3F87650}"/>
              </a:ext>
            </a:extLst>
          </p:cNvPr>
          <p:cNvCxnSpPr>
            <a:cxnSpLocks/>
          </p:cNvCxnSpPr>
          <p:nvPr/>
        </p:nvCxnSpPr>
        <p:spPr>
          <a:xfrm flipV="1">
            <a:off x="3613768" y="2926688"/>
            <a:ext cx="78564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A889B0C-FD86-234E-8612-DEB5778161AA}"/>
              </a:ext>
            </a:extLst>
          </p:cNvPr>
          <p:cNvSpPr txBox="1"/>
          <p:nvPr/>
        </p:nvSpPr>
        <p:spPr>
          <a:xfrm>
            <a:off x="3643356" y="2485206"/>
            <a:ext cx="70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1200" dirty="0"/>
              <a:t>Hybrid</a:t>
            </a:r>
            <a:r>
              <a:rPr lang="zh-CN" altLang="en-US" sz="1200" dirty="0"/>
              <a:t> </a:t>
            </a:r>
            <a:endParaRPr lang="en-US" altLang="zh-CN" sz="1200" dirty="0"/>
          </a:p>
          <a:p>
            <a:pPr algn="ctr"/>
            <a:r>
              <a:rPr lang="en-CN" sz="1200" dirty="0"/>
              <a:t>Docking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41C1E3-739A-FF4D-ABEE-B4C3A20318DF}"/>
              </a:ext>
            </a:extLst>
          </p:cNvPr>
          <p:cNvSpPr txBox="1"/>
          <p:nvPr/>
        </p:nvSpPr>
        <p:spPr>
          <a:xfrm>
            <a:off x="4657617" y="3835839"/>
            <a:ext cx="851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Decoys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26E0C3C-703F-784F-84D4-ED68A24EAA31}"/>
              </a:ext>
            </a:extLst>
          </p:cNvPr>
          <p:cNvCxnSpPr>
            <a:cxnSpLocks/>
          </p:cNvCxnSpPr>
          <p:nvPr/>
        </p:nvCxnSpPr>
        <p:spPr>
          <a:xfrm>
            <a:off x="2792686" y="4116348"/>
            <a:ext cx="517410" cy="6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D3E3E4C-5639-624D-B95F-90118A9F7206}"/>
              </a:ext>
            </a:extLst>
          </p:cNvPr>
          <p:cNvCxnSpPr>
            <a:cxnSpLocks/>
          </p:cNvCxnSpPr>
          <p:nvPr/>
        </p:nvCxnSpPr>
        <p:spPr>
          <a:xfrm flipV="1">
            <a:off x="3940872" y="2979566"/>
            <a:ext cx="8166" cy="754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1FF88DA-8E98-DB49-A5A8-566DFAE25BFD}"/>
              </a:ext>
            </a:extLst>
          </p:cNvPr>
          <p:cNvCxnSpPr>
            <a:cxnSpLocks/>
          </p:cNvCxnSpPr>
          <p:nvPr/>
        </p:nvCxnSpPr>
        <p:spPr>
          <a:xfrm>
            <a:off x="5783424" y="2926688"/>
            <a:ext cx="11203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3A782D7-6D77-EE43-80ED-AD3722698FF1}"/>
              </a:ext>
            </a:extLst>
          </p:cNvPr>
          <p:cNvSpPr txBox="1"/>
          <p:nvPr/>
        </p:nvSpPr>
        <p:spPr>
          <a:xfrm>
            <a:off x="5762672" y="2260901"/>
            <a:ext cx="109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NN Scoring</a:t>
            </a:r>
          </a:p>
          <a:p>
            <a:r>
              <a:rPr lang="en-CN" sz="1200" dirty="0"/>
              <a:t>Clustering</a:t>
            </a:r>
          </a:p>
          <a:p>
            <a:r>
              <a:rPr lang="en-CN" sz="1200" dirty="0"/>
              <a:t>Vis. Inspection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B99B0C8-6054-834D-A2A5-FB8EEE5A1DE7}"/>
              </a:ext>
            </a:extLst>
          </p:cNvPr>
          <p:cNvSpPr txBox="1"/>
          <p:nvPr/>
        </p:nvSpPr>
        <p:spPr>
          <a:xfrm>
            <a:off x="2792686" y="3835858"/>
            <a:ext cx="505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Rdkit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F16FFC-8C96-F94B-B550-398B4C811E12}"/>
              </a:ext>
            </a:extLst>
          </p:cNvPr>
          <p:cNvGrpSpPr/>
          <p:nvPr/>
        </p:nvGrpSpPr>
        <p:grpSpPr>
          <a:xfrm>
            <a:off x="2354283" y="2314439"/>
            <a:ext cx="1333361" cy="1200109"/>
            <a:chOff x="8017240" y="2131380"/>
            <a:chExt cx="986047" cy="84720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8AD76D7-36AB-9D42-A996-1CAB173D1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7240" y="2131380"/>
              <a:ext cx="986047" cy="847207"/>
            </a:xfrm>
            <a:prstGeom prst="rect">
              <a:avLst/>
            </a:prstGeom>
          </p:spPr>
        </p:pic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EF5D92-73D7-CD4E-BE67-A5B959CCF60F}"/>
                </a:ext>
              </a:extLst>
            </p:cNvPr>
            <p:cNvSpPr/>
            <p:nvPr/>
          </p:nvSpPr>
          <p:spPr>
            <a:xfrm>
              <a:off x="8458868" y="2423985"/>
              <a:ext cx="291173" cy="256360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D91ADE82-A683-1A47-B89C-795731C45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174" y="2831574"/>
            <a:ext cx="1024326" cy="93269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A6EF261-FB08-1F49-B6E0-87A5A3F68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994" y="1611073"/>
            <a:ext cx="1039387" cy="105879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2CA2A32-51CB-4641-8F41-F6603D131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592" y="3655385"/>
            <a:ext cx="1030768" cy="84720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314A792-1AB0-714B-8293-E96F30876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126" y="2314439"/>
            <a:ext cx="1294859" cy="117902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5BDA6EE-7A30-384B-93FC-B3FCC06C8F91}"/>
              </a:ext>
            </a:extLst>
          </p:cNvPr>
          <p:cNvSpPr txBox="1"/>
          <p:nvPr/>
        </p:nvSpPr>
        <p:spPr>
          <a:xfrm>
            <a:off x="6985435" y="3470719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Final models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B7AA4B0-5EA8-6145-9449-7EF7F06CF006}"/>
              </a:ext>
            </a:extLst>
          </p:cNvPr>
          <p:cNvSpPr txBox="1"/>
          <p:nvPr/>
        </p:nvSpPr>
        <p:spPr>
          <a:xfrm>
            <a:off x="532359" y="3970054"/>
            <a:ext cx="2209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</a:t>
            </a:r>
            <a:r>
              <a:rPr lang="en-US" sz="1200" dirty="0"/>
              <a:t>[C@@H](Cc1ccc(</a:t>
            </a:r>
            <a:r>
              <a:rPr lang="en-US" sz="1200" dirty="0">
                <a:solidFill>
                  <a:srgbClr val="C00000"/>
                </a:solidFill>
              </a:rPr>
              <a:t>O</a:t>
            </a:r>
            <a:r>
              <a:rPr lang="en-US" sz="1200" dirty="0"/>
              <a:t>)cc1)C(=</a:t>
            </a:r>
            <a:r>
              <a:rPr lang="en-US" sz="1200" dirty="0">
                <a:solidFill>
                  <a:srgbClr val="C00000"/>
                </a:solidFill>
              </a:rPr>
              <a:t>O</a:t>
            </a:r>
            <a:r>
              <a:rPr lang="en-US" sz="1200" dirty="0"/>
              <a:t>)</a:t>
            </a:r>
            <a:r>
              <a:rPr lang="en-US" sz="1200" dirty="0">
                <a:solidFill>
                  <a:srgbClr val="C00000"/>
                </a:solidFill>
              </a:rPr>
              <a:t>O</a:t>
            </a:r>
            <a:endParaRPr lang="en-CN" sz="1200" dirty="0">
              <a:solidFill>
                <a:srgbClr val="C00000"/>
              </a:solidFill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248F35D-C485-664A-9526-7D01F7448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217" y="2373008"/>
            <a:ext cx="797108" cy="553680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2AFA3C-CEAE-3A4E-B26A-400DACAA247A}"/>
              </a:ext>
            </a:extLst>
          </p:cNvPr>
          <p:cNvCxnSpPr>
            <a:cxnSpLocks/>
          </p:cNvCxnSpPr>
          <p:nvPr/>
        </p:nvCxnSpPr>
        <p:spPr>
          <a:xfrm>
            <a:off x="8353117" y="2926688"/>
            <a:ext cx="112034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2712A66-E0D5-2F45-BFE1-504F602EC3F4}"/>
              </a:ext>
            </a:extLst>
          </p:cNvPr>
          <p:cNvSpPr txBox="1"/>
          <p:nvPr/>
        </p:nvSpPr>
        <p:spPr>
          <a:xfrm>
            <a:off x="8506174" y="2937425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/>
              <a:t>DeepRMSD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9331D42-7BA7-4541-AC19-1628A13F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592" y="2335523"/>
            <a:ext cx="1294859" cy="1179025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39A44326-C169-FE4C-8541-38EFA9109B2E}"/>
              </a:ext>
            </a:extLst>
          </p:cNvPr>
          <p:cNvSpPr/>
          <p:nvPr/>
        </p:nvSpPr>
        <p:spPr>
          <a:xfrm>
            <a:off x="532359" y="1381317"/>
            <a:ext cx="7820758" cy="3239311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E792443-57A6-204E-B982-0F248F9005D0}"/>
              </a:ext>
            </a:extLst>
          </p:cNvPr>
          <p:cNvSpPr txBox="1"/>
          <p:nvPr/>
        </p:nvSpPr>
        <p:spPr>
          <a:xfrm>
            <a:off x="6737842" y="4205171"/>
            <a:ext cx="15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AIChemy_LIG1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3B70A33-ED64-C449-862F-036ECFCB26CA}"/>
              </a:ext>
            </a:extLst>
          </p:cNvPr>
          <p:cNvSpPr/>
          <p:nvPr/>
        </p:nvSpPr>
        <p:spPr>
          <a:xfrm>
            <a:off x="8475252" y="1381316"/>
            <a:ext cx="2475940" cy="3239311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accent2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029C49E-9F9E-5946-B92B-A54953B60D0E}"/>
              </a:ext>
            </a:extLst>
          </p:cNvPr>
          <p:cNvSpPr txBox="1"/>
          <p:nvPr/>
        </p:nvSpPr>
        <p:spPr>
          <a:xfrm>
            <a:off x="9325320" y="4205171"/>
            <a:ext cx="15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AIChemy_LIG</a:t>
            </a:r>
            <a:r>
              <a:rPr lang="en-US" altLang="zh-CN" dirty="0"/>
              <a:t>2</a:t>
            </a:r>
            <a:endParaRPr lang="en-CN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DD4A511-BEC4-634C-A66B-2973BDDC57AC}"/>
              </a:ext>
            </a:extLst>
          </p:cNvPr>
          <p:cNvSpPr txBox="1"/>
          <p:nvPr/>
        </p:nvSpPr>
        <p:spPr>
          <a:xfrm>
            <a:off x="9517803" y="3515728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Final models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5F51A3A-BCD7-744B-92B0-AFE8100BF8BF}"/>
              </a:ext>
            </a:extLst>
          </p:cNvPr>
          <p:cNvSpPr txBox="1"/>
          <p:nvPr/>
        </p:nvSpPr>
        <p:spPr>
          <a:xfrm>
            <a:off x="520927" y="4855869"/>
            <a:ext cx="9605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CN" sz="2400" dirty="0"/>
              <a:t>Hybrid docking protocol combines global docking, template-based docking</a:t>
            </a:r>
            <a:r>
              <a:rPr lang="en-US" sz="2400" dirty="0"/>
              <a:t> (for metal ions or other metal-related ligands)</a:t>
            </a:r>
            <a:r>
              <a:rPr lang="en-CN" sz="2400" dirty="0"/>
              <a:t> and local docking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CN" sz="2400" dirty="0"/>
              <a:t>DL Scoring is the most important component for correct pose selection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CN" sz="2400" dirty="0"/>
              <a:t>Clustering is used after NN scoring to maintain the pose diversity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CN" sz="2400" dirty="0"/>
              <a:t>Visual inspection is required to ensure reasonable interaction patterns </a:t>
            </a:r>
          </a:p>
        </p:txBody>
      </p:sp>
      <p:pic>
        <p:nvPicPr>
          <p:cNvPr id="86" name="图片 9">
            <a:extLst>
              <a:ext uri="{FF2B5EF4-FFF2-40B4-BE49-F238E27FC236}">
                <a16:creationId xmlns:a16="http://schemas.microsoft.com/office/drawing/2014/main" id="{602BED31-A1B9-3B40-AF5E-14268570D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  <p:sp>
        <p:nvSpPr>
          <p:cNvPr id="87" name="Slide Number Placeholder 86">
            <a:extLst>
              <a:ext uri="{FF2B5EF4-FFF2-40B4-BE49-F238E27FC236}">
                <a16:creationId xmlns:a16="http://schemas.microsoft.com/office/drawing/2014/main" id="{4BF4BA49-AA4D-7347-B3FF-DC2EEDCA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4172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8B2E222-CCBC-194C-A3A8-C7A65713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50814"/>
            <a:ext cx="10515600" cy="749300"/>
          </a:xfrm>
        </p:spPr>
        <p:txBody>
          <a:bodyPr/>
          <a:lstStyle/>
          <a:p>
            <a:r>
              <a:rPr lang="en-CN" dirty="0"/>
              <a:t>What went right: T1186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840DC-317A-9F4C-BB05-78B8029A3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455" y="1268375"/>
            <a:ext cx="3875516" cy="3469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A5D63-1B6C-384D-9BC8-A8DC08A0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256" y="1268375"/>
            <a:ext cx="4165729" cy="3376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725FC1-47C4-514C-9090-638CCF08953E}"/>
              </a:ext>
            </a:extLst>
          </p:cNvPr>
          <p:cNvSpPr txBox="1"/>
          <p:nvPr/>
        </p:nvSpPr>
        <p:spPr>
          <a:xfrm>
            <a:off x="3958109" y="4737676"/>
            <a:ext cx="369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accent6"/>
                </a:solidFill>
              </a:rPr>
              <a:t>Native Receptor (Green)</a:t>
            </a:r>
          </a:p>
          <a:p>
            <a:r>
              <a:rPr lang="en-CN" b="1" dirty="0">
                <a:solidFill>
                  <a:srgbClr val="00B0F0"/>
                </a:solidFill>
              </a:rPr>
              <a:t>AF</a:t>
            </a:r>
            <a:r>
              <a:rPr lang="en-US" altLang="zh-CN" b="1" dirty="0">
                <a:solidFill>
                  <a:srgbClr val="00B0F0"/>
                </a:solidFill>
              </a:rPr>
              <a:t>2</a:t>
            </a:r>
            <a:r>
              <a:rPr lang="zh-CN" altLang="en-US" b="1" dirty="0">
                <a:solidFill>
                  <a:srgbClr val="00B0F0"/>
                </a:solidFill>
              </a:rPr>
              <a:t> </a:t>
            </a:r>
            <a:r>
              <a:rPr lang="en-CN" b="1" dirty="0">
                <a:solidFill>
                  <a:srgbClr val="00B0F0"/>
                </a:solidFill>
              </a:rPr>
              <a:t>Predicted (Cyan, RMSD=0.3A)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F71594-3CB1-7746-B004-24092F17119E}"/>
              </a:ext>
            </a:extLst>
          </p:cNvPr>
          <p:cNvSpPr txBox="1"/>
          <p:nvPr/>
        </p:nvSpPr>
        <p:spPr>
          <a:xfrm>
            <a:off x="7657189" y="4758443"/>
            <a:ext cx="435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chemeClr val="accent6"/>
                </a:solidFill>
              </a:rPr>
              <a:t>Native Ligand Pose (Green)</a:t>
            </a:r>
          </a:p>
          <a:p>
            <a:r>
              <a:rPr lang="en-CN" b="1" dirty="0">
                <a:solidFill>
                  <a:schemeClr val="bg1">
                    <a:lumMod val="65000"/>
                  </a:schemeClr>
                </a:solidFill>
              </a:rPr>
              <a:t>Predicted Ligand Pose (Gray, RMSD=1.189A)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CDD93C86-BC59-C249-B43D-428C0A83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E5AE09E-536E-D144-8E59-5370A19D7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5</a:t>
            </a:fld>
            <a:endParaRPr lang="en-C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BF3388-679B-B64C-A004-6444D2930DC4}"/>
              </a:ext>
            </a:extLst>
          </p:cNvPr>
          <p:cNvSpPr txBox="1"/>
          <p:nvPr/>
        </p:nvSpPr>
        <p:spPr>
          <a:xfrm>
            <a:off x="117944" y="4737675"/>
            <a:ext cx="2935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Template 5kmwA (Orange)</a:t>
            </a:r>
          </a:p>
          <a:p>
            <a:r>
              <a:rPr lang="en-US" b="1" dirty="0">
                <a:solidFill>
                  <a:srgbClr val="00B050"/>
                </a:solidFill>
              </a:rPr>
              <a:t>T1186 Native (Green)</a:t>
            </a:r>
          </a:p>
          <a:p>
            <a:r>
              <a:rPr lang="en-US" dirty="0"/>
              <a:t>RMSD: 0.31A</a:t>
            </a:r>
            <a:endParaRPr lang="en-C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E2C032-8B1E-8645-A3E0-D1F236ECA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5" y="1559181"/>
            <a:ext cx="3917134" cy="28345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55BFA6-02E1-2F46-BB29-35D327D21802}"/>
              </a:ext>
            </a:extLst>
          </p:cNvPr>
          <p:cNvSpPr txBox="1"/>
          <p:nvPr/>
        </p:nvSpPr>
        <p:spPr>
          <a:xfrm>
            <a:off x="187219" y="5890478"/>
            <a:ext cx="7340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400" dirty="0"/>
              <a:t>Docking generates decoys, DL module ranks the decoys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sz="2400" dirty="0"/>
              <a:t>Template information is used to guide visual inspection</a:t>
            </a:r>
          </a:p>
        </p:txBody>
      </p:sp>
    </p:spTree>
    <p:extLst>
      <p:ext uri="{BB962C8B-B14F-4D97-AF65-F5344CB8AC3E}">
        <p14:creationId xmlns:p14="http://schemas.microsoft.com/office/powerpoint/2010/main" val="1689254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A08733-56BE-D746-B141-372C60BCF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451" y="1391576"/>
            <a:ext cx="4263993" cy="260297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8212EB-007D-0B47-9F25-B5F49D45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50814"/>
            <a:ext cx="10515600" cy="749300"/>
          </a:xfrm>
        </p:spPr>
        <p:txBody>
          <a:bodyPr/>
          <a:lstStyle/>
          <a:p>
            <a:r>
              <a:rPr lang="en-CN" dirty="0"/>
              <a:t>What Went Right: T1124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E1963-0632-7545-9FAA-3FCEACB2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081" y="1391573"/>
            <a:ext cx="3486184" cy="2602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2D9B8-FC04-D34E-81D0-76F12958709F}"/>
              </a:ext>
            </a:extLst>
          </p:cNvPr>
          <p:cNvSpPr txBox="1"/>
          <p:nvPr/>
        </p:nvSpPr>
        <p:spPr>
          <a:xfrm>
            <a:off x="4385852" y="4324276"/>
            <a:ext cx="342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b="1" dirty="0">
                <a:solidFill>
                  <a:srgbClr val="00B050"/>
                </a:solidFill>
              </a:rPr>
              <a:t>Native (Green)</a:t>
            </a:r>
          </a:p>
          <a:p>
            <a:r>
              <a:rPr lang="en-CN" b="1" dirty="0">
                <a:solidFill>
                  <a:srgbClr val="00B0F0"/>
                </a:solidFill>
              </a:rPr>
              <a:t>AF</a:t>
            </a:r>
            <a:r>
              <a:rPr lang="en-US" altLang="zh-CN" b="1" dirty="0">
                <a:solidFill>
                  <a:srgbClr val="00B0F0"/>
                </a:solidFill>
              </a:rPr>
              <a:t>2</a:t>
            </a:r>
            <a:r>
              <a:rPr lang="zh-CN" altLang="en-US" b="1" dirty="0">
                <a:solidFill>
                  <a:srgbClr val="00B0F0"/>
                </a:solidFill>
              </a:rPr>
              <a:t> </a:t>
            </a:r>
            <a:r>
              <a:rPr lang="en-CN" b="1" dirty="0">
                <a:solidFill>
                  <a:srgbClr val="00B0F0"/>
                </a:solidFill>
              </a:rPr>
              <a:t>Predicted (Cyan, RMSD=</a:t>
            </a:r>
            <a:r>
              <a:rPr lang="en-US" b="1" dirty="0">
                <a:solidFill>
                  <a:srgbClr val="00B0F0"/>
                </a:solidFill>
              </a:rPr>
              <a:t>1.3</a:t>
            </a:r>
            <a:r>
              <a:rPr lang="en-CN" b="1" dirty="0">
                <a:solidFill>
                  <a:srgbClr val="00B0F0"/>
                </a:solidFill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7C1FB-E64C-2E41-B578-473471A7D94D}"/>
              </a:ext>
            </a:extLst>
          </p:cNvPr>
          <p:cNvSpPr txBox="1"/>
          <p:nvPr/>
        </p:nvSpPr>
        <p:spPr>
          <a:xfrm>
            <a:off x="8206445" y="4324276"/>
            <a:ext cx="434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b="1" dirty="0">
                <a:solidFill>
                  <a:srgbClr val="00B050"/>
                </a:solidFill>
              </a:rPr>
              <a:t>Native Ligand Pose (Green)</a:t>
            </a:r>
          </a:p>
          <a:p>
            <a:r>
              <a:rPr lang="en-CN" b="1" dirty="0">
                <a:solidFill>
                  <a:schemeClr val="bg1">
                    <a:lumMod val="65000"/>
                  </a:schemeClr>
                </a:solidFill>
              </a:rPr>
              <a:t>Predicted SAH Pose (Gray, RMSD=1.4A)</a:t>
            </a: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7647CE70-8FAD-7248-A22D-7282D668C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7791620-E243-484A-A1C0-EE56A3A8E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6</a:t>
            </a:fld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ED579-351D-2840-8985-C4282BCFFB8C}"/>
              </a:ext>
            </a:extLst>
          </p:cNvPr>
          <p:cNvSpPr txBox="1"/>
          <p:nvPr/>
        </p:nvSpPr>
        <p:spPr>
          <a:xfrm>
            <a:off x="208506" y="4324275"/>
            <a:ext cx="2590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Template 6c5bB (Orange)</a:t>
            </a:r>
          </a:p>
          <a:p>
            <a:r>
              <a:rPr lang="en-US" b="1" dirty="0">
                <a:solidFill>
                  <a:srgbClr val="00B050"/>
                </a:solidFill>
              </a:rPr>
              <a:t>T1124 Native (Green)</a:t>
            </a:r>
            <a:endParaRPr lang="en-CN" b="1" dirty="0">
              <a:solidFill>
                <a:srgbClr val="00B05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42CAF4-4AC2-0C41-9714-13C69D76E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06" y="1341343"/>
            <a:ext cx="3610945" cy="26734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5363CC-7A42-694C-91E0-45E37D992486}"/>
              </a:ext>
            </a:extLst>
          </p:cNvPr>
          <p:cNvSpPr txBox="1"/>
          <p:nvPr/>
        </p:nvSpPr>
        <p:spPr>
          <a:xfrm>
            <a:off x="326703" y="5466424"/>
            <a:ext cx="8552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N" sz="2400" dirty="0"/>
              <a:t>Docking generates decoys, DL module ranks the decoys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N" sz="2400" dirty="0"/>
              <a:t>Pocket Sidechains should be adjusted to enable accurate docking</a:t>
            </a:r>
          </a:p>
        </p:txBody>
      </p:sp>
    </p:spTree>
    <p:extLst>
      <p:ext uri="{BB962C8B-B14F-4D97-AF65-F5344CB8AC3E}">
        <p14:creationId xmlns:p14="http://schemas.microsoft.com/office/powerpoint/2010/main" val="206174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8CBE6B-E4B9-5044-BD80-7DF73733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434" y="1880113"/>
            <a:ext cx="6851924" cy="402575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BB4D17-C4D5-A048-8DCF-6EB27694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50814"/>
            <a:ext cx="10515600" cy="749300"/>
          </a:xfrm>
        </p:spPr>
        <p:txBody>
          <a:bodyPr/>
          <a:lstStyle/>
          <a:p>
            <a:r>
              <a:rPr lang="en-CN" dirty="0"/>
              <a:t>What Went Right: T1124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5E7FB-3C8D-5943-A098-CAE149FAD90E}"/>
              </a:ext>
            </a:extLst>
          </p:cNvPr>
          <p:cNvSpPr txBox="1"/>
          <p:nvPr/>
        </p:nvSpPr>
        <p:spPr>
          <a:xfrm>
            <a:off x="392987" y="900114"/>
            <a:ext cx="606230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/>
              <a:t>Sidechain orientation affects ligand accuracies</a:t>
            </a:r>
          </a:p>
          <a:p>
            <a:endParaRPr lang="en-CN" sz="2400" b="1" dirty="0"/>
          </a:p>
          <a:p>
            <a:r>
              <a:rPr lang="en-CN" sz="2000" b="1" dirty="0">
                <a:solidFill>
                  <a:srgbClr val="00B050"/>
                </a:solidFill>
              </a:rPr>
              <a:t>Native Receptor (Green)</a:t>
            </a:r>
          </a:p>
          <a:p>
            <a:r>
              <a:rPr lang="en-CN" sz="2000" b="1" dirty="0">
                <a:solidFill>
                  <a:schemeClr val="bg1">
                    <a:lumMod val="65000"/>
                  </a:schemeClr>
                </a:solidFill>
              </a:rPr>
              <a:t>AF2 Predicted (Gray)</a:t>
            </a:r>
          </a:p>
          <a:p>
            <a:endParaRPr lang="en-CN" sz="2000" b="1" dirty="0"/>
          </a:p>
          <a:p>
            <a:r>
              <a:rPr lang="en-CN" sz="2000" b="1" dirty="0">
                <a:solidFill>
                  <a:srgbClr val="00B050"/>
                </a:solidFill>
              </a:rPr>
              <a:t>Native Phe253 (Green)</a:t>
            </a:r>
          </a:p>
          <a:p>
            <a:r>
              <a:rPr lang="en-CN" sz="2000" b="1" dirty="0">
                <a:solidFill>
                  <a:srgbClr val="7268E8"/>
                </a:solidFill>
              </a:rPr>
              <a:t>AF2 Phe253 (Purple)</a:t>
            </a:r>
          </a:p>
          <a:p>
            <a:r>
              <a:rPr lang="en-CN" sz="2000" b="1" dirty="0">
                <a:solidFill>
                  <a:schemeClr val="bg1">
                    <a:lumMod val="65000"/>
                  </a:schemeClr>
                </a:solidFill>
              </a:rPr>
              <a:t>AF2 adjusted Phe253 (Gray)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A69EFE-3EAE-314D-BD8E-A80B7E5D0572}"/>
              </a:ext>
            </a:extLst>
          </p:cNvPr>
          <p:cNvSpPr/>
          <p:nvPr/>
        </p:nvSpPr>
        <p:spPr>
          <a:xfrm>
            <a:off x="7158337" y="3325091"/>
            <a:ext cx="1447754" cy="1302327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BB8A8FD-DF3B-0543-A313-1EB583FF0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B2000E-EAEB-E543-A11C-89F9F9D22F32}"/>
              </a:ext>
            </a:extLst>
          </p:cNvPr>
          <p:cNvSpPr txBox="1"/>
          <p:nvPr/>
        </p:nvSpPr>
        <p:spPr>
          <a:xfrm>
            <a:off x="6912243" y="1227076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T</a:t>
            </a:r>
            <a:r>
              <a:rPr lang="en-US" altLang="zh-CN" sz="2400" dirty="0"/>
              <a:t>1124-SAH</a:t>
            </a:r>
            <a:r>
              <a:rPr lang="zh-CN" altLang="en-US" sz="2400" dirty="0"/>
              <a:t> </a:t>
            </a:r>
            <a:r>
              <a:rPr lang="en-US" altLang="zh-CN" sz="2400" dirty="0"/>
              <a:t>binding</a:t>
            </a:r>
            <a:r>
              <a:rPr lang="zh-CN" altLang="en-US" sz="2400" dirty="0"/>
              <a:t> </a:t>
            </a:r>
            <a:r>
              <a:rPr lang="en-US" altLang="zh-CN" sz="2400" dirty="0"/>
              <a:t>pattern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39136CD-BBE9-0F4E-9D6D-ECFB8B17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7</a:t>
            </a:fld>
            <a:endParaRPr lang="en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3A59D9-34B5-CB47-9A95-5288F8C66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87" y="3702868"/>
            <a:ext cx="3377339" cy="30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5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34684-9FD8-CD44-BDF3-07361758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8</a:t>
            </a:fld>
            <a:endParaRPr lang="en-C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514254-8345-3841-9AFB-8C5461ABC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150814"/>
            <a:ext cx="10515600" cy="749300"/>
          </a:xfrm>
        </p:spPr>
        <p:txBody>
          <a:bodyPr/>
          <a:lstStyle/>
          <a:p>
            <a:r>
              <a:rPr lang="en-CN" dirty="0"/>
              <a:t>What Went Wrong: T1181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80C3B9A-1821-654F-97FA-326272694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867AE-8C88-AB44-9EA9-AC65FD59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182362"/>
            <a:ext cx="3211355" cy="53205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02AD19-8D88-DE4E-9D25-273084322C5A}"/>
              </a:ext>
            </a:extLst>
          </p:cNvPr>
          <p:cNvSpPr txBox="1"/>
          <p:nvPr/>
        </p:nvSpPr>
        <p:spPr>
          <a:xfrm>
            <a:off x="3105351" y="1534332"/>
            <a:ext cx="28961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b="1" dirty="0">
                <a:solidFill>
                  <a:srgbClr val="00B0F0"/>
                </a:solidFill>
              </a:rPr>
              <a:t>AF</a:t>
            </a:r>
            <a:r>
              <a:rPr lang="en-US" altLang="zh-CN" sz="2400" b="1" dirty="0">
                <a:solidFill>
                  <a:srgbClr val="00B0F0"/>
                </a:solidFill>
              </a:rPr>
              <a:t>2</a:t>
            </a:r>
            <a:r>
              <a:rPr lang="zh-CN" altLang="en-US" sz="2400" b="1" dirty="0">
                <a:solidFill>
                  <a:srgbClr val="00B0F0"/>
                </a:solidFill>
              </a:rPr>
              <a:t> </a:t>
            </a:r>
            <a:r>
              <a:rPr lang="en-US" altLang="zh-CN" sz="2400" b="1" dirty="0">
                <a:solidFill>
                  <a:srgbClr val="00B0F0"/>
                </a:solidFill>
              </a:rPr>
              <a:t>predicted</a:t>
            </a:r>
            <a:r>
              <a:rPr lang="zh-CN" altLang="en-US" sz="2400" b="1" dirty="0">
                <a:solidFill>
                  <a:srgbClr val="00B0F0"/>
                </a:solidFill>
              </a:rPr>
              <a:t> </a:t>
            </a:r>
            <a:r>
              <a:rPr lang="en-US" altLang="zh-CN" sz="2400" b="1" dirty="0" err="1">
                <a:solidFill>
                  <a:srgbClr val="00B0F0"/>
                </a:solidFill>
              </a:rPr>
              <a:t>chainA</a:t>
            </a:r>
            <a:endParaRPr lang="en-US" altLang="zh-CN" sz="2400" b="1" dirty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rgbClr val="00B050"/>
                </a:solidFill>
              </a:rPr>
              <a:t>T</a:t>
            </a:r>
            <a:r>
              <a:rPr lang="en-US" altLang="zh-CN" sz="2400" b="1" dirty="0">
                <a:solidFill>
                  <a:srgbClr val="00B050"/>
                </a:solidFill>
              </a:rPr>
              <a:t>1124</a:t>
            </a:r>
            <a:r>
              <a:rPr lang="zh-CN" altLang="en-US" sz="2400" b="1" dirty="0">
                <a:solidFill>
                  <a:srgbClr val="00B050"/>
                </a:solidFill>
              </a:rPr>
              <a:t> </a:t>
            </a:r>
            <a:r>
              <a:rPr lang="en-US" altLang="zh-CN" sz="2400" b="1" dirty="0">
                <a:solidFill>
                  <a:srgbClr val="00B050"/>
                </a:solidFill>
              </a:rPr>
              <a:t>Native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RMSD</a:t>
            </a:r>
            <a:r>
              <a:rPr lang="en-US" altLang="zh-CN" sz="2400" b="1" dirty="0">
                <a:solidFill>
                  <a:srgbClr val="00B050"/>
                </a:solidFill>
              </a:rPr>
              <a:t>=1.1A</a:t>
            </a:r>
          </a:p>
          <a:p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400" b="1" dirty="0">
                <a:solidFill>
                  <a:srgbClr val="0201FD"/>
                </a:solidFill>
              </a:rPr>
              <a:t>Native OAA poses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Predicted OAA poses</a:t>
            </a:r>
            <a:endParaRPr lang="en-C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4141FC-5BC4-9C4D-BD4E-5CD886602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706" y="916146"/>
            <a:ext cx="5665122" cy="54402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F94FC6-06C2-E34E-B5AE-7ED1ED7A4CC4}"/>
              </a:ext>
            </a:extLst>
          </p:cNvPr>
          <p:cNvSpPr txBox="1"/>
          <p:nvPr/>
        </p:nvSpPr>
        <p:spPr>
          <a:xfrm>
            <a:off x="2350150" y="6081890"/>
            <a:ext cx="6892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3200" dirty="0"/>
              <a:t>Ligand binding sites are hard to locate!!!</a:t>
            </a:r>
          </a:p>
        </p:txBody>
      </p:sp>
    </p:spTree>
    <p:extLst>
      <p:ext uri="{BB962C8B-B14F-4D97-AF65-F5344CB8AC3E}">
        <p14:creationId xmlns:p14="http://schemas.microsoft.com/office/powerpoint/2010/main" val="2338110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7A65-6BC8-2846-9D8D-E717D5B3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746"/>
          </a:xfrm>
        </p:spPr>
        <p:txBody>
          <a:bodyPr/>
          <a:lstStyle/>
          <a:p>
            <a:r>
              <a:rPr lang="en-CN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A4D88-23C6-5249-B7C2-A59021B5C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34" y="1591442"/>
            <a:ext cx="11172986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T</a:t>
            </a:r>
            <a:r>
              <a:rPr lang="en-CN" dirty="0"/>
              <a:t>he protein structure and ligand are modelled seperately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CN" dirty="0"/>
              <a:t>Pocket sidechain orientations are important for accurate ligand prediction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CN" dirty="0"/>
              <a:t>Ligand binding site prediction remains a challenge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CN" dirty="0"/>
              <a:t>DL</a:t>
            </a:r>
            <a:r>
              <a:rPr lang="en-US" altLang="zh-CN" dirty="0"/>
              <a:t>-</a:t>
            </a:r>
            <a:r>
              <a:rPr lang="en-CN" dirty="0"/>
              <a:t>based model could enrich the template-like decoys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CN" dirty="0"/>
              <a:t>Template information is useful for pose selection and visual inspection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CN" dirty="0"/>
              <a:t>Template-based modelling is accurate for metal ion modelling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FA38D-5276-CE45-BCA8-845D9184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75F8-8D2A-6C45-9145-E41DAB7C91AE}" type="slidenum">
              <a:rPr lang="en-CN" smtClean="0"/>
              <a:t>9</a:t>
            </a:fld>
            <a:endParaRPr lang="en-CN"/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8E15C5B6-2FF6-E048-9E9E-D73D964B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8864" y="166846"/>
            <a:ext cx="2073037" cy="5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1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5106</TotalTime>
  <Words>553</Words>
  <Application>Microsoft Macintosh PowerPoint</Application>
  <PresentationFormat>Widescreen</PresentationFormat>
  <Paragraphs>122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Wingdings</vt:lpstr>
      <vt:lpstr>Office Theme</vt:lpstr>
      <vt:lpstr>AIchemy_LIG/LIG2 Transformer-based deep learning model for ligand pose prediction</vt:lpstr>
      <vt:lpstr>Training and Testing Dataset Preparation</vt:lpstr>
      <vt:lpstr>AIchemy_LIG/LIG2 core scoring module</vt:lpstr>
      <vt:lpstr>Ligand Pose Prediction Protocol</vt:lpstr>
      <vt:lpstr>What went right: T1186</vt:lpstr>
      <vt:lpstr>What Went Right: T1124</vt:lpstr>
      <vt:lpstr>What Went Right: T1124</vt:lpstr>
      <vt:lpstr>What Went Wrong: T1181</vt:lpstr>
      <vt:lpstr>Conclusions</vt:lpstr>
      <vt:lpstr>Acknowledgement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Htcc</dc:creator>
  <cp:lastModifiedBy>Htcc</cp:lastModifiedBy>
  <cp:revision>117</cp:revision>
  <dcterms:created xsi:type="dcterms:W3CDTF">2022-12-08T15:40:08Z</dcterms:created>
  <dcterms:modified xsi:type="dcterms:W3CDTF">2022-12-12T04:47:08Z</dcterms:modified>
</cp:coreProperties>
</file>