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Arial Narrow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9180B6-91F7-4B3D-8E28-45670770CCDF}">
  <a:tblStyle styleId="{259180B6-91F7-4B3D-8E28-45670770CCD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alNarrow-bold.fntdata"/><Relationship Id="rId25" Type="http://schemas.openxmlformats.org/officeDocument/2006/relationships/font" Target="fonts/ArialNarrow-regular.fntdata"/><Relationship Id="rId28" Type="http://schemas.openxmlformats.org/officeDocument/2006/relationships/font" Target="fonts/ArialNarrow-boldItalic.fntdata"/><Relationship Id="rId27" Type="http://schemas.openxmlformats.org/officeDocument/2006/relationships/font" Target="fonts/ArialNarrow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8" name="Google Shape;36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8" name="Google Shape;37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>
  <p:cSld name="Tytuł i zawartość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 color background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0" y="6701312"/>
            <a:ext cx="12192016" cy="102900"/>
            <a:chOff x="0" y="6755100"/>
            <a:chExt cx="12192016" cy="102900"/>
          </a:xfrm>
        </p:grpSpPr>
        <p:sp>
          <p:nvSpPr>
            <p:cNvPr id="23" name="Google Shape;23;p3"/>
            <p:cNvSpPr/>
            <p:nvPr/>
          </p:nvSpPr>
          <p:spPr>
            <a:xfrm>
              <a:off x="9808488" y="6755100"/>
              <a:ext cx="1191600" cy="102900"/>
            </a:xfrm>
            <a:prstGeom prst="rect">
              <a:avLst/>
            </a:prstGeom>
            <a:solidFill>
              <a:srgbClr val="FF97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11000416" y="6755100"/>
              <a:ext cx="1191600" cy="102900"/>
            </a:xfrm>
            <a:prstGeom prst="rect">
              <a:avLst/>
            </a:prstGeom>
            <a:solidFill>
              <a:srgbClr val="F20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6755100"/>
              <a:ext cx="1191600" cy="102900"/>
            </a:xfrm>
            <a:prstGeom prst="rect">
              <a:avLst/>
            </a:prstGeom>
            <a:solidFill>
              <a:srgbClr val="7ECE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191613" y="6755100"/>
              <a:ext cx="8616800" cy="102900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37.png"/><Relationship Id="rId5" Type="http://schemas.openxmlformats.org/officeDocument/2006/relationships/image" Target="../media/image50.png"/><Relationship Id="rId6" Type="http://schemas.openxmlformats.org/officeDocument/2006/relationships/image" Target="../media/image42.png"/><Relationship Id="rId7" Type="http://schemas.openxmlformats.org/officeDocument/2006/relationships/image" Target="../media/image49.png"/><Relationship Id="rId8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5" Type="http://schemas.openxmlformats.org/officeDocument/2006/relationships/image" Target="../media/image51.png"/><Relationship Id="rId6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://rnacomposer.ibch.poznan.pl/" TargetMode="External"/><Relationship Id="rId9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hyperlink" Target="http://rnapdbee.cs.put.poznan.pl/resources/tmp/RNApdbee4566366868857977172.svg" TargetMode="External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hyperlink" Target="http://rnapdbee.cs.put.poznan.pl/resources/tmp/RNApdbee4172177189495707313.svg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34.jpg"/><Relationship Id="rId7" Type="http://schemas.openxmlformats.org/officeDocument/2006/relationships/hyperlink" Target="http://rnapdbee.cs.put.poznan.pl/resources/tmp/RNApdbee9192644167370357869.svg" TargetMode="External"/><Relationship Id="rId8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rnapdbee.cs.put.poznan.pl/resources/tmp/RNApdbee4566366868857977172.svg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1.png"/><Relationship Id="rId6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2334124" y="2470581"/>
            <a:ext cx="7523745" cy="254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4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RNAComposer-based modeling </a:t>
            </a:r>
            <a:br>
              <a:rPr b="0" i="0" lang="pl-PL" sz="4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l-PL" sz="4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of RNA 3D structures in CASP15</a:t>
            </a:r>
            <a:endParaRPr b="0" i="0" sz="40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Marta Szachniuk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Calibri"/>
              <a:buNone/>
            </a:pPr>
            <a:r>
              <a:rPr b="0" i="0" lang="pl-PL" sz="22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Maciej Antczak, Mariusz Popenda, Joanna Sarzyńska, Tomasz Żok</a:t>
            </a:r>
            <a:endParaRPr b="0" i="0" sz="22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2962831" y="770252"/>
            <a:ext cx="6266332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CASP15: 15th Community Wide Experiment on the Critical Assessment of Techniques for Protein Structure Prediction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l-P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Antanlya, December 10-13, 2022</a:t>
            </a:r>
            <a:endParaRPr/>
          </a:p>
        </p:txBody>
      </p:sp>
      <p:grpSp>
        <p:nvGrpSpPr>
          <p:cNvPr id="97" name="Google Shape;97;p14"/>
          <p:cNvGrpSpPr/>
          <p:nvPr/>
        </p:nvGrpSpPr>
        <p:grpSpPr>
          <a:xfrm>
            <a:off x="0" y="6701312"/>
            <a:ext cx="12192016" cy="102900"/>
            <a:chOff x="0" y="6755100"/>
            <a:chExt cx="12192016" cy="102900"/>
          </a:xfrm>
        </p:grpSpPr>
        <p:sp>
          <p:nvSpPr>
            <p:cNvPr id="98" name="Google Shape;98;p14"/>
            <p:cNvSpPr/>
            <p:nvPr/>
          </p:nvSpPr>
          <p:spPr>
            <a:xfrm>
              <a:off x="9808488" y="6755100"/>
              <a:ext cx="1191600" cy="102900"/>
            </a:xfrm>
            <a:prstGeom prst="rect">
              <a:avLst/>
            </a:prstGeom>
            <a:solidFill>
              <a:srgbClr val="FF97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1000416" y="6755100"/>
              <a:ext cx="1191600" cy="102900"/>
            </a:xfrm>
            <a:prstGeom prst="rect">
              <a:avLst/>
            </a:prstGeom>
            <a:solidFill>
              <a:srgbClr val="F20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0" y="6755100"/>
              <a:ext cx="1191600" cy="102900"/>
            </a:xfrm>
            <a:prstGeom prst="rect">
              <a:avLst/>
            </a:prstGeom>
            <a:solidFill>
              <a:srgbClr val="7ECE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1191613" y="6755100"/>
              <a:ext cx="8616800" cy="102900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0" y="96785"/>
            <a:ext cx="12192016" cy="102900"/>
            <a:chOff x="0" y="6755100"/>
            <a:chExt cx="12192016" cy="102900"/>
          </a:xfrm>
        </p:grpSpPr>
        <p:sp>
          <p:nvSpPr>
            <p:cNvPr id="103" name="Google Shape;103;p14"/>
            <p:cNvSpPr/>
            <p:nvPr/>
          </p:nvSpPr>
          <p:spPr>
            <a:xfrm>
              <a:off x="9808488" y="6755100"/>
              <a:ext cx="1191600" cy="102900"/>
            </a:xfrm>
            <a:prstGeom prst="rect">
              <a:avLst/>
            </a:prstGeom>
            <a:solidFill>
              <a:srgbClr val="FF97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11000416" y="6755100"/>
              <a:ext cx="1191600" cy="102900"/>
            </a:xfrm>
            <a:prstGeom prst="rect">
              <a:avLst/>
            </a:prstGeom>
            <a:solidFill>
              <a:srgbClr val="F20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0" y="6755100"/>
              <a:ext cx="1191600" cy="102900"/>
            </a:xfrm>
            <a:prstGeom prst="rect">
              <a:avLst/>
            </a:prstGeom>
            <a:solidFill>
              <a:srgbClr val="7ECE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191613" y="6755100"/>
              <a:ext cx="8616800" cy="102900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chbpan_logo_short_en" id="107" name="Google Shape;1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3036" y="5440298"/>
            <a:ext cx="841273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800" y="5440298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1652954" y="5709560"/>
            <a:ext cx="22283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 of Computing Science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Poznan University of Technology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Poland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7824504" y="5709560"/>
            <a:ext cx="26913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of Structural Bioinformatics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 of Bioorganic Chemistry PAS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Poland</a:t>
            </a:r>
            <a:endParaRPr/>
          </a:p>
        </p:txBody>
      </p:sp>
      <p:pic>
        <p:nvPicPr>
          <p:cNvPr id="111" name="Google Shape;111;p14"/>
          <p:cNvPicPr preferRelativeResize="0"/>
          <p:nvPr/>
        </p:nvPicPr>
        <p:blipFill rotWithShape="1">
          <a:blip r:embed="rId5">
            <a:alphaModFix/>
          </a:blip>
          <a:srcRect b="1915" l="14892" r="14257" t="6535"/>
          <a:stretch/>
        </p:blipFill>
        <p:spPr>
          <a:xfrm>
            <a:off x="9808413" y="496043"/>
            <a:ext cx="1900822" cy="164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5">
            <a:alphaModFix/>
          </a:blip>
          <a:srcRect b="1915" l="14892" r="14257" t="6535"/>
          <a:stretch/>
        </p:blipFill>
        <p:spPr>
          <a:xfrm>
            <a:off x="595800" y="461753"/>
            <a:ext cx="1900822" cy="1647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/>
        </p:nvSpPr>
        <p:spPr>
          <a:xfrm>
            <a:off x="0" y="252000"/>
            <a:ext cx="1219200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R1138. Gathering information &amp; 2D structure prediction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9" name="Google Shape;319;p23"/>
          <p:cNvSpPr txBox="1"/>
          <p:nvPr/>
        </p:nvSpPr>
        <p:spPr>
          <a:xfrm>
            <a:off x="516566" y="1101882"/>
            <a:ext cx="5224601" cy="157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Our approach: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Information from literature - RNA origami*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Secondary structure prediction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method incorporated in RNAComposer was able to predict tertiary interactions through kissing loops (KL).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Google Shape;320;p23"/>
          <p:cNvGrpSpPr/>
          <p:nvPr/>
        </p:nvGrpSpPr>
        <p:grpSpPr>
          <a:xfrm>
            <a:off x="516566" y="2994921"/>
            <a:ext cx="2910076" cy="3054028"/>
            <a:chOff x="695044" y="2500551"/>
            <a:chExt cx="2910076" cy="3054028"/>
          </a:xfrm>
        </p:grpSpPr>
        <p:pic>
          <p:nvPicPr>
            <p:cNvPr id="321" name="Google Shape;32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5044" y="2786755"/>
              <a:ext cx="2910076" cy="2767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23"/>
            <p:cNvSpPr txBox="1"/>
            <p:nvPr/>
          </p:nvSpPr>
          <p:spPr>
            <a:xfrm>
              <a:off x="781541" y="2500551"/>
              <a:ext cx="13265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RNAStructure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23"/>
          <p:cNvGrpSpPr/>
          <p:nvPr/>
        </p:nvGrpSpPr>
        <p:grpSpPr>
          <a:xfrm>
            <a:off x="3979236" y="2973939"/>
            <a:ext cx="2877561" cy="3007620"/>
            <a:chOff x="5981068" y="2722382"/>
            <a:chExt cx="2877561" cy="3007620"/>
          </a:xfrm>
        </p:grpSpPr>
        <p:pic>
          <p:nvPicPr>
            <p:cNvPr id="324" name="Google Shape;324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81068" y="2722382"/>
              <a:ext cx="2877561" cy="3007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23"/>
            <p:cNvSpPr txBox="1"/>
            <p:nvPr/>
          </p:nvSpPr>
          <p:spPr>
            <a:xfrm>
              <a:off x="5985502" y="2726714"/>
              <a:ext cx="93794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IPKnot++</a:t>
              </a:r>
              <a:endParaRPr/>
            </a:p>
          </p:txBody>
        </p:sp>
      </p:grpSp>
      <p:grpSp>
        <p:nvGrpSpPr>
          <p:cNvPr id="326" name="Google Shape;326;p23"/>
          <p:cNvGrpSpPr/>
          <p:nvPr/>
        </p:nvGrpSpPr>
        <p:grpSpPr>
          <a:xfrm>
            <a:off x="7465102" y="1079292"/>
            <a:ext cx="4586990" cy="5681272"/>
            <a:chOff x="7465102" y="1079292"/>
            <a:chExt cx="4586990" cy="5681272"/>
          </a:xfrm>
        </p:grpSpPr>
        <p:sp>
          <p:nvSpPr>
            <p:cNvPr id="327" name="Google Shape;327;p23"/>
            <p:cNvSpPr/>
            <p:nvPr/>
          </p:nvSpPr>
          <p:spPr>
            <a:xfrm>
              <a:off x="7465102" y="1079292"/>
              <a:ext cx="4586990" cy="5681272"/>
            </a:xfrm>
            <a:prstGeom prst="rect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8" name="Google Shape;328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84235" y="2438555"/>
              <a:ext cx="3791199" cy="4018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23"/>
            <p:cNvSpPr txBox="1"/>
            <p:nvPr/>
          </p:nvSpPr>
          <p:spPr>
            <a:xfrm>
              <a:off x="7679961" y="1379028"/>
              <a:ext cx="415727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Our 2D structure input for RNAComposer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(2 segments with recurring structure elements)</a:t>
              </a:r>
              <a:endParaRPr/>
            </a:p>
          </p:txBody>
        </p:sp>
        <p:sp>
          <p:nvSpPr>
            <p:cNvPr id="330" name="Google Shape;330;p23"/>
            <p:cNvSpPr txBox="1"/>
            <p:nvPr/>
          </p:nvSpPr>
          <p:spPr>
            <a:xfrm>
              <a:off x="10122148" y="5858949"/>
              <a:ext cx="136189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kissing loops -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clasps</a:t>
              </a:r>
              <a:endParaRPr/>
            </a:p>
          </p:txBody>
        </p:sp>
        <p:cxnSp>
          <p:nvCxnSpPr>
            <p:cNvPr id="331" name="Google Shape;331;p23"/>
            <p:cNvCxnSpPr/>
            <p:nvPr/>
          </p:nvCxnSpPr>
          <p:spPr>
            <a:xfrm rot="10800000">
              <a:off x="9974325" y="4934026"/>
              <a:ext cx="556053" cy="89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32" name="Google Shape;332;p23"/>
            <p:cNvSpPr txBox="1"/>
            <p:nvPr/>
          </p:nvSpPr>
          <p:spPr>
            <a:xfrm>
              <a:off x="7787207" y="2463131"/>
              <a:ext cx="15816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highly stable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UUCG tetraloops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3" name="Google Shape;333;p23"/>
            <p:cNvCxnSpPr/>
            <p:nvPr/>
          </p:nvCxnSpPr>
          <p:spPr>
            <a:xfrm flipH="1">
              <a:off x="8627437" y="3047906"/>
              <a:ext cx="259492" cy="205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34" name="Google Shape;334;p23"/>
            <p:cNvSpPr txBox="1"/>
            <p:nvPr/>
          </p:nvSpPr>
          <p:spPr>
            <a:xfrm>
              <a:off x="10313538" y="2455480"/>
              <a:ext cx="13618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4WJ [0,0,0,0]</a:t>
              </a:r>
              <a:endParaRPr/>
            </a:p>
          </p:txBody>
        </p:sp>
        <p:cxnSp>
          <p:nvCxnSpPr>
            <p:cNvPr id="335" name="Google Shape;335;p23"/>
            <p:cNvCxnSpPr/>
            <p:nvPr/>
          </p:nvCxnSpPr>
          <p:spPr>
            <a:xfrm flipH="1">
              <a:off x="10530378" y="2801579"/>
              <a:ext cx="321275" cy="42721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336" name="Google Shape;336;p23"/>
          <p:cNvSpPr txBox="1"/>
          <p:nvPr/>
        </p:nvSpPr>
        <p:spPr>
          <a:xfrm>
            <a:off x="116167" y="6290328"/>
            <a:ext cx="36903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698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Geary </a:t>
            </a:r>
            <a:r>
              <a:rPr i="1"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 Science </a:t>
            </a: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345: 799-804 (2014)</a:t>
            </a:r>
            <a:endParaRPr/>
          </a:p>
          <a:p>
            <a:pPr indent="0" lvl="0" marL="2698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Geary </a:t>
            </a:r>
            <a:r>
              <a:rPr i="1"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al.</a:t>
            </a: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 Chem</a:t>
            </a: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13: 549–558 (2021)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 txBox="1"/>
          <p:nvPr/>
        </p:nvSpPr>
        <p:spPr>
          <a:xfrm>
            <a:off x="0" y="252000"/>
            <a:ext cx="1219200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R1138. Key structural elements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3" name="Google Shape;343;p24"/>
          <p:cNvSpPr txBox="1"/>
          <p:nvPr/>
        </p:nvSpPr>
        <p:spPr>
          <a:xfrm>
            <a:off x="302103" y="1245088"/>
            <a:ext cx="5586633" cy="4785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Our approach:</a:t>
            </a:r>
            <a:endParaRPr sz="1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the model from user-provided structural elements by RNAComposer (powerful method!)</a:t>
            </a:r>
            <a:endParaRPr/>
          </a:p>
          <a:p>
            <a:pPr indent="0" lvl="1" marL="4572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pl-P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Key structural elements:</a:t>
            </a:r>
            <a:endParaRPr/>
          </a:p>
          <a:p>
            <a:pPr indent="-182562" lvl="1" marL="901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pl-P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4WJ [0,0,0,0] (PDB ID: 1U9S, 2.90Å)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2562" lvl="1" marL="901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pl-P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Kissing Loops (KL) (PDB ID: 1XPE, 1.95Å)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pl-P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Selecting structural element for 4WJ</a:t>
            </a:r>
            <a:endParaRPr/>
          </a:p>
          <a:p>
            <a:pPr indent="-182562" lvl="1" marL="901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pl-P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Searching for 4WJ [0,0,0,0] in RNA FRABASE</a:t>
            </a:r>
            <a:endParaRPr/>
          </a:p>
          <a:p>
            <a:pPr indent="-182562" lvl="1" marL="901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pl-P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Clustering</a:t>
            </a:r>
            <a:endParaRPr/>
          </a:p>
          <a:p>
            <a:pPr indent="-182562" lvl="1" marL="901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pl-P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Selecting representative structures for the families*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To build the model, we used the same structural element for all 4WJ (family H). For the first 4WJ in the segments 1 and 2, we applied the strand-shift operation.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4" name="Google Shape;344;p24"/>
          <p:cNvGrpSpPr/>
          <p:nvPr/>
        </p:nvGrpSpPr>
        <p:grpSpPr>
          <a:xfrm>
            <a:off x="6603999" y="1149884"/>
            <a:ext cx="5080001" cy="2827029"/>
            <a:chOff x="1325423" y="3190567"/>
            <a:chExt cx="7334865" cy="3973052"/>
          </a:xfrm>
        </p:grpSpPr>
        <p:pic>
          <p:nvPicPr>
            <p:cNvPr id="345" name="Google Shape;345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25423" y="3190567"/>
              <a:ext cx="7334865" cy="3973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71100" y="4381679"/>
              <a:ext cx="1948973" cy="15908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24"/>
          <p:cNvGrpSpPr/>
          <p:nvPr/>
        </p:nvGrpSpPr>
        <p:grpSpPr>
          <a:xfrm>
            <a:off x="6603998" y="4038684"/>
            <a:ext cx="5086359" cy="2676238"/>
            <a:chOff x="0" y="396875"/>
            <a:chExt cx="12192000" cy="6064250"/>
          </a:xfrm>
        </p:grpSpPr>
        <p:pic>
          <p:nvPicPr>
            <p:cNvPr id="348" name="Google Shape;348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396875"/>
              <a:ext cx="12192000" cy="606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11885" y="2067775"/>
              <a:ext cx="4039961" cy="3297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24"/>
          <p:cNvSpPr txBox="1"/>
          <p:nvPr/>
        </p:nvSpPr>
        <p:spPr>
          <a:xfrm>
            <a:off x="667719" y="6415675"/>
            <a:ext cx="32688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Laing &amp; Schlick </a:t>
            </a:r>
            <a:r>
              <a:rPr i="1"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Mol Biol</a:t>
            </a: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390: 547–559 (2009)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p24"/>
          <p:cNvGrpSpPr/>
          <p:nvPr/>
        </p:nvGrpSpPr>
        <p:grpSpPr>
          <a:xfrm>
            <a:off x="1615443" y="4073449"/>
            <a:ext cx="2719654" cy="1121147"/>
            <a:chOff x="1978836" y="4688991"/>
            <a:chExt cx="3080972" cy="1581987"/>
          </a:xfrm>
        </p:grpSpPr>
        <p:pic>
          <p:nvPicPr>
            <p:cNvPr id="352" name="Google Shape;352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78836" y="4746926"/>
              <a:ext cx="1127258" cy="146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2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858340" y="4688991"/>
              <a:ext cx="1201468" cy="15819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p24"/>
          <p:cNvSpPr/>
          <p:nvPr/>
        </p:nvSpPr>
        <p:spPr>
          <a:xfrm>
            <a:off x="6603998" y="1149884"/>
            <a:ext cx="5080001" cy="5563659"/>
          </a:xfrm>
          <a:prstGeom prst="rect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4"/>
          <p:cNvSpPr txBox="1"/>
          <p:nvPr/>
        </p:nvSpPr>
        <p:spPr>
          <a:xfrm>
            <a:off x="1080654" y="4061363"/>
            <a:ext cx="328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356" name="Google Shape;356;p24"/>
          <p:cNvSpPr txBox="1"/>
          <p:nvPr/>
        </p:nvSpPr>
        <p:spPr>
          <a:xfrm>
            <a:off x="3014355" y="4059388"/>
            <a:ext cx="4267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5"/>
          <p:cNvSpPr txBox="1"/>
          <p:nvPr/>
        </p:nvSpPr>
        <p:spPr>
          <a:xfrm>
            <a:off x="0" y="252000"/>
            <a:ext cx="1219200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R1138. RNAComposer assembles the model</a:t>
            </a:r>
            <a:endParaRPr/>
          </a:p>
        </p:txBody>
      </p:sp>
      <p:sp>
        <p:nvSpPr>
          <p:cNvPr id="363" name="Google Shape;363;p25"/>
          <p:cNvSpPr txBox="1"/>
          <p:nvPr/>
        </p:nvSpPr>
        <p:spPr>
          <a:xfrm>
            <a:off x="9836517" y="2693751"/>
            <a:ext cx="1960693" cy="1800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89606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F89606"/>
                </a:solidFill>
                <a:latin typeface="Calibri"/>
                <a:ea typeface="Calibri"/>
                <a:cs typeface="Calibri"/>
                <a:sym typeface="Calibri"/>
              </a:rPr>
              <a:t>32 loops</a:t>
            </a:r>
            <a:endParaRPr sz="1600">
              <a:solidFill>
                <a:srgbClr val="F896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32 helices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CC00CC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CC00CC"/>
                </a:solidFill>
                <a:latin typeface="Calibri"/>
                <a:ea typeface="Calibri"/>
                <a:cs typeface="Calibri"/>
                <a:sym typeface="Calibri"/>
              </a:rPr>
              <a:t>common pairs for loops and helices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element joining two segments</a:t>
            </a:r>
            <a:endParaRPr/>
          </a:p>
        </p:txBody>
      </p:sp>
      <p:pic>
        <p:nvPicPr>
          <p:cNvPr id="364" name="Google Shape;3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790" y="1057344"/>
            <a:ext cx="9315450" cy="5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"/>
          <p:cNvSpPr txBox="1"/>
          <p:nvPr/>
        </p:nvSpPr>
        <p:spPr>
          <a:xfrm>
            <a:off x="0" y="228617"/>
            <a:ext cx="1219200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R1138. Energy minimization of the model</a:t>
            </a:r>
            <a:endParaRPr/>
          </a:p>
        </p:txBody>
      </p:sp>
      <p:pic>
        <p:nvPicPr>
          <p:cNvPr id="371" name="Google Shape;3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289" y="1697383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6"/>
          <p:cNvSpPr txBox="1"/>
          <p:nvPr/>
        </p:nvSpPr>
        <p:spPr>
          <a:xfrm>
            <a:off x="1205247" y="1255000"/>
            <a:ext cx="91262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Minimization in torsion angle space: formation of kissing loops, overcoming of entanglements.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9888" y="1930323"/>
            <a:ext cx="5128823" cy="384661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6"/>
          <p:cNvSpPr txBox="1"/>
          <p:nvPr/>
        </p:nvSpPr>
        <p:spPr>
          <a:xfrm>
            <a:off x="1084513" y="5880769"/>
            <a:ext cx="959140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Minimization in Cartesian space: improving the bond lengths, angles geometries and clash score.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Problem: minimization does not always converge.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7"/>
          <p:cNvSpPr txBox="1"/>
          <p:nvPr/>
        </p:nvSpPr>
        <p:spPr>
          <a:xfrm>
            <a:off x="0" y="252000"/>
            <a:ext cx="1219200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R1138. Predicted model(s) versus target structures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81" name="Google Shape;381;p27"/>
          <p:cNvPicPr preferRelativeResize="0"/>
          <p:nvPr/>
        </p:nvPicPr>
        <p:blipFill rotWithShape="1">
          <a:blip r:embed="rId3">
            <a:alphaModFix/>
          </a:blip>
          <a:srcRect b="0" l="0" r="0" t="12445"/>
          <a:stretch/>
        </p:blipFill>
        <p:spPr>
          <a:xfrm>
            <a:off x="7917611" y="1164948"/>
            <a:ext cx="3707027" cy="243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7"/>
          <p:cNvPicPr preferRelativeResize="0"/>
          <p:nvPr/>
        </p:nvPicPr>
        <p:blipFill rotWithShape="1">
          <a:blip r:embed="rId4">
            <a:alphaModFix/>
          </a:blip>
          <a:srcRect b="0" l="14884" r="18951" t="0"/>
          <a:stretch/>
        </p:blipFill>
        <p:spPr>
          <a:xfrm>
            <a:off x="9463314" y="3134553"/>
            <a:ext cx="1935118" cy="219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69" y="984766"/>
            <a:ext cx="3336324" cy="2502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7"/>
          <p:cNvPicPr preferRelativeResize="0"/>
          <p:nvPr/>
        </p:nvPicPr>
        <p:blipFill rotWithShape="1">
          <a:blip r:embed="rId6">
            <a:alphaModFix/>
          </a:blip>
          <a:srcRect b="0" l="16042" r="21763" t="0"/>
          <a:stretch/>
        </p:blipFill>
        <p:spPr>
          <a:xfrm>
            <a:off x="765783" y="3155401"/>
            <a:ext cx="1683069" cy="202959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7"/>
          <p:cNvSpPr/>
          <p:nvPr/>
        </p:nvSpPr>
        <p:spPr>
          <a:xfrm>
            <a:off x="9159799" y="3617161"/>
            <a:ext cx="327759" cy="385394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D8D8D8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7"/>
          <p:cNvSpPr txBox="1"/>
          <p:nvPr/>
        </p:nvSpPr>
        <p:spPr>
          <a:xfrm>
            <a:off x="9169304" y="3232289"/>
            <a:ext cx="4459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endParaRPr/>
          </a:p>
        </p:txBody>
      </p:sp>
      <p:sp>
        <p:nvSpPr>
          <p:cNvPr id="387" name="Google Shape;387;p27"/>
          <p:cNvSpPr/>
          <p:nvPr/>
        </p:nvSpPr>
        <p:spPr>
          <a:xfrm flipH="1">
            <a:off x="2752367" y="3599224"/>
            <a:ext cx="327600" cy="385394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D8D8D8"/>
          </a:solidFill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7"/>
          <p:cNvSpPr txBox="1"/>
          <p:nvPr/>
        </p:nvSpPr>
        <p:spPr>
          <a:xfrm>
            <a:off x="2668475" y="3232289"/>
            <a:ext cx="4459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endParaRPr/>
          </a:p>
        </p:txBody>
      </p:sp>
      <p:sp>
        <p:nvSpPr>
          <p:cNvPr id="389" name="Google Shape;389;p27"/>
          <p:cNvSpPr txBox="1"/>
          <p:nvPr/>
        </p:nvSpPr>
        <p:spPr>
          <a:xfrm>
            <a:off x="3601673" y="4022274"/>
            <a:ext cx="4988651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our models have correct 2D structure. </a:t>
            </a:r>
            <a:endParaRPr/>
          </a:p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kissing loops make clasps between segments.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models are more similar to the mature conformer.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7"/>
          <p:cNvSpPr txBox="1"/>
          <p:nvPr/>
        </p:nvSpPr>
        <p:spPr>
          <a:xfrm>
            <a:off x="791027" y="5273430"/>
            <a:ext cx="28106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target: 7PTK (</a:t>
            </a:r>
            <a:r>
              <a:rPr lang="pl-PL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young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7"/>
          <p:cNvSpPr txBox="1"/>
          <p:nvPr/>
        </p:nvSpPr>
        <p:spPr>
          <a:xfrm>
            <a:off x="8345714" y="5255493"/>
            <a:ext cx="3052717" cy="338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target: 7PTL (</a:t>
            </a:r>
            <a:r>
              <a:rPr lang="pl-PL" sz="16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mature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graphicFrame>
        <p:nvGraphicFramePr>
          <p:cNvPr id="392" name="Google Shape;392;p27"/>
          <p:cNvGraphicFramePr/>
          <p:nvPr/>
        </p:nvGraphicFramePr>
        <p:xfrm>
          <a:off x="791028" y="57050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{259180B6-91F7-4B3D-8E28-45670770CCDF}</a:tableStyleId>
              </a:tblPr>
              <a:tblGrid>
                <a:gridCol w="679000"/>
                <a:gridCol w="2310950"/>
                <a:gridCol w="4586525"/>
                <a:gridCol w="711200"/>
                <a:gridCol w="2322275"/>
              </a:tblGrid>
              <a:tr h="296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l-PL" sz="1400" u="none" cap="none" strike="noStrike">
                          <a:solidFill>
                            <a:schemeClr val="dk1"/>
                          </a:solidFill>
                        </a:rPr>
                        <a:t>INF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l-PL" sz="1400" u="none" cap="none" strike="noStrike">
                          <a:solidFill>
                            <a:schemeClr val="dk1"/>
                          </a:solidFill>
                        </a:rPr>
                        <a:t>RMSD of our models [Å]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l-PL" sz="1400" u="none" cap="none" strike="noStrike">
                          <a:solidFill>
                            <a:schemeClr val="dk1"/>
                          </a:solidFill>
                        </a:rPr>
                        <a:t>INF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l-PL" sz="1400" u="none" cap="none" strike="noStrike">
                          <a:solidFill>
                            <a:schemeClr val="dk1"/>
                          </a:solidFill>
                        </a:rPr>
                        <a:t>RMSD of our models [Å]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296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u="none" cap="none" strike="noStrike">
                          <a:solidFill>
                            <a:schemeClr val="dk1"/>
                          </a:solidFill>
                        </a:rPr>
                        <a:t>0.959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u="none" cap="none" strike="noStrike">
                          <a:solidFill>
                            <a:schemeClr val="dk1"/>
                          </a:solidFill>
                        </a:rPr>
                        <a:t>19.76 – 21.22 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u="none" cap="none" strike="noStrike">
                          <a:solidFill>
                            <a:schemeClr val="dk1"/>
                          </a:solidFill>
                        </a:rPr>
                        <a:t>Full-atom structure (15,337 atoms)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u="none" cap="none" strike="noStrike">
                          <a:solidFill>
                            <a:schemeClr val="dk1"/>
                          </a:solidFill>
                        </a:rPr>
                        <a:t>0.942</a:t>
                      </a:r>
                      <a:endParaRPr/>
                    </a:p>
                  </a:txBody>
                  <a:tcPr marT="45725" marB="45725" marR="91450" marL="91450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u="none" cap="none" strike="noStrike">
                          <a:solidFill>
                            <a:schemeClr val="dk1"/>
                          </a:solidFill>
                        </a:rPr>
                        <a:t>9.59 – 11.80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96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u="none" cap="none" strike="noStrike">
                          <a:solidFill>
                            <a:schemeClr val="dk1"/>
                          </a:solidFill>
                        </a:rPr>
                        <a:t>12.04 – 13.46</a:t>
                      </a:r>
                      <a:endParaRPr/>
                    </a:p>
                  </a:txBody>
                  <a:tcPr marT="45725" marB="45725" marR="91450" marL="91450"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u="none" cap="none" strike="noStrike">
                          <a:solidFill>
                            <a:schemeClr val="dk1"/>
                          </a:solidFill>
                        </a:rPr>
                        <a:t>Structure without KL partners from H6 (12,780 atoms)</a:t>
                      </a:r>
                      <a:endParaRPr/>
                    </a:p>
                  </a:txBody>
                  <a:tcPr marT="45725" marB="45725" marR="91450" marL="91450"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  <a:endParaRPr/>
                    </a:p>
                  </a:txBody>
                  <a:tcPr marT="45725" marB="45725" marR="91450" marL="91450"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400" u="none" cap="none" strike="noStrike">
                          <a:solidFill>
                            <a:schemeClr val="dk1"/>
                          </a:solidFill>
                        </a:rPr>
                        <a:t>9.31 – 11.50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8"/>
          <p:cNvSpPr txBox="1"/>
          <p:nvPr>
            <p:ph idx="4294967295" type="body"/>
          </p:nvPr>
        </p:nvSpPr>
        <p:spPr>
          <a:xfrm>
            <a:off x="595800" y="1821241"/>
            <a:ext cx="3144557" cy="34101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600"/>
              <a:buNone/>
            </a:pPr>
            <a:r>
              <a:rPr lang="pl-PL" sz="2600">
                <a:solidFill>
                  <a:srgbClr val="262626"/>
                </a:solidFill>
              </a:rPr>
              <a:t>Members of our team in CASP-RNA puzzles: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262626"/>
              </a:buClr>
              <a:buSzPts val="2600"/>
              <a:buNone/>
            </a:pPr>
            <a:r>
              <a:rPr lang="pl-PL" sz="2600">
                <a:solidFill>
                  <a:srgbClr val="262626"/>
                </a:solidFill>
              </a:rPr>
              <a:t>Maciej Antczak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600"/>
              <a:buNone/>
            </a:pPr>
            <a:r>
              <a:rPr lang="pl-PL" sz="2600">
                <a:solidFill>
                  <a:srgbClr val="262626"/>
                </a:solidFill>
              </a:rPr>
              <a:t>Mariusz Popenda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600"/>
              <a:buNone/>
            </a:pPr>
            <a:r>
              <a:rPr lang="pl-PL" sz="2600">
                <a:solidFill>
                  <a:srgbClr val="262626"/>
                </a:solidFill>
              </a:rPr>
              <a:t>Joanna Sarzyńska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600"/>
              <a:buNone/>
            </a:pPr>
            <a:r>
              <a:rPr lang="pl-PL" sz="2600">
                <a:solidFill>
                  <a:srgbClr val="262626"/>
                </a:solidFill>
              </a:rPr>
              <a:t>Tomasz Żok</a:t>
            </a:r>
            <a:endParaRPr sz="26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600"/>
              <a:buNone/>
            </a:pPr>
            <a:r>
              <a:rPr lang="pl-PL" sz="2600">
                <a:solidFill>
                  <a:srgbClr val="262626"/>
                </a:solidFill>
              </a:rPr>
              <a:t>Marta Szachniuk</a:t>
            </a:r>
            <a:endParaRPr/>
          </a:p>
        </p:txBody>
      </p:sp>
      <p:grpSp>
        <p:nvGrpSpPr>
          <p:cNvPr id="398" name="Google Shape;398;p28"/>
          <p:cNvGrpSpPr/>
          <p:nvPr/>
        </p:nvGrpSpPr>
        <p:grpSpPr>
          <a:xfrm>
            <a:off x="0" y="96785"/>
            <a:ext cx="12192016" cy="102900"/>
            <a:chOff x="0" y="6755100"/>
            <a:chExt cx="12192016" cy="102900"/>
          </a:xfrm>
        </p:grpSpPr>
        <p:sp>
          <p:nvSpPr>
            <p:cNvPr id="399" name="Google Shape;399;p28"/>
            <p:cNvSpPr/>
            <p:nvPr/>
          </p:nvSpPr>
          <p:spPr>
            <a:xfrm>
              <a:off x="9808488" y="6755100"/>
              <a:ext cx="1191600" cy="102900"/>
            </a:xfrm>
            <a:prstGeom prst="rect">
              <a:avLst/>
            </a:prstGeom>
            <a:solidFill>
              <a:srgbClr val="FF97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11000416" y="6755100"/>
              <a:ext cx="1191600" cy="102900"/>
            </a:xfrm>
            <a:prstGeom prst="rect">
              <a:avLst/>
            </a:prstGeom>
            <a:solidFill>
              <a:srgbClr val="F202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0" y="6755100"/>
              <a:ext cx="1191600" cy="102900"/>
            </a:xfrm>
            <a:prstGeom prst="rect">
              <a:avLst/>
            </a:prstGeom>
            <a:solidFill>
              <a:srgbClr val="7ECE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191613" y="6755100"/>
              <a:ext cx="8616800" cy="102900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3" name="Google Shape;40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7899" y="1216567"/>
            <a:ext cx="6919082" cy="461949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0" y="252000"/>
            <a:ext cx="1219200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Our approach in human modeling</a:t>
            </a:r>
            <a:endParaRPr/>
          </a:p>
        </p:txBody>
      </p:sp>
      <p:grpSp>
        <p:nvGrpSpPr>
          <p:cNvPr id="119" name="Google Shape;119;p15"/>
          <p:cNvGrpSpPr/>
          <p:nvPr/>
        </p:nvGrpSpPr>
        <p:grpSpPr>
          <a:xfrm>
            <a:off x="6096000" y="1253207"/>
            <a:ext cx="5619064" cy="5292000"/>
            <a:chOff x="6096000" y="1253207"/>
            <a:chExt cx="5619064" cy="5292000"/>
          </a:xfrm>
        </p:grpSpPr>
        <p:pic>
          <p:nvPicPr>
            <p:cNvPr id="120" name="Google Shape;120;p15"/>
            <p:cNvPicPr preferRelativeResize="0"/>
            <p:nvPr/>
          </p:nvPicPr>
          <p:blipFill rotWithShape="1">
            <a:blip r:embed="rId3">
              <a:alphaModFix/>
            </a:blip>
            <a:srcRect b="0" l="0" r="0" t="15279"/>
            <a:stretch/>
          </p:blipFill>
          <p:spPr>
            <a:xfrm>
              <a:off x="6222685" y="2252527"/>
              <a:ext cx="5373293" cy="2676713"/>
            </a:xfrm>
            <a:prstGeom prst="rect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21" name="Google Shape;121;p15"/>
            <p:cNvSpPr txBox="1"/>
            <p:nvPr/>
          </p:nvSpPr>
          <p:spPr>
            <a:xfrm>
              <a:off x="6234433" y="5121463"/>
              <a:ext cx="5361546" cy="127727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1100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M. Popenda, M. Szachniuk, M. Antczak, K.J. Purzycka, P. Lukasiak, N. Bartol, J. Blazewicz, R.W. Adamiak </a:t>
              </a:r>
              <a:r>
                <a:rPr i="0" lang="pl-PL" sz="1100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(2012)</a:t>
              </a:r>
              <a:r>
                <a:rPr b="0" i="0" lang="pl-PL" sz="1100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 Automated 3D structure composition for large RNAs, </a:t>
              </a:r>
              <a:r>
                <a:rPr b="0" i="1" lang="pl-PL" sz="1100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Nucleic Acids Res</a:t>
              </a:r>
              <a:r>
                <a:rPr b="0" i="0" lang="pl-PL" sz="1100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 40(14):e112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444444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1100" u="none" cap="none" strike="noStrike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M. Antczak, M. Popenda, T. Zok, J. Sarzynska, T. Ratajczak, K. Tomczyk, R.W. Adamiak, M. </a:t>
              </a:r>
              <a:r>
                <a:rPr b="0" i="0" lang="pl-PL" sz="1100" cap="none" strike="noStrike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Szachniuk </a:t>
              </a:r>
              <a:r>
                <a:rPr b="0" i="0" lang="pl-PL" sz="1100" u="none" cap="none" strike="noStrike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i="0" lang="pl-PL" sz="1100" u="none" cap="none" strike="noStrike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2016</a:t>
              </a:r>
              <a:r>
                <a:rPr b="0" i="0" lang="pl-PL" sz="1100" u="none" cap="none" strike="noStrike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) New functionality of RNAComposer: an application to shape the axis of miR160 precursor structure, </a:t>
              </a:r>
              <a:r>
                <a:rPr b="0" i="1" lang="pl-PL" sz="1100" u="none" cap="none" strike="noStrike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Acta Biochimica Polonica</a:t>
              </a:r>
              <a:r>
                <a:rPr b="0" i="0" lang="pl-PL" sz="1100" u="none" cap="none" strike="noStrike">
                  <a:solidFill>
                    <a:srgbClr val="444444"/>
                  </a:solidFill>
                  <a:latin typeface="Calibri"/>
                  <a:ea typeface="Calibri"/>
                  <a:cs typeface="Calibri"/>
                  <a:sym typeface="Calibri"/>
                </a:rPr>
                <a:t> 63(4):737-744</a:t>
              </a:r>
              <a:r>
                <a:rPr b="0" i="0" lang="pl-PL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6222685" y="1253207"/>
              <a:ext cx="3578086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RNAComposer</a:t>
              </a:r>
              <a:endParaRPr b="1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pl-PL" sz="1600" u="sng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http://rnacomposer.ibch.poznan.pl/</a:t>
              </a: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6096000" y="1253207"/>
              <a:ext cx="5619064" cy="5292000"/>
            </a:xfrm>
            <a:prstGeom prst="rect">
              <a:avLst/>
            </a:prstGeom>
            <a:noFill/>
            <a:ln cap="flat" cmpd="sng" w="12700">
              <a:solidFill>
                <a:srgbClr val="D3D3D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5"/>
          <p:cNvGrpSpPr/>
          <p:nvPr/>
        </p:nvGrpSpPr>
        <p:grpSpPr>
          <a:xfrm>
            <a:off x="476936" y="1253207"/>
            <a:ext cx="5211417" cy="5292000"/>
            <a:chOff x="476936" y="1253207"/>
            <a:chExt cx="5211417" cy="5292000"/>
          </a:xfrm>
        </p:grpSpPr>
        <p:sp>
          <p:nvSpPr>
            <p:cNvPr id="125" name="Google Shape;125;p15"/>
            <p:cNvSpPr txBox="1"/>
            <p:nvPr/>
          </p:nvSpPr>
          <p:spPr>
            <a:xfrm>
              <a:off x="476936" y="1253207"/>
              <a:ext cx="5211417" cy="5292000"/>
            </a:xfrm>
            <a:prstGeom prst="rect">
              <a:avLst/>
            </a:prstGeom>
            <a:noFill/>
            <a:ln cap="flat" cmpd="sng" w="9525">
              <a:solidFill>
                <a:srgbClr val="D3D3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Modeling by human experts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0" marL="342900" marR="0" rtl="0" algn="l">
                <a:spcBef>
                  <a:spcPts val="22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AutoNum type="arabicPeriod"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Gathering information from the literature</a:t>
              </a:r>
              <a:endParaRPr/>
            </a:p>
            <a:p>
              <a:pPr indent="-342900" lvl="0" marL="342900" marR="0" rtl="0" algn="l">
                <a:spcBef>
                  <a:spcPts val="70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AutoNum type="arabicPeriod"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Automated prediction from sequence and the consensus secondary (2D) structure. 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42900" lvl="0" marL="342900" marR="0" rtl="0" algn="l">
                <a:spcBef>
                  <a:spcPts val="20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AutoNum type="arabicPeriod"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Application of the user-provided 3D elements. </a:t>
              </a:r>
              <a:b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Optional adjustment of the (input) 2D structure.</a:t>
              </a:r>
              <a:endParaRPr/>
            </a:p>
            <a:p>
              <a:pPr indent="-342900" lvl="0" marL="342900" marR="0" rtl="0" algn="l">
                <a:spcBef>
                  <a:spcPts val="65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AutoNum type="arabicPeriod"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Employing RNAComposer for homology modeling.</a:t>
              </a:r>
              <a:endParaRPr/>
            </a:p>
            <a:p>
              <a:pPr indent="-342900" lvl="0" marL="342900" marR="0" rtl="0" algn="l">
                <a:spcBef>
                  <a:spcPts val="150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AutoNum type="arabicPeriod"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Critical analysis of the results obtained in steps (2) – (4): sorting by total energy, filtering out models with entanglements (identified by RNAspider), clustering of 3D models, etc.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" name="Google Shape;126;p15"/>
            <p:cNvGrpSpPr/>
            <p:nvPr/>
          </p:nvGrpSpPr>
          <p:grpSpPr>
            <a:xfrm>
              <a:off x="1362123" y="1979455"/>
              <a:ext cx="2714420" cy="983586"/>
              <a:chOff x="6970432" y="1872467"/>
              <a:chExt cx="3351139" cy="1214305"/>
            </a:xfrm>
          </p:grpSpPr>
          <p:pic>
            <p:nvPicPr>
              <p:cNvPr id="127" name="Google Shape;127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27439" t="0"/>
              <a:stretch/>
            </p:blipFill>
            <p:spPr>
              <a:xfrm rot="327749">
                <a:off x="7015916" y="2026458"/>
                <a:ext cx="933041" cy="1000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Google Shape;128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27439" t="0"/>
              <a:stretch/>
            </p:blipFill>
            <p:spPr>
              <a:xfrm rot="840593">
                <a:off x="7552697" y="1970532"/>
                <a:ext cx="933041" cy="1000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8019217" y="2071952"/>
                <a:ext cx="1285875" cy="1000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27439" t="0"/>
              <a:stretch/>
            </p:blipFill>
            <p:spPr>
              <a:xfrm>
                <a:off x="8519072" y="2086647"/>
                <a:ext cx="933041" cy="1000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035696" y="1970646"/>
                <a:ext cx="1285875" cy="1000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2" name="Google Shape;132;p15"/>
            <p:cNvGrpSpPr/>
            <p:nvPr/>
          </p:nvGrpSpPr>
          <p:grpSpPr>
            <a:xfrm>
              <a:off x="988201" y="4326408"/>
              <a:ext cx="1707686" cy="542659"/>
              <a:chOff x="9655861" y="5522773"/>
              <a:chExt cx="1707686" cy="542659"/>
            </a:xfrm>
          </p:grpSpPr>
          <p:pic>
            <p:nvPicPr>
              <p:cNvPr id="133" name="Google Shape;133;p1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0436516" y="5531488"/>
                <a:ext cx="927031" cy="53394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34" name="Google Shape;134;p15"/>
              <p:cNvGrpSpPr/>
              <p:nvPr/>
            </p:nvGrpSpPr>
            <p:grpSpPr>
              <a:xfrm>
                <a:off x="9970993" y="5776429"/>
                <a:ext cx="365055" cy="289003"/>
                <a:chOff x="9984737" y="5838627"/>
                <a:chExt cx="365055" cy="289003"/>
              </a:xfrm>
            </p:grpSpPr>
            <p:pic>
              <p:nvPicPr>
                <p:cNvPr id="135" name="Google Shape;135;p15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9984737" y="5838627"/>
                  <a:ext cx="365055" cy="28900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6" name="Google Shape;136;p15"/>
                <p:cNvSpPr/>
                <p:nvPr/>
              </p:nvSpPr>
              <p:spPr>
                <a:xfrm>
                  <a:off x="9986059" y="6010684"/>
                  <a:ext cx="181205" cy="116946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7" name="Google Shape;137;p15"/>
              <p:cNvGrpSpPr/>
              <p:nvPr/>
            </p:nvGrpSpPr>
            <p:grpSpPr>
              <a:xfrm>
                <a:off x="9655861" y="5522773"/>
                <a:ext cx="458391" cy="399699"/>
                <a:chOff x="9646486" y="5465359"/>
                <a:chExt cx="458391" cy="399699"/>
              </a:xfrm>
            </p:grpSpPr>
            <p:pic>
              <p:nvPicPr>
                <p:cNvPr id="138" name="Google Shape;138;p15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9646486" y="5465359"/>
                  <a:ext cx="357924" cy="3710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9" name="Google Shape;139;p15"/>
                <p:cNvSpPr/>
                <p:nvPr/>
              </p:nvSpPr>
              <p:spPr>
                <a:xfrm>
                  <a:off x="9923672" y="5650868"/>
                  <a:ext cx="181205" cy="116946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15"/>
                <p:cNvSpPr/>
                <p:nvPr/>
              </p:nvSpPr>
              <p:spPr>
                <a:xfrm>
                  <a:off x="9828156" y="5748112"/>
                  <a:ext cx="181205" cy="116946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141" name="Google Shape;141;p15"/>
              <p:cNvCxnSpPr/>
              <p:nvPr/>
            </p:nvCxnSpPr>
            <p:spPr>
              <a:xfrm>
                <a:off x="10062918" y="5633486"/>
                <a:ext cx="373598" cy="6392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42" name="Google Shape;142;p15"/>
              <p:cNvCxnSpPr>
                <a:stCxn id="135" idx="3"/>
              </p:cNvCxnSpPr>
              <p:nvPr/>
            </p:nvCxnSpPr>
            <p:spPr>
              <a:xfrm flipH="1" rot="10800000">
                <a:off x="10336048" y="5825230"/>
                <a:ext cx="198900" cy="95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  <p:grpSp>
          <p:nvGrpSpPr>
            <p:cNvPr id="143" name="Google Shape;143;p15"/>
            <p:cNvGrpSpPr/>
            <p:nvPr/>
          </p:nvGrpSpPr>
          <p:grpSpPr>
            <a:xfrm>
              <a:off x="3086713" y="4370837"/>
              <a:ext cx="2043865" cy="400103"/>
              <a:chOff x="9527897" y="4009335"/>
              <a:chExt cx="2270966" cy="444560"/>
            </a:xfrm>
          </p:grpSpPr>
          <p:pic>
            <p:nvPicPr>
              <p:cNvPr id="144" name="Google Shape;144;p15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9527897" y="4009335"/>
                <a:ext cx="952502" cy="40885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5" name="Google Shape;145;p15"/>
              <p:cNvSpPr txBox="1"/>
              <p:nvPr/>
            </p:nvSpPr>
            <p:spPr>
              <a:xfrm>
                <a:off x="10384693" y="4053786"/>
                <a:ext cx="1414170" cy="400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2000">
                    <a:solidFill>
                      <a:srgbClr val="233966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COMPOSER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/>
        </p:nvSpPr>
        <p:spPr>
          <a:xfrm>
            <a:off x="0" y="252000"/>
            <a:ext cx="1219200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RNA structure modeling in CASP15. Example 1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3475564" y="1255309"/>
            <a:ext cx="5240872" cy="81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 submitted by Szachniuk group (for 12 targets)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CASP-RNA: </a:t>
            </a:r>
            <a:r>
              <a:rPr b="1" lang="pl-PL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61</a:t>
            </a:r>
            <a:r>
              <a:rPr lang="pl-PL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human models</a:t>
            </a:r>
            <a:endParaRPr/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RNA-Puzzles: </a:t>
            </a:r>
            <a:r>
              <a:rPr b="1" lang="pl-PL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pl-PL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human models, </a:t>
            </a:r>
            <a:r>
              <a:rPr b="1" lang="pl-PL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pl-PL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server models</a:t>
            </a:r>
            <a:endParaRPr/>
          </a:p>
        </p:txBody>
      </p:sp>
      <p:grpSp>
        <p:nvGrpSpPr>
          <p:cNvPr id="153" name="Google Shape;153;p16"/>
          <p:cNvGrpSpPr/>
          <p:nvPr/>
        </p:nvGrpSpPr>
        <p:grpSpPr>
          <a:xfrm>
            <a:off x="6295009" y="2392682"/>
            <a:ext cx="5580000" cy="4213318"/>
            <a:chOff x="6096000" y="2185418"/>
            <a:chExt cx="5580000" cy="4213318"/>
          </a:xfrm>
        </p:grpSpPr>
        <p:grpSp>
          <p:nvGrpSpPr>
            <p:cNvPr id="154" name="Google Shape;154;p16"/>
            <p:cNvGrpSpPr/>
            <p:nvPr/>
          </p:nvGrpSpPr>
          <p:grpSpPr>
            <a:xfrm>
              <a:off x="9020795" y="2675393"/>
              <a:ext cx="2579322" cy="3003040"/>
              <a:chOff x="3978222" y="3441192"/>
              <a:chExt cx="2579322" cy="3003040"/>
            </a:xfrm>
          </p:grpSpPr>
          <p:pic>
            <p:nvPicPr>
              <p:cNvPr id="155" name="Google Shape;155;p16"/>
              <p:cNvPicPr preferRelativeResize="0"/>
              <p:nvPr/>
            </p:nvPicPr>
            <p:blipFill rotWithShape="1">
              <a:blip r:embed="rId3">
                <a:alphaModFix/>
              </a:blip>
              <a:srcRect b="0" l="13179" r="12941" t="0"/>
              <a:stretch/>
            </p:blipFill>
            <p:spPr>
              <a:xfrm>
                <a:off x="3978222" y="3752291"/>
                <a:ext cx="2579322" cy="26919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6" name="Google Shape;156;p16"/>
              <p:cNvSpPr txBox="1"/>
              <p:nvPr/>
            </p:nvSpPr>
            <p:spPr>
              <a:xfrm>
                <a:off x="4404082" y="3441192"/>
                <a:ext cx="122815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l-P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R1190 </a:t>
                </a:r>
                <a:r>
                  <a:rPr lang="pl-P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(118nt)</a:t>
                </a:r>
                <a:endParaRPr/>
              </a:p>
            </p:txBody>
          </p:sp>
        </p:grpSp>
        <p:sp>
          <p:nvSpPr>
            <p:cNvPr id="157" name="Google Shape;157;p16"/>
            <p:cNvSpPr txBox="1"/>
            <p:nvPr/>
          </p:nvSpPr>
          <p:spPr>
            <a:xfrm>
              <a:off x="7952101" y="5594658"/>
              <a:ext cx="212109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RMSD (RNA only)  = 3.73 Å</a:t>
              </a:r>
              <a:endParaRPr/>
            </a:p>
          </p:txBody>
        </p:sp>
        <p:grpSp>
          <p:nvGrpSpPr>
            <p:cNvPr id="158" name="Google Shape;158;p16"/>
            <p:cNvGrpSpPr/>
            <p:nvPr/>
          </p:nvGrpSpPr>
          <p:grpSpPr>
            <a:xfrm>
              <a:off x="6230112" y="2675393"/>
              <a:ext cx="2453355" cy="2879734"/>
              <a:chOff x="4051163" y="1111857"/>
              <a:chExt cx="2453355" cy="2879734"/>
            </a:xfrm>
          </p:grpSpPr>
          <p:pic>
            <p:nvPicPr>
              <p:cNvPr id="159" name="Google Shape;159;p16"/>
              <p:cNvPicPr preferRelativeResize="0"/>
              <p:nvPr/>
            </p:nvPicPr>
            <p:blipFill rotWithShape="1">
              <a:blip r:embed="rId4">
                <a:alphaModFix/>
              </a:blip>
              <a:srcRect b="0" l="12649" r="12105" t="0"/>
              <a:stretch/>
            </p:blipFill>
            <p:spPr>
              <a:xfrm>
                <a:off x="4051163" y="1546264"/>
                <a:ext cx="2453355" cy="24453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0" name="Google Shape;160;p16"/>
              <p:cNvSpPr txBox="1"/>
              <p:nvPr/>
            </p:nvSpPr>
            <p:spPr>
              <a:xfrm>
                <a:off x="4522716" y="1111857"/>
                <a:ext cx="122815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l-P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R1189 </a:t>
                </a:r>
                <a:r>
                  <a:rPr lang="pl-P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(118nt)</a:t>
                </a:r>
                <a:endParaRPr/>
              </a:p>
            </p:txBody>
          </p:sp>
        </p:grpSp>
        <p:sp>
          <p:nvSpPr>
            <p:cNvPr id="161" name="Google Shape;161;p16"/>
            <p:cNvSpPr/>
            <p:nvPr/>
          </p:nvSpPr>
          <p:spPr>
            <a:xfrm rot="5400000">
              <a:off x="8386356" y="4075387"/>
              <a:ext cx="1057517" cy="3076276"/>
            </a:xfrm>
            <a:prstGeom prst="arc">
              <a:avLst>
                <a:gd fmla="val 16200000" name="adj1"/>
                <a:gd fmla="val 5327817" name="adj2"/>
              </a:avLst>
            </a:prstGeom>
            <a:noFill/>
            <a:ln cap="flat" cmpd="sng" w="12700">
              <a:solidFill>
                <a:srgbClr val="0C0C0C"/>
              </a:solidFill>
              <a:prstDash val="dash"/>
              <a:miter lim="800000"/>
              <a:headEnd len="med" w="med" type="triangl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6096000" y="2354226"/>
              <a:ext cx="5580000" cy="404451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 txBox="1"/>
            <p:nvPr/>
          </p:nvSpPr>
          <p:spPr>
            <a:xfrm>
              <a:off x="8115236" y="2185418"/>
              <a:ext cx="1599755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Target structures </a:t>
              </a:r>
              <a:endParaRPr/>
            </a:p>
          </p:txBody>
        </p:sp>
      </p:grpSp>
      <p:grpSp>
        <p:nvGrpSpPr>
          <p:cNvPr id="164" name="Google Shape;164;p16"/>
          <p:cNvGrpSpPr/>
          <p:nvPr/>
        </p:nvGrpSpPr>
        <p:grpSpPr>
          <a:xfrm>
            <a:off x="316991" y="2394000"/>
            <a:ext cx="5580000" cy="4212000"/>
            <a:chOff x="316991" y="2186736"/>
            <a:chExt cx="5580000" cy="4212000"/>
          </a:xfrm>
        </p:grpSpPr>
        <p:sp>
          <p:nvSpPr>
            <p:cNvPr id="165" name="Google Shape;165;p16"/>
            <p:cNvSpPr txBox="1"/>
            <p:nvPr/>
          </p:nvSpPr>
          <p:spPr>
            <a:xfrm>
              <a:off x="794158" y="2578182"/>
              <a:ext cx="4650615" cy="3716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Molecule:		A-6B/A-4B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Residues:		118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Method:		EM</a:t>
              </a:r>
              <a:endParaRPr/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Additional information:	The complexes contain one RNA molecule and 6/4 protein molecules. The T1189/R1189 and T1190/R1190 complexes represent alternative conformations corresponding to different particles in the same cryo-EM data set. The complexes contain one RNA molecule and several (4 or 6) protein molecules. The R1189/T1189 target pair represent the A1B6 complex, while the R1190/T1190 pair - A1B4 complex. Predictions for the corresponding RNA and protein targets should be submitted in the same frame of reference so that the concatenation of corresponding models, say, R1189TS000_1 and T1189TS000_1 will give a coordinate set for the full RNA-protein complex.</a:t>
              </a:r>
              <a:endParaRPr/>
            </a:p>
            <a:p>
              <a:pPr indent="0" lvl="0" marL="0" marR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Sequence:			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&gt;R1189/R1190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GCGUACAGGGAACACGCAACCCCGAAGGAUCGGGGAAGGGACGUCGCCAGGGAGGCGAUUCCAUCAGGAUGAUGACGAGGGACUGAAGAGUGGGCGGGGUAAUACCCCGCCCCUUUUU</a:t>
              </a: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316991" y="2354226"/>
              <a:ext cx="5580000" cy="404451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6"/>
            <p:cNvSpPr txBox="1"/>
            <p:nvPr/>
          </p:nvSpPr>
          <p:spPr>
            <a:xfrm>
              <a:off x="2098188" y="2186736"/>
              <a:ext cx="2017605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Challenges R1189/R1190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/>
        </p:nvSpPr>
        <p:spPr>
          <a:xfrm>
            <a:off x="3716" y="252000"/>
            <a:ext cx="1219200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R1189/R1190. Gathering information from the literature &amp; databases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3">
            <a:alphaModFix/>
          </a:blip>
          <a:srcRect b="35095" l="17579" r="56524" t="18920"/>
          <a:stretch/>
        </p:blipFill>
        <p:spPr>
          <a:xfrm>
            <a:off x="8570500" y="1428924"/>
            <a:ext cx="3157402" cy="3036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17"/>
          <p:cNvGrpSpPr/>
          <p:nvPr/>
        </p:nvGrpSpPr>
        <p:grpSpPr>
          <a:xfrm>
            <a:off x="5197967" y="4925649"/>
            <a:ext cx="6745066" cy="1725561"/>
            <a:chOff x="3983375" y="4827638"/>
            <a:chExt cx="7494518" cy="1917291"/>
          </a:xfrm>
        </p:grpSpPr>
        <p:pic>
          <p:nvPicPr>
            <p:cNvPr id="176" name="Google Shape;176;p17"/>
            <p:cNvPicPr preferRelativeResize="0"/>
            <p:nvPr/>
          </p:nvPicPr>
          <p:blipFill rotWithShape="1">
            <a:blip r:embed="rId4">
              <a:alphaModFix/>
            </a:blip>
            <a:srcRect b="28225" l="18704" r="19824" t="48846"/>
            <a:stretch/>
          </p:blipFill>
          <p:spPr>
            <a:xfrm>
              <a:off x="3983375" y="5019577"/>
              <a:ext cx="7494518" cy="15141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17"/>
            <p:cNvSpPr/>
            <p:nvPr/>
          </p:nvSpPr>
          <p:spPr>
            <a:xfrm>
              <a:off x="7663918" y="4827638"/>
              <a:ext cx="1111045" cy="1917291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7"/>
          <p:cNvSpPr/>
          <p:nvPr/>
        </p:nvSpPr>
        <p:spPr>
          <a:xfrm>
            <a:off x="5402443" y="1202982"/>
            <a:ext cx="43588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Literature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Duss et al. Nature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509, 588–592 (2014)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5402443" y="3727041"/>
            <a:ext cx="206919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sequential and specific binding of the RsmE protein to</a:t>
            </a:r>
            <a:r>
              <a:rPr b="1"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RsmZ sRNA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5402443" y="1918123"/>
            <a:ext cx="2181114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structures of two conformers of the complex of RsmZ RNA (1-72 nt) and 3 RsmE homodimers (PDB ID: 2MF0, 2MF1)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348357" y="1202982"/>
            <a:ext cx="35745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Rfam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consensus 2D structure (RF00166)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NApdbee visualization" id="182" name="Google Shape;182;p1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8356" y="1760692"/>
            <a:ext cx="3637595" cy="28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7"/>
          <p:cNvSpPr txBox="1"/>
          <p:nvPr/>
        </p:nvSpPr>
        <p:spPr>
          <a:xfrm>
            <a:off x="348357" y="5115335"/>
            <a:ext cx="321979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target is non-coding PrrB/RsmZ RNA that acts as a protein sponge.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348356" y="5710427"/>
            <a:ext cx="363759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protein belongs to the PF02599 (family of global regulator proteins). Protein forms homodimers.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/>
          <p:nvPr/>
        </p:nvSpPr>
        <p:spPr>
          <a:xfrm>
            <a:off x="0" y="252000"/>
            <a:ext cx="1219200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R1189/R1190. Spatial orientation of RNA domains to interact with proteins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532532" y="1311277"/>
            <a:ext cx="11126936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proper spatial orientation of domains (hairpins) that interact with proteins</a:t>
            </a:r>
            <a:endParaRPr/>
          </a:p>
          <a:p>
            <a:pPr indent="0" lvl="0" marL="9001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webserver models generated from 2D str., domains interacting with protein dimers had </a:t>
            </a:r>
            <a:r>
              <a:rPr lang="pl-PL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incorrect spatial arrangement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Our approach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applying RNAComposer for homology modeling using </a:t>
            </a:r>
            <a:r>
              <a:rPr i="1"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own 3D structure elements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620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3D structure templates are taken from ncRNA RsmZ (PDB ID: 2MF0, 2MF1, 4KJI).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8"/>
          <p:cNvPicPr preferRelativeResize="0"/>
          <p:nvPr/>
        </p:nvPicPr>
        <p:blipFill rotWithShape="1">
          <a:blip r:embed="rId3">
            <a:alphaModFix/>
          </a:blip>
          <a:srcRect b="12151" l="6661" r="11388" t="11594"/>
          <a:stretch/>
        </p:blipFill>
        <p:spPr>
          <a:xfrm rot="5400000">
            <a:off x="475494" y="3330921"/>
            <a:ext cx="2554572" cy="237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 txBox="1"/>
          <p:nvPr/>
        </p:nvSpPr>
        <p:spPr>
          <a:xfrm>
            <a:off x="811472" y="5727440"/>
            <a:ext cx="18710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PDB ID: 4KJI, X-ray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RsmA/cSRa family protein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(Pseudomonas aeruginosa)</a:t>
            </a:r>
            <a:endParaRPr/>
          </a:p>
        </p:txBody>
      </p:sp>
      <p:grpSp>
        <p:nvGrpSpPr>
          <p:cNvPr id="194" name="Google Shape;194;p18"/>
          <p:cNvGrpSpPr/>
          <p:nvPr/>
        </p:nvGrpSpPr>
        <p:grpSpPr>
          <a:xfrm>
            <a:off x="3140466" y="3241613"/>
            <a:ext cx="1371600" cy="2456423"/>
            <a:chOff x="3739042" y="3181064"/>
            <a:chExt cx="1371600" cy="2456423"/>
          </a:xfrm>
        </p:grpSpPr>
        <p:pic>
          <p:nvPicPr>
            <p:cNvPr descr="RNApdbee visualization" id="195" name="Google Shape;195;p18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39042" y="3351486"/>
              <a:ext cx="1371600" cy="2286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18"/>
            <p:cNvSpPr/>
            <p:nvPr/>
          </p:nvSpPr>
          <p:spPr>
            <a:xfrm>
              <a:off x="4093029" y="3181064"/>
              <a:ext cx="856342" cy="360422"/>
            </a:xfrm>
            <a:custGeom>
              <a:rect b="b" l="l" r="r" t="t"/>
              <a:pathLst>
                <a:path extrusionOk="0" h="360422" w="856342">
                  <a:moveTo>
                    <a:pt x="0" y="113679"/>
                  </a:moveTo>
                  <a:cubicBezTo>
                    <a:pt x="160866" y="42317"/>
                    <a:pt x="321733" y="-29045"/>
                    <a:pt x="464457" y="12079"/>
                  </a:cubicBezTo>
                  <a:cubicBezTo>
                    <a:pt x="607181" y="53203"/>
                    <a:pt x="856342" y="360422"/>
                    <a:pt x="856342" y="360422"/>
                  </a:cubicBezTo>
                  <a:lnTo>
                    <a:pt x="856342" y="360422"/>
                  </a:ln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7" name="Google Shape;197;p18"/>
          <p:cNvPicPr preferRelativeResize="0"/>
          <p:nvPr/>
        </p:nvPicPr>
        <p:blipFill rotWithShape="1">
          <a:blip r:embed="rId6">
            <a:alphaModFix/>
          </a:blip>
          <a:srcRect b="10066" l="8247" r="13520" t="6811"/>
          <a:stretch/>
        </p:blipFill>
        <p:spPr>
          <a:xfrm>
            <a:off x="5620973" y="3307836"/>
            <a:ext cx="2342483" cy="248888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8"/>
          <p:cNvSpPr txBox="1"/>
          <p:nvPr/>
        </p:nvSpPr>
        <p:spPr>
          <a:xfrm>
            <a:off x="5451219" y="5729371"/>
            <a:ext cx="26698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PDB ID: 2MF0 (</a:t>
            </a:r>
            <a:r>
              <a:rPr b="1"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Conformer L</a:t>
            </a: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NMR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(2MF1 - Conformer R)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RsmE protein </a:t>
            </a:r>
            <a:r>
              <a:rPr i="1"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(Pseudomonas protegens)</a:t>
            </a:r>
            <a:endParaRPr/>
          </a:p>
        </p:txBody>
      </p:sp>
      <p:grpSp>
        <p:nvGrpSpPr>
          <p:cNvPr id="199" name="Google Shape;199;p18"/>
          <p:cNvGrpSpPr/>
          <p:nvPr/>
        </p:nvGrpSpPr>
        <p:grpSpPr>
          <a:xfrm>
            <a:off x="8386235" y="3366942"/>
            <a:ext cx="2994293" cy="3008692"/>
            <a:chOff x="8222252" y="2666318"/>
            <a:chExt cx="3444390" cy="3460954"/>
          </a:xfrm>
        </p:grpSpPr>
        <p:grpSp>
          <p:nvGrpSpPr>
            <p:cNvPr id="200" name="Google Shape;200;p18"/>
            <p:cNvGrpSpPr/>
            <p:nvPr/>
          </p:nvGrpSpPr>
          <p:grpSpPr>
            <a:xfrm>
              <a:off x="8487843" y="2666318"/>
              <a:ext cx="3178799" cy="3460954"/>
              <a:chOff x="8487843" y="2861188"/>
              <a:chExt cx="3178799" cy="3460954"/>
            </a:xfrm>
          </p:grpSpPr>
          <p:pic>
            <p:nvPicPr>
              <p:cNvPr descr="RNApdbee visualization" id="201" name="Google Shape;201;p18">
                <a:hlinkClick r:id="rId7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8487843" y="2916194"/>
                <a:ext cx="3178799" cy="33477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2" name="Google Shape;202;p18"/>
              <p:cNvSpPr/>
              <p:nvPr/>
            </p:nvSpPr>
            <p:spPr>
              <a:xfrm>
                <a:off x="8554065" y="5801032"/>
                <a:ext cx="304800" cy="521110"/>
              </a:xfrm>
              <a:custGeom>
                <a:rect b="b" l="l" r="r" t="t"/>
                <a:pathLst>
                  <a:path extrusionOk="0" h="521110" w="304800">
                    <a:moveTo>
                      <a:pt x="304800" y="521110"/>
                    </a:moveTo>
                    <a:cubicBezTo>
                      <a:pt x="212212" y="480962"/>
                      <a:pt x="119625" y="440814"/>
                      <a:pt x="68825" y="353962"/>
                    </a:cubicBezTo>
                    <a:cubicBezTo>
                      <a:pt x="18025" y="267110"/>
                      <a:pt x="9012" y="133555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8"/>
              <p:cNvSpPr/>
              <p:nvPr/>
            </p:nvSpPr>
            <p:spPr>
              <a:xfrm>
                <a:off x="8504903" y="2861188"/>
                <a:ext cx="570271" cy="285135"/>
              </a:xfrm>
              <a:custGeom>
                <a:rect b="b" l="l" r="r" t="t"/>
                <a:pathLst>
                  <a:path extrusionOk="0" h="285135" w="570271">
                    <a:moveTo>
                      <a:pt x="0" y="285135"/>
                    </a:moveTo>
                    <a:cubicBezTo>
                      <a:pt x="55716" y="174522"/>
                      <a:pt x="111433" y="63909"/>
                      <a:pt x="206478" y="19664"/>
                    </a:cubicBezTo>
                    <a:cubicBezTo>
                      <a:pt x="301523" y="-24581"/>
                      <a:pt x="570271" y="19664"/>
                      <a:pt x="570271" y="19664"/>
                    </a:cubicBezTo>
                    <a:lnTo>
                      <a:pt x="570271" y="19664"/>
                    </a:lnTo>
                  </a:path>
                </a:pathLst>
              </a:custGeom>
              <a:noFill/>
              <a:ln cap="flat" cmpd="sng" w="381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8"/>
              <p:cNvSpPr/>
              <p:nvPr/>
            </p:nvSpPr>
            <p:spPr>
              <a:xfrm>
                <a:off x="11366090" y="3549445"/>
                <a:ext cx="288490" cy="540774"/>
              </a:xfrm>
              <a:custGeom>
                <a:rect b="b" l="l" r="r" t="t"/>
                <a:pathLst>
                  <a:path extrusionOk="0" h="540774" w="288490">
                    <a:moveTo>
                      <a:pt x="0" y="0"/>
                    </a:moveTo>
                    <a:cubicBezTo>
                      <a:pt x="104058" y="43426"/>
                      <a:pt x="208116" y="86852"/>
                      <a:pt x="255639" y="176981"/>
                    </a:cubicBezTo>
                    <a:cubicBezTo>
                      <a:pt x="303162" y="267110"/>
                      <a:pt x="285136" y="540774"/>
                      <a:pt x="285136" y="540774"/>
                    </a:cubicBezTo>
                    <a:lnTo>
                      <a:pt x="285136" y="540774"/>
                    </a:lnTo>
                  </a:path>
                </a:pathLst>
              </a:custGeom>
              <a:noFill/>
              <a:ln cap="flat" cmpd="sng" w="381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8"/>
              <p:cNvSpPr/>
              <p:nvPr/>
            </p:nvSpPr>
            <p:spPr>
              <a:xfrm>
                <a:off x="10776155" y="5791200"/>
                <a:ext cx="471948" cy="432619"/>
              </a:xfrm>
              <a:custGeom>
                <a:rect b="b" l="l" r="r" t="t"/>
                <a:pathLst>
                  <a:path extrusionOk="0" h="432619" w="471948">
                    <a:moveTo>
                      <a:pt x="471948" y="0"/>
                    </a:moveTo>
                    <a:cubicBezTo>
                      <a:pt x="467032" y="121264"/>
                      <a:pt x="462116" y="242529"/>
                      <a:pt x="383458" y="314632"/>
                    </a:cubicBezTo>
                    <a:cubicBezTo>
                      <a:pt x="304800" y="386735"/>
                      <a:pt x="152400" y="409677"/>
                      <a:pt x="0" y="432619"/>
                    </a:cubicBezTo>
                  </a:path>
                </a:pathLst>
              </a:custGeom>
              <a:noFill/>
              <a:ln cap="flat" cmpd="sng" w="381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6" name="Google Shape;206;p18"/>
            <p:cNvSpPr/>
            <p:nvPr/>
          </p:nvSpPr>
          <p:spPr>
            <a:xfrm>
              <a:off x="8685678" y="2740771"/>
              <a:ext cx="2562426" cy="2092486"/>
            </a:xfrm>
            <a:prstGeom prst="arc">
              <a:avLst>
                <a:gd fmla="val 12444650" name="adj1"/>
                <a:gd fmla="val 21239585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 flipH="1" rot="10800000">
              <a:off x="8838078" y="4493621"/>
              <a:ext cx="2069408" cy="1535328"/>
            </a:xfrm>
            <a:prstGeom prst="arc">
              <a:avLst>
                <a:gd fmla="val 11978445" name="adj1"/>
                <a:gd fmla="val 20836746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 rot="-3120000">
              <a:off x="10194662" y="2786505"/>
              <a:ext cx="288490" cy="540774"/>
            </a:xfrm>
            <a:custGeom>
              <a:rect b="b" l="l" r="r" t="t"/>
              <a:pathLst>
                <a:path extrusionOk="0" h="540774" w="288490">
                  <a:moveTo>
                    <a:pt x="0" y="0"/>
                  </a:moveTo>
                  <a:cubicBezTo>
                    <a:pt x="104058" y="43426"/>
                    <a:pt x="208116" y="86852"/>
                    <a:pt x="255639" y="176981"/>
                  </a:cubicBezTo>
                  <a:cubicBezTo>
                    <a:pt x="303162" y="267110"/>
                    <a:pt x="285136" y="540774"/>
                    <a:pt x="285136" y="540774"/>
                  </a:cubicBezTo>
                  <a:lnTo>
                    <a:pt x="285136" y="540774"/>
                  </a:ln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8"/>
            <p:cNvSpPr txBox="1"/>
            <p:nvPr/>
          </p:nvSpPr>
          <p:spPr>
            <a:xfrm>
              <a:off x="8222252" y="3201511"/>
              <a:ext cx="470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SL2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8"/>
            <p:cNvSpPr txBox="1"/>
            <p:nvPr/>
          </p:nvSpPr>
          <p:spPr>
            <a:xfrm>
              <a:off x="11167286" y="3082057"/>
              <a:ext cx="470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SL3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8"/>
            <p:cNvSpPr txBox="1"/>
            <p:nvPr/>
          </p:nvSpPr>
          <p:spPr>
            <a:xfrm>
              <a:off x="10899548" y="4964406"/>
              <a:ext cx="470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SL4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8"/>
            <p:cNvSpPr txBox="1"/>
            <p:nvPr/>
          </p:nvSpPr>
          <p:spPr>
            <a:xfrm>
              <a:off x="8345814" y="4993239"/>
              <a:ext cx="470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SL1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18"/>
          <p:cNvSpPr txBox="1"/>
          <p:nvPr/>
        </p:nvSpPr>
        <p:spPr>
          <a:xfrm>
            <a:off x="8591515" y="3002058"/>
            <a:ext cx="2342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GGA</a:t>
            </a: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protein binding motif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/>
        </p:nvSpPr>
        <p:spPr>
          <a:xfrm>
            <a:off x="0" y="252000"/>
            <a:ext cx="1219200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R1189. Spatial orientation of RNA domains to interact with proteins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20" name="Google Shape;220;p19"/>
          <p:cNvGrpSpPr/>
          <p:nvPr/>
        </p:nvGrpSpPr>
        <p:grpSpPr>
          <a:xfrm>
            <a:off x="389368" y="2814671"/>
            <a:ext cx="4353668" cy="2912570"/>
            <a:chOff x="2673177" y="2157787"/>
            <a:chExt cx="6158754" cy="4531527"/>
          </a:xfrm>
        </p:grpSpPr>
        <p:pic>
          <p:nvPicPr>
            <p:cNvPr descr="RNApdbee visualization" id="221" name="Google Shape;221;p19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16119" y="2157787"/>
              <a:ext cx="5615812" cy="4329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19"/>
            <p:cNvSpPr txBox="1"/>
            <p:nvPr/>
          </p:nvSpPr>
          <p:spPr>
            <a:xfrm>
              <a:off x="3694670" y="5906530"/>
              <a:ext cx="634362" cy="509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8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SL1</a:t>
              </a:r>
              <a:endParaRPr/>
            </a:p>
          </p:txBody>
        </p:sp>
        <p:sp>
          <p:nvSpPr>
            <p:cNvPr id="223" name="Google Shape;223;p19"/>
            <p:cNvSpPr txBox="1"/>
            <p:nvPr/>
          </p:nvSpPr>
          <p:spPr>
            <a:xfrm>
              <a:off x="2673177" y="4291907"/>
              <a:ext cx="859770" cy="849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SL2</a:t>
              </a:r>
              <a:endParaRPr b="1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(4KJI)</a:t>
              </a:r>
              <a:endParaRPr/>
            </a:p>
          </p:txBody>
        </p:sp>
        <p:sp>
          <p:nvSpPr>
            <p:cNvPr id="224" name="Google Shape;224;p19"/>
            <p:cNvSpPr txBox="1"/>
            <p:nvPr/>
          </p:nvSpPr>
          <p:spPr>
            <a:xfrm>
              <a:off x="3814121" y="2566075"/>
              <a:ext cx="634362" cy="509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800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SL3</a:t>
              </a:r>
              <a:endParaRPr/>
            </a:p>
          </p:txBody>
        </p:sp>
        <p:sp>
          <p:nvSpPr>
            <p:cNvPr id="225" name="Google Shape;225;p19"/>
            <p:cNvSpPr txBox="1"/>
            <p:nvPr/>
          </p:nvSpPr>
          <p:spPr>
            <a:xfrm>
              <a:off x="6849377" y="2277884"/>
              <a:ext cx="988574" cy="849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8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rPr>
                <a:t>SL4</a:t>
              </a:r>
              <a:endParaRPr b="1" sz="1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(2MF0)</a:t>
              </a:r>
              <a:endParaRPr/>
            </a:p>
          </p:txBody>
        </p:sp>
        <p:sp>
          <p:nvSpPr>
            <p:cNvPr id="226" name="Google Shape;226;p19"/>
            <p:cNvSpPr txBox="1"/>
            <p:nvPr/>
          </p:nvSpPr>
          <p:spPr>
            <a:xfrm>
              <a:off x="6910536" y="5937307"/>
              <a:ext cx="110190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Terminator</a:t>
              </a: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 rot="-1980000">
              <a:off x="4796021" y="4476678"/>
              <a:ext cx="285517" cy="834126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9"/>
            <p:cNvSpPr/>
            <p:nvPr/>
          </p:nvSpPr>
          <p:spPr>
            <a:xfrm rot="-5460000">
              <a:off x="5485446" y="3156300"/>
              <a:ext cx="285517" cy="834125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 rot="-4260000">
              <a:off x="4127044" y="3269202"/>
              <a:ext cx="833214" cy="1066009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 flipH="1">
              <a:off x="3137809" y="2521948"/>
              <a:ext cx="1587007" cy="2060566"/>
            </a:xfrm>
            <a:prstGeom prst="arc">
              <a:avLst>
                <a:gd fmla="val 16446769" name="adj1"/>
                <a:gd fmla="val 2047899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 rot="1440000">
              <a:off x="4995691" y="2795731"/>
              <a:ext cx="2120717" cy="3618724"/>
            </a:xfrm>
            <a:prstGeom prst="arc">
              <a:avLst>
                <a:gd fmla="val 16227774" name="adj1"/>
                <a:gd fmla="val 5551251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9"/>
            <p:cNvSpPr txBox="1"/>
            <p:nvPr/>
          </p:nvSpPr>
          <p:spPr>
            <a:xfrm>
              <a:off x="4426857" y="5165708"/>
              <a:ext cx="652475" cy="509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SS1</a:t>
              </a:r>
              <a:endParaRPr/>
            </a:p>
          </p:txBody>
        </p:sp>
        <p:sp>
          <p:nvSpPr>
            <p:cNvPr id="233" name="Google Shape;233;p19"/>
            <p:cNvSpPr txBox="1"/>
            <p:nvPr/>
          </p:nvSpPr>
          <p:spPr>
            <a:xfrm>
              <a:off x="3389087" y="3532857"/>
              <a:ext cx="652475" cy="509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SS2</a:t>
              </a:r>
              <a:endParaRPr/>
            </a:p>
          </p:txBody>
        </p:sp>
        <p:sp>
          <p:nvSpPr>
            <p:cNvPr id="234" name="Google Shape;234;p19"/>
            <p:cNvSpPr txBox="1"/>
            <p:nvPr/>
          </p:nvSpPr>
          <p:spPr>
            <a:xfrm>
              <a:off x="5363024" y="2995824"/>
              <a:ext cx="652475" cy="5099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SS3</a:t>
              </a:r>
              <a:endParaRPr/>
            </a:p>
          </p:txBody>
        </p:sp>
      </p:grpSp>
      <p:sp>
        <p:nvSpPr>
          <p:cNvPr id="235" name="Google Shape;235;p19"/>
          <p:cNvSpPr txBox="1"/>
          <p:nvPr/>
        </p:nvSpPr>
        <p:spPr>
          <a:xfrm>
            <a:off x="369205" y="1543377"/>
            <a:ext cx="36711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Our approach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homology modeling of SL1-SL4 domain using the RNAComposer function </a:t>
            </a:r>
            <a:r>
              <a:rPr i="1"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own 3D structure elements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5679369" y="5542970"/>
            <a:ext cx="581203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 </a:t>
            </a:r>
            <a:r>
              <a:rPr lang="pl-PL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hairpins SL1-SL4</a:t>
            </a: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aligning individual hairpins with </a:t>
            </a:r>
            <a:r>
              <a:rPr lang="pl-PL" sz="1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the template </a:t>
            </a: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(2MF0), and selecting those that fit to the protein dimers.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</a:t>
            </a:r>
            <a:r>
              <a:rPr lang="pl-PL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single-stranded elements </a:t>
            </a: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(SS1, SS2, SS3) derived from templates. 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Minimizing the total energy using RNAComposer.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p19"/>
          <p:cNvGrpSpPr/>
          <p:nvPr/>
        </p:nvGrpSpPr>
        <p:grpSpPr>
          <a:xfrm>
            <a:off x="5117567" y="3434835"/>
            <a:ext cx="6757643" cy="1839951"/>
            <a:chOff x="5331993" y="3930204"/>
            <a:chExt cx="6757643" cy="1839951"/>
          </a:xfrm>
        </p:grpSpPr>
        <p:sp>
          <p:nvSpPr>
            <p:cNvPr id="238" name="Google Shape;238;p19"/>
            <p:cNvSpPr txBox="1"/>
            <p:nvPr/>
          </p:nvSpPr>
          <p:spPr>
            <a:xfrm>
              <a:off x="6493052" y="5400823"/>
              <a:ext cx="48268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1.                                        2.</a:t>
              </a:r>
              <a:r>
                <a:rPr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→ RNAComposer → </a:t>
              </a:r>
              <a:r>
                <a:rPr b="1" lang="pl-P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</a:t>
              </a:r>
              <a:endParaRPr/>
            </a:p>
          </p:txBody>
        </p:sp>
        <p:grpSp>
          <p:nvGrpSpPr>
            <p:cNvPr id="239" name="Google Shape;239;p19"/>
            <p:cNvGrpSpPr/>
            <p:nvPr/>
          </p:nvGrpSpPr>
          <p:grpSpPr>
            <a:xfrm>
              <a:off x="5331993" y="3930204"/>
              <a:ext cx="6757643" cy="1515755"/>
              <a:chOff x="5164261" y="3749385"/>
              <a:chExt cx="6757643" cy="1515755"/>
            </a:xfrm>
          </p:grpSpPr>
          <p:pic>
            <p:nvPicPr>
              <p:cNvPr id="240" name="Google Shape;240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451264" y="3778085"/>
                <a:ext cx="1980000" cy="1485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1" name="Google Shape;241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764534" y="3778085"/>
                <a:ext cx="1980000" cy="14850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2" name="Google Shape;242;p1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9942964" y="3780000"/>
                <a:ext cx="1978940" cy="14851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3" name="Google Shape;243;p19"/>
              <p:cNvSpPr txBox="1"/>
              <p:nvPr/>
            </p:nvSpPr>
            <p:spPr>
              <a:xfrm>
                <a:off x="5164261" y="4632214"/>
                <a:ext cx="46679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l-PL" sz="1200">
                    <a:solidFill>
                      <a:srgbClr val="00B0F0"/>
                    </a:solidFill>
                    <a:latin typeface="Arial"/>
                    <a:ea typeface="Arial"/>
                    <a:cs typeface="Arial"/>
                    <a:sym typeface="Arial"/>
                  </a:rPr>
                  <a:t>SL4</a:t>
                </a:r>
                <a:endParaRPr/>
              </a:p>
            </p:txBody>
          </p:sp>
          <p:sp>
            <p:nvSpPr>
              <p:cNvPr id="244" name="Google Shape;244;p19"/>
              <p:cNvSpPr txBox="1"/>
              <p:nvPr/>
            </p:nvSpPr>
            <p:spPr>
              <a:xfrm>
                <a:off x="5563444" y="3854585"/>
                <a:ext cx="46679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l-PL" sz="1200">
                    <a:solidFill>
                      <a:srgbClr val="00B0F0"/>
                    </a:solidFill>
                    <a:latin typeface="Arial"/>
                    <a:ea typeface="Arial"/>
                    <a:cs typeface="Arial"/>
                    <a:sym typeface="Arial"/>
                  </a:rPr>
                  <a:t>SL1</a:t>
                </a:r>
                <a:endParaRPr/>
              </a:p>
            </p:txBody>
          </p:sp>
          <p:sp>
            <p:nvSpPr>
              <p:cNvPr id="245" name="Google Shape;245;p19"/>
              <p:cNvSpPr txBox="1"/>
              <p:nvPr/>
            </p:nvSpPr>
            <p:spPr>
              <a:xfrm>
                <a:off x="7202281" y="3949979"/>
                <a:ext cx="46679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l-PL" sz="1200">
                    <a:solidFill>
                      <a:srgbClr val="233966"/>
                    </a:solidFill>
                    <a:latin typeface="Arial"/>
                    <a:ea typeface="Arial"/>
                    <a:cs typeface="Arial"/>
                    <a:sym typeface="Arial"/>
                  </a:rPr>
                  <a:t>SL2</a:t>
                </a:r>
                <a:endParaRPr/>
              </a:p>
            </p:txBody>
          </p:sp>
          <p:sp>
            <p:nvSpPr>
              <p:cNvPr id="246" name="Google Shape;246;p19"/>
              <p:cNvSpPr txBox="1"/>
              <p:nvPr/>
            </p:nvSpPr>
            <p:spPr>
              <a:xfrm>
                <a:off x="6302936" y="3749385"/>
                <a:ext cx="46679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l-PL" sz="1200">
                    <a:solidFill>
                      <a:srgbClr val="233966"/>
                    </a:solidFill>
                    <a:latin typeface="Arial"/>
                    <a:ea typeface="Arial"/>
                    <a:cs typeface="Arial"/>
                    <a:sym typeface="Arial"/>
                  </a:rPr>
                  <a:t>SL3</a:t>
                </a:r>
                <a:endParaRPr/>
              </a:p>
            </p:txBody>
          </p:sp>
        </p:grpSp>
      </p:grpSp>
      <p:pic>
        <p:nvPicPr>
          <p:cNvPr id="247" name="Google Shape;247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05829" y="1188718"/>
            <a:ext cx="7121730" cy="170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"/>
          <p:cNvSpPr txBox="1"/>
          <p:nvPr/>
        </p:nvSpPr>
        <p:spPr>
          <a:xfrm>
            <a:off x="0" y="252000"/>
            <a:ext cx="1219200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R1189. Spatial orientation of RNA domains to interact with proteins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4" name="Google Shape;254;p20"/>
          <p:cNvPicPr preferRelativeResize="0"/>
          <p:nvPr/>
        </p:nvPicPr>
        <p:blipFill rotWithShape="1">
          <a:blip r:embed="rId3">
            <a:alphaModFix/>
          </a:blip>
          <a:srcRect b="0" l="7108" r="6905" t="0"/>
          <a:stretch/>
        </p:blipFill>
        <p:spPr>
          <a:xfrm>
            <a:off x="6462987" y="2034000"/>
            <a:ext cx="5241703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0"/>
          <p:cNvPicPr preferRelativeResize="0"/>
          <p:nvPr/>
        </p:nvPicPr>
        <p:blipFill rotWithShape="1">
          <a:blip r:embed="rId4">
            <a:alphaModFix/>
          </a:blip>
          <a:srcRect b="24040" l="10374" r="47709" t="0"/>
          <a:stretch/>
        </p:blipFill>
        <p:spPr>
          <a:xfrm>
            <a:off x="1594412" y="1440111"/>
            <a:ext cx="3171358" cy="287580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0"/>
          <p:cNvSpPr txBox="1"/>
          <p:nvPr/>
        </p:nvSpPr>
        <p:spPr>
          <a:xfrm>
            <a:off x="1019240" y="4597151"/>
            <a:ext cx="4407525" cy="164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 of entire structure using SL1-SL4 as single structural element provided at input.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Superposing the SL1-SL4 domain onto the template containing proteins (PDB ID:2MF0).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different arrangements of the Terminator to select those fitting best to the third protein dimer.</a:t>
            </a:r>
            <a:endParaRPr sz="1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20"/>
          <p:cNvCxnSpPr/>
          <p:nvPr/>
        </p:nvCxnSpPr>
        <p:spPr>
          <a:xfrm flipH="1" rot="10800000">
            <a:off x="5340941" y="5646057"/>
            <a:ext cx="755059" cy="2902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/>
          <p:nvPr/>
        </p:nvSpPr>
        <p:spPr>
          <a:xfrm>
            <a:off x="0" y="202304"/>
            <a:ext cx="1219200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R1189. Predicted model vs target</a:t>
            </a:r>
            <a:endParaRPr/>
          </a:p>
        </p:txBody>
      </p:sp>
      <p:sp>
        <p:nvSpPr>
          <p:cNvPr id="264" name="Google Shape;264;p21"/>
          <p:cNvSpPr/>
          <p:nvPr/>
        </p:nvSpPr>
        <p:spPr>
          <a:xfrm>
            <a:off x="434891" y="1124400"/>
            <a:ext cx="2876108" cy="344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predicted model 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(R1189-R1190)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434891" y="3978802"/>
            <a:ext cx="1723549" cy="344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target 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(R1190)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21"/>
          <p:cNvGrpSpPr/>
          <p:nvPr/>
        </p:nvGrpSpPr>
        <p:grpSpPr>
          <a:xfrm>
            <a:off x="5435266" y="1571157"/>
            <a:ext cx="6183564" cy="3126499"/>
            <a:chOff x="5435266" y="1620852"/>
            <a:chExt cx="6183564" cy="3126499"/>
          </a:xfrm>
        </p:grpSpPr>
        <p:pic>
          <p:nvPicPr>
            <p:cNvPr id="267" name="Google Shape;267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35266" y="1635337"/>
              <a:ext cx="2654813" cy="31120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964017" y="1620852"/>
              <a:ext cx="2654813" cy="31120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9" name="Google Shape;269;p21"/>
            <p:cNvGrpSpPr/>
            <p:nvPr/>
          </p:nvGrpSpPr>
          <p:grpSpPr>
            <a:xfrm>
              <a:off x="8179964" y="2122219"/>
              <a:ext cx="455461" cy="757909"/>
              <a:chOff x="8219720" y="1426483"/>
              <a:chExt cx="455461" cy="757909"/>
            </a:xfrm>
          </p:grpSpPr>
          <p:sp>
            <p:nvSpPr>
              <p:cNvPr id="270" name="Google Shape;270;p21"/>
              <p:cNvSpPr/>
              <p:nvPr/>
            </p:nvSpPr>
            <p:spPr>
              <a:xfrm>
                <a:off x="8219720" y="1798998"/>
                <a:ext cx="327759" cy="385394"/>
              </a:xfrm>
              <a:prstGeom prst="curvedRightArrow">
                <a:avLst>
                  <a:gd fmla="val 25000" name="adj1"/>
                  <a:gd fmla="val 50000" name="adj2"/>
                  <a:gd fmla="val 25000" name="adj3"/>
                </a:avLst>
              </a:prstGeom>
              <a:solidFill>
                <a:srgbClr val="F2F2F2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21"/>
              <p:cNvSpPr txBox="1"/>
              <p:nvPr/>
            </p:nvSpPr>
            <p:spPr>
              <a:xfrm>
                <a:off x="8229225" y="1426483"/>
                <a:ext cx="4459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90</a:t>
                </a:r>
                <a:r>
                  <a:rPr lang="pl-PL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°</a:t>
                </a:r>
                <a:endParaRPr/>
              </a:p>
            </p:txBody>
          </p:sp>
        </p:grpSp>
      </p:grpSp>
      <p:sp>
        <p:nvSpPr>
          <p:cNvPr id="272" name="Google Shape;272;p21"/>
          <p:cNvSpPr txBox="1"/>
          <p:nvPr/>
        </p:nvSpPr>
        <p:spPr>
          <a:xfrm>
            <a:off x="5794513" y="5110046"/>
            <a:ext cx="5832690" cy="1615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Predicted 2D structure is similar to the target 2D except for the SL5.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all our 3D models, SL2 and SL3 have a correct mutual orientation.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best model, Terminator is correctly oriented relative to SL2+SL3.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our models, SL1 and SL4 are positioned to interact with the protein dimer. In the experimental structure, SL1+SL5 and SL4+SL2-SL3 linker interact with protein dimers. </a:t>
            </a:r>
            <a:endParaRPr/>
          </a:p>
        </p:txBody>
      </p:sp>
      <p:sp>
        <p:nvSpPr>
          <p:cNvPr id="273" name="Google Shape;273;p21"/>
          <p:cNvSpPr txBox="1"/>
          <p:nvPr/>
        </p:nvSpPr>
        <p:spPr>
          <a:xfrm>
            <a:off x="1157852" y="4304831"/>
            <a:ext cx="40107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SL3</a:t>
            </a:r>
            <a:endParaRPr/>
          </a:p>
        </p:txBody>
      </p:sp>
      <p:grpSp>
        <p:nvGrpSpPr>
          <p:cNvPr id="274" name="Google Shape;274;p21"/>
          <p:cNvGrpSpPr/>
          <p:nvPr/>
        </p:nvGrpSpPr>
        <p:grpSpPr>
          <a:xfrm>
            <a:off x="597727" y="1476527"/>
            <a:ext cx="2972625" cy="2270029"/>
            <a:chOff x="597727" y="1694237"/>
            <a:chExt cx="2972625" cy="2270029"/>
          </a:xfrm>
        </p:grpSpPr>
        <p:sp>
          <p:nvSpPr>
            <p:cNvPr id="275" name="Google Shape;275;p21"/>
            <p:cNvSpPr txBox="1"/>
            <p:nvPr/>
          </p:nvSpPr>
          <p:spPr>
            <a:xfrm>
              <a:off x="1005452" y="1694237"/>
              <a:ext cx="4010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SL3</a:t>
              </a:r>
              <a:endParaRPr/>
            </a:p>
          </p:txBody>
        </p:sp>
        <p:grpSp>
          <p:nvGrpSpPr>
            <p:cNvPr id="276" name="Google Shape;276;p21"/>
            <p:cNvGrpSpPr/>
            <p:nvPr/>
          </p:nvGrpSpPr>
          <p:grpSpPr>
            <a:xfrm>
              <a:off x="597727" y="1787579"/>
              <a:ext cx="2972625" cy="2176687"/>
              <a:chOff x="597727" y="1787579"/>
              <a:chExt cx="2972625" cy="2176687"/>
            </a:xfrm>
          </p:grpSpPr>
          <p:pic>
            <p:nvPicPr>
              <p:cNvPr id="277" name="Google Shape;277;p2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838582" y="1787579"/>
                <a:ext cx="2731770" cy="21056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8" name="Google Shape;278;p21"/>
              <p:cNvSpPr/>
              <p:nvPr/>
            </p:nvSpPr>
            <p:spPr>
              <a:xfrm flipH="1">
                <a:off x="690557" y="1851198"/>
                <a:ext cx="1264044" cy="1492246"/>
              </a:xfrm>
              <a:prstGeom prst="arc">
                <a:avLst>
                  <a:gd fmla="val 17359608" name="adj1"/>
                  <a:gd fmla="val 2047899" name="adj2"/>
                </a:avLst>
              </a:prstGeom>
              <a:noFill/>
              <a:ln cap="flat" cmpd="sng" w="28575">
                <a:solidFill>
                  <a:schemeClr val="accent1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 flipH="1">
                <a:off x="1151707" y="2003598"/>
                <a:ext cx="2173384" cy="1960668"/>
              </a:xfrm>
              <a:prstGeom prst="arc">
                <a:avLst>
                  <a:gd fmla="val 16238537" name="adj1"/>
                  <a:gd fmla="val 2047899" name="adj2"/>
                </a:avLst>
              </a:prstGeom>
              <a:noFill/>
              <a:ln cap="flat" cmpd="sng" w="28575">
                <a:solidFill>
                  <a:srgbClr val="FF0000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21"/>
              <p:cNvSpPr txBox="1"/>
              <p:nvPr/>
            </p:nvSpPr>
            <p:spPr>
              <a:xfrm>
                <a:off x="1399315" y="3525006"/>
                <a:ext cx="39786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l-PL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SL1</a:t>
                </a:r>
                <a:endParaRPr/>
              </a:p>
            </p:txBody>
          </p:sp>
          <p:sp>
            <p:nvSpPr>
              <p:cNvPr id="281" name="Google Shape;281;p21"/>
              <p:cNvSpPr txBox="1"/>
              <p:nvPr/>
            </p:nvSpPr>
            <p:spPr>
              <a:xfrm>
                <a:off x="597727" y="2996570"/>
                <a:ext cx="4010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l-PL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SL2</a:t>
                </a:r>
                <a:endParaRPr/>
              </a:p>
            </p:txBody>
          </p:sp>
          <p:sp>
            <p:nvSpPr>
              <p:cNvPr id="282" name="Google Shape;282;p21"/>
              <p:cNvSpPr txBox="1"/>
              <p:nvPr/>
            </p:nvSpPr>
            <p:spPr>
              <a:xfrm>
                <a:off x="2452263" y="1822893"/>
                <a:ext cx="40107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l-PL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SL4</a:t>
                </a:r>
                <a:endParaRPr/>
              </a:p>
            </p:txBody>
          </p:sp>
          <p:sp>
            <p:nvSpPr>
              <p:cNvPr id="283" name="Google Shape;283;p21"/>
              <p:cNvSpPr txBox="1"/>
              <p:nvPr/>
            </p:nvSpPr>
            <p:spPr>
              <a:xfrm>
                <a:off x="2331531" y="3566582"/>
                <a:ext cx="88985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l-PL"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Terminator</a:t>
                </a:r>
                <a:endParaRPr/>
              </a:p>
            </p:txBody>
          </p:sp>
        </p:grpSp>
      </p:grpSp>
      <p:grpSp>
        <p:nvGrpSpPr>
          <p:cNvPr id="284" name="Google Shape;284;p21"/>
          <p:cNvGrpSpPr/>
          <p:nvPr/>
        </p:nvGrpSpPr>
        <p:grpSpPr>
          <a:xfrm>
            <a:off x="678877" y="4369441"/>
            <a:ext cx="3214520" cy="2395220"/>
            <a:chOff x="678877" y="4369441"/>
            <a:chExt cx="3214520" cy="2395220"/>
          </a:xfrm>
        </p:grpSpPr>
        <p:pic>
          <p:nvPicPr>
            <p:cNvPr id="285" name="Google Shape;285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04757" y="4369441"/>
              <a:ext cx="2855595" cy="2395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21"/>
            <p:cNvSpPr/>
            <p:nvPr/>
          </p:nvSpPr>
          <p:spPr>
            <a:xfrm flipH="1">
              <a:off x="771707" y="4414282"/>
              <a:ext cx="1264044" cy="1492246"/>
            </a:xfrm>
            <a:prstGeom prst="arc">
              <a:avLst>
                <a:gd fmla="val 17047815" name="adj1"/>
                <a:gd fmla="val 2047899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 flipH="1">
              <a:off x="1318160" y="5070764"/>
              <a:ext cx="2575237" cy="1580828"/>
            </a:xfrm>
            <a:prstGeom prst="arc">
              <a:avLst>
                <a:gd fmla="val 16189214" name="adj1"/>
                <a:gd fmla="val 1109402" name="adj2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 flipH="1">
              <a:off x="1185555" y="4549721"/>
              <a:ext cx="1367639" cy="806050"/>
            </a:xfrm>
            <a:prstGeom prst="arc">
              <a:avLst>
                <a:gd fmla="val 12744062" name="adj1"/>
                <a:gd fmla="val 1109402" name="adj2"/>
              </a:avLst>
            </a:prstGeom>
            <a:noFill/>
            <a:ln cap="flat" cmpd="sng" w="28575">
              <a:solidFill>
                <a:srgbClr val="F89606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1"/>
            <p:cNvSpPr txBox="1"/>
            <p:nvPr/>
          </p:nvSpPr>
          <p:spPr>
            <a:xfrm>
              <a:off x="1496290" y="6103928"/>
              <a:ext cx="3978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SL1</a:t>
              </a:r>
              <a:endParaRPr/>
            </a:p>
          </p:txBody>
        </p:sp>
        <p:sp>
          <p:nvSpPr>
            <p:cNvPr id="290" name="Google Shape;290;p21"/>
            <p:cNvSpPr txBox="1"/>
            <p:nvPr/>
          </p:nvSpPr>
          <p:spPr>
            <a:xfrm>
              <a:off x="678877" y="5690294"/>
              <a:ext cx="4010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SL2</a:t>
              </a:r>
              <a:endParaRPr/>
            </a:p>
          </p:txBody>
        </p:sp>
        <p:sp>
          <p:nvSpPr>
            <p:cNvPr id="291" name="Google Shape;291;p21"/>
            <p:cNvSpPr txBox="1"/>
            <p:nvPr/>
          </p:nvSpPr>
          <p:spPr>
            <a:xfrm>
              <a:off x="2521538" y="4575984"/>
              <a:ext cx="4010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SL4</a:t>
              </a:r>
              <a:endParaRPr/>
            </a:p>
          </p:txBody>
        </p:sp>
        <p:sp>
          <p:nvSpPr>
            <p:cNvPr id="292" name="Google Shape;292;p21"/>
            <p:cNvSpPr txBox="1"/>
            <p:nvPr/>
          </p:nvSpPr>
          <p:spPr>
            <a:xfrm>
              <a:off x="2757065" y="4906515"/>
              <a:ext cx="4010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SL5</a:t>
              </a:r>
              <a:endParaRPr/>
            </a:p>
          </p:txBody>
        </p:sp>
        <p:sp>
          <p:nvSpPr>
            <p:cNvPr id="293" name="Google Shape;293;p21"/>
            <p:cNvSpPr txBox="1"/>
            <p:nvPr/>
          </p:nvSpPr>
          <p:spPr>
            <a:xfrm>
              <a:off x="2317681" y="6390930"/>
              <a:ext cx="8898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Terminator</a:t>
              </a:r>
              <a:endParaRPr/>
            </a:p>
          </p:txBody>
        </p:sp>
      </p:grpSp>
      <p:sp>
        <p:nvSpPr>
          <p:cNvPr id="294" name="Google Shape;294;p21"/>
          <p:cNvSpPr txBox="1"/>
          <p:nvPr/>
        </p:nvSpPr>
        <p:spPr>
          <a:xfrm>
            <a:off x="7367747" y="4315334"/>
            <a:ext cx="29009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RMSD = 18.7 Å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SL2+SL3 without linker RMSD = 5.5 Å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1"/>
          <p:cNvSpPr/>
          <p:nvPr/>
        </p:nvSpPr>
        <p:spPr>
          <a:xfrm>
            <a:off x="3519013" y="1855754"/>
            <a:ext cx="9669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INF=0.904 </a:t>
            </a:r>
            <a:endParaRPr/>
          </a:p>
        </p:txBody>
      </p:sp>
      <p:sp>
        <p:nvSpPr>
          <p:cNvPr id="296" name="Google Shape;296;p21"/>
          <p:cNvSpPr txBox="1"/>
          <p:nvPr/>
        </p:nvSpPr>
        <p:spPr>
          <a:xfrm>
            <a:off x="6287047" y="1123200"/>
            <a:ext cx="44969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predicted model (R1189TS081_2x) </a:t>
            </a:r>
            <a:r>
              <a:rPr lang="pl-P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 </a:t>
            </a:r>
            <a:r>
              <a:rPr lang="pl-PL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the target</a:t>
            </a:r>
            <a:endParaRPr sz="1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 txBox="1"/>
          <p:nvPr/>
        </p:nvSpPr>
        <p:spPr>
          <a:xfrm>
            <a:off x="0" y="252000"/>
            <a:ext cx="12192000" cy="72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RNA structure modeling in CASP15. Example 2</a:t>
            </a:r>
            <a:endParaRPr b="0" i="0" sz="2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3" name="Google Shape;303;p22"/>
          <p:cNvSpPr/>
          <p:nvPr/>
        </p:nvSpPr>
        <p:spPr>
          <a:xfrm>
            <a:off x="6295009" y="1490787"/>
            <a:ext cx="5580000" cy="511521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2"/>
          <p:cNvSpPr txBox="1"/>
          <p:nvPr/>
        </p:nvSpPr>
        <p:spPr>
          <a:xfrm>
            <a:off x="8285130" y="1323553"/>
            <a:ext cx="15997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structures </a:t>
            </a:r>
            <a:endParaRPr/>
          </a:p>
        </p:txBody>
      </p:sp>
      <p:sp>
        <p:nvSpPr>
          <p:cNvPr id="305" name="Google Shape;305;p22"/>
          <p:cNvSpPr/>
          <p:nvPr/>
        </p:nvSpPr>
        <p:spPr>
          <a:xfrm>
            <a:off x="316991" y="1490787"/>
            <a:ext cx="5580000" cy="5115213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2"/>
          <p:cNvSpPr txBox="1"/>
          <p:nvPr/>
        </p:nvSpPr>
        <p:spPr>
          <a:xfrm>
            <a:off x="2307113" y="1323553"/>
            <a:ext cx="1599755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1138</a:t>
            </a:r>
            <a:endParaRPr/>
          </a:p>
        </p:txBody>
      </p:sp>
      <p:sp>
        <p:nvSpPr>
          <p:cNvPr id="307" name="Google Shape;307;p22"/>
          <p:cNvSpPr txBox="1"/>
          <p:nvPr/>
        </p:nvSpPr>
        <p:spPr>
          <a:xfrm>
            <a:off x="8285131" y="1774984"/>
            <a:ext cx="15997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R1138</a:t>
            </a: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(720nt)</a:t>
            </a:r>
            <a:endParaRPr/>
          </a:p>
        </p:txBody>
      </p:sp>
      <p:pic>
        <p:nvPicPr>
          <p:cNvPr id="308" name="Google Shape;30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8284" y="2044612"/>
            <a:ext cx="4673248" cy="365186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2"/>
          <p:cNvSpPr txBox="1"/>
          <p:nvPr/>
        </p:nvSpPr>
        <p:spPr>
          <a:xfrm>
            <a:off x="6628284" y="2399004"/>
            <a:ext cx="53442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                                                                                                      Mature  </a:t>
            </a:r>
            <a:endParaRPr/>
          </a:p>
        </p:txBody>
      </p:sp>
      <p:sp>
        <p:nvSpPr>
          <p:cNvPr id="310" name="Google Shape;310;p22"/>
          <p:cNvSpPr txBox="1"/>
          <p:nvPr/>
        </p:nvSpPr>
        <p:spPr>
          <a:xfrm>
            <a:off x="7342591" y="5642410"/>
            <a:ext cx="35967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RMSD = 15.32 Å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7.97 Å (without red fragment)</a:t>
            </a:r>
            <a:endParaRPr/>
          </a:p>
        </p:txBody>
      </p:sp>
      <p:sp>
        <p:nvSpPr>
          <p:cNvPr id="311" name="Google Shape;311;p22"/>
          <p:cNvSpPr/>
          <p:nvPr/>
        </p:nvSpPr>
        <p:spPr>
          <a:xfrm rot="5400000">
            <a:off x="8469298" y="4138106"/>
            <a:ext cx="1343332" cy="3076276"/>
          </a:xfrm>
          <a:prstGeom prst="arc">
            <a:avLst>
              <a:gd fmla="val 16200000" name="adj1"/>
              <a:gd fmla="val 5327817" name="adj2"/>
            </a:avLst>
          </a:prstGeom>
          <a:noFill/>
          <a:ln cap="flat" cmpd="sng" w="12700">
            <a:solidFill>
              <a:srgbClr val="0C0C0C"/>
            </a:solidFill>
            <a:prstDash val="dash"/>
            <a:miter lim="800000"/>
            <a:headEnd len="med" w="med" type="triangl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678955" y="1679463"/>
            <a:ext cx="4962145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Molecule:	               6HBC-Young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Organism:	                Synthetic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Residues:	                720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Method:	                EM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information: This is a co-transcriptional product. The structure observed in the cryo-EM grids immediately after the transcription and that around 8 hours later have alternative conformations. You can submit alternative conformations as separate models (we still stick to 5 models per target maximum).	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Sequence:	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&gt;R1138v1 0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GGAGAGUACUAUUCAGAUGCAGACCGCAAGUUCAGAGCGGUUUGCAUCUAGGGUACGUUUUCGAACGUAUCCUCCGACUAAGUGUAUUCGUAUACUUAGUGCCUUGUGCCUGCUUCGGCAGGCAUGACCCAAAUGUGCCUUUCGGGGCACAUUUCCGGUCAUCCAAGUUCGCUUGGGUGAUGCGGGCGUAUAGGUUCGUCUAUACGUCCGCGUUUUCCGAGAAGAGGUAACUCGGGAAACCGGUCCACGUGACAAAGGUAGAGUUACGUGGAGGGAGCAGCUGCAAAGGGAUAAUGCAGUUGCUGGCUGGAUGCCAGAACUCACGACUGGCAUCUACGGGGAUGGUGCUCUCCCAAUUCUCCAUUUACCGCCGAAUCGACCCCAACGUGAGAGGGGUCGGUUCCCCGAGCAUAGACCAAUAUCCCAGGUUUAUGCUCCCCAACGCUGGACGAACUACCUACGUCUAGCGUUCCGGCAAAUGAGUCAAUACCUCAGACUUAUUUGCGGUGCCUGAGCCUAAACUGAACAUGGGUUCAGGCAUCUUGGCUCCAGUUCGCUGGAGCCGACGGUAGCGCUGCGUUCGCGCAGUGCUAGGGAGCAUCCGUUUUCGAGCGGAUGCUGGGCGGUUGCCUGUUCGCAGGCAAUCGGGCCUACUCAUGAUUCGUCAUGAGUGGUGACAGCGUGAUGUUCGCAUUACGCUGUCGGGUAGAUGGAGAAU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