
<file path=[Content_Types].xml><?xml version="1.0" encoding="utf-8"?>
<Types xmlns="http://schemas.openxmlformats.org/package/2006/content-types"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59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23DA4051-F793-4C96-A2C1-A457CFAE4DDA}">
  <a:tblStyle styleId="{23DA4051-F793-4C96-A2C1-A457CFAE4DDA}" styleName="Table_0">
    <a:wholeTbl>
      <a:tcTxStyle>
        <a:font>
          <a:latin typeface="Arial"/>
          <a:ea typeface="Arial"/>
          <a:cs typeface="Arial"/>
        </a:font>
        <a:srgbClr val="000000"/>
      </a:tcTx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4.xml"/><Relationship Id="rId11" Type="http://schemas.openxmlformats.org/officeDocument/2006/relationships/slide" Target="slides/slide5.xml"/><Relationship Id="rId10" Type="http://schemas.openxmlformats.org/officeDocument/2006/relationships/slide" Target="slides/slide4.xml"/><Relationship Id="rId13" Type="http://schemas.openxmlformats.org/officeDocument/2006/relationships/slide" Target="slides/slide7.xml"/><Relationship Id="rId12" Type="http://schemas.openxmlformats.org/officeDocument/2006/relationships/slide" Target="slides/slide6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3.xml"/><Relationship Id="rId15" Type="http://schemas.openxmlformats.org/officeDocument/2006/relationships/slide" Target="slides/slide9.xml"/><Relationship Id="rId14" Type="http://schemas.openxmlformats.org/officeDocument/2006/relationships/slide" Target="slides/slide8.xml"/><Relationship Id="rId17" Type="http://schemas.openxmlformats.org/officeDocument/2006/relationships/slide" Target="slides/slide11.xml"/><Relationship Id="rId16" Type="http://schemas.openxmlformats.org/officeDocument/2006/relationships/slide" Target="slides/slide10.xml"/><Relationship Id="rId5" Type="http://schemas.openxmlformats.org/officeDocument/2006/relationships/slideMaster" Target="slideMasters/slideMaster1.xml"/><Relationship Id="rId19" Type="http://schemas.openxmlformats.org/officeDocument/2006/relationships/slide" Target="slides/slide13.xml"/><Relationship Id="rId6" Type="http://schemas.openxmlformats.org/officeDocument/2006/relationships/notesMaster" Target="notesMasters/notesMaster1.xml"/><Relationship Id="rId18" Type="http://schemas.openxmlformats.org/officeDocument/2006/relationships/slide" Target="slides/slide12.xml"/><Relationship Id="rId7" Type="http://schemas.openxmlformats.org/officeDocument/2006/relationships/slide" Target="slides/slide1.xml"/><Relationship Id="rId8" Type="http://schemas.openxmlformats.org/officeDocument/2006/relationships/slide" Target="slides/slide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7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Google Shape;308;g19da60297f2_0_7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9" name="Google Shape;309;g19da60297f2_0_7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3" name="Shape 3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" name="Google Shape;344;g1adbd63ff5b_0_2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5" name="Google Shape;345;g1adbd63ff5b_0_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3" name="Shape 3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4" name="Google Shape;354;g19da60297f2_0_4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5" name="Google Shape;355;g19da60297f2_0_4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1" name="Shape 3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" name="Google Shape;362;g19da60297f2_0_5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3" name="Google Shape;363;g19da60297f2_0_5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9" name="Shape 3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" name="Google Shape;370;g19da60297f2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1" name="Google Shape;371;g19da60297f2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g19da60297f2_0_1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" name="Google Shape;60;g19da60297f2_0_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g19da60297f2_0_15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Google Shape;68;g19da60297f2_0_15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g19da60297f2_0_3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" name="Google Shape;76;g19da60297f2_0_3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g19da60297f2_0_1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" name="Google Shape;94;g19da60297f2_0_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g19da60297f2_0_3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0" name="Google Shape;140;g19da60297f2_0_3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7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g19da60297f2_0_6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9" name="Google Shape;189;g19da60297f2_0_6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4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g1a4b06b2865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6" name="Google Shape;246;g1a4b06b2865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2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Google Shape;273;g19da60297f2_0_4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4" name="Google Shape;274;g19da60297f2_0_4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rtl="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 algn="r">
              <a:buNone/>
              <a:defRPr sz="1000">
                <a:solidFill>
                  <a:schemeClr val="dk2"/>
                </a:solidFill>
              </a:defRPr>
            </a:lvl1pPr>
            <a:lvl2pPr lvl="1" rtl="0" algn="r">
              <a:buNone/>
              <a:defRPr sz="1000">
                <a:solidFill>
                  <a:schemeClr val="dk2"/>
                </a:solidFill>
              </a:defRPr>
            </a:lvl2pPr>
            <a:lvl3pPr lvl="2" rtl="0" algn="r">
              <a:buNone/>
              <a:defRPr sz="1000">
                <a:solidFill>
                  <a:schemeClr val="dk2"/>
                </a:solidFill>
              </a:defRPr>
            </a:lvl3pPr>
            <a:lvl4pPr lvl="3" rtl="0" algn="r">
              <a:buNone/>
              <a:defRPr sz="1000">
                <a:solidFill>
                  <a:schemeClr val="dk2"/>
                </a:solidFill>
              </a:defRPr>
            </a:lvl4pPr>
            <a:lvl5pPr lvl="4" rtl="0" algn="r">
              <a:buNone/>
              <a:defRPr sz="1000">
                <a:solidFill>
                  <a:schemeClr val="dk2"/>
                </a:solidFill>
              </a:defRPr>
            </a:lvl5pPr>
            <a:lvl6pPr lvl="5" rtl="0" algn="r">
              <a:buNone/>
              <a:defRPr sz="1000">
                <a:solidFill>
                  <a:schemeClr val="dk2"/>
                </a:solidFill>
              </a:defRPr>
            </a:lvl6pPr>
            <a:lvl7pPr lvl="6" rtl="0" algn="r">
              <a:buNone/>
              <a:defRPr sz="1000">
                <a:solidFill>
                  <a:schemeClr val="dk2"/>
                </a:solidFill>
              </a:defRPr>
            </a:lvl7pPr>
            <a:lvl8pPr lvl="7" rtl="0" algn="r">
              <a:buNone/>
              <a:defRPr sz="1000">
                <a:solidFill>
                  <a:schemeClr val="dk2"/>
                </a:solidFill>
              </a:defRPr>
            </a:lvl8pPr>
            <a:lvl9pPr lvl="8" rtl="0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7.png"/><Relationship Id="rId4" Type="http://schemas.openxmlformats.org/officeDocument/2006/relationships/image" Target="../media/image9.png"/><Relationship Id="rId11" Type="http://schemas.openxmlformats.org/officeDocument/2006/relationships/image" Target="../media/image18.png"/><Relationship Id="rId10" Type="http://schemas.openxmlformats.org/officeDocument/2006/relationships/image" Target="../media/image17.png"/><Relationship Id="rId9" Type="http://schemas.openxmlformats.org/officeDocument/2006/relationships/image" Target="../media/image14.png"/><Relationship Id="rId5" Type="http://schemas.openxmlformats.org/officeDocument/2006/relationships/image" Target="../media/image10.png"/><Relationship Id="rId6" Type="http://schemas.openxmlformats.org/officeDocument/2006/relationships/image" Target="../media/image1.png"/><Relationship Id="rId7" Type="http://schemas.openxmlformats.org/officeDocument/2006/relationships/image" Target="../media/image13.png"/><Relationship Id="rId8" Type="http://schemas.openxmlformats.org/officeDocument/2006/relationships/image" Target="../media/image12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1.png"/><Relationship Id="rId4" Type="http://schemas.openxmlformats.org/officeDocument/2006/relationships/image" Target="../media/image1.png"/><Relationship Id="rId5" Type="http://schemas.openxmlformats.org/officeDocument/2006/relationships/hyperlink" Target="https://www.reading.ac.uk/bioinf/ModFOLDdock/ModFOLDdock_form.html" TargetMode="External"/><Relationship Id="rId6" Type="http://schemas.openxmlformats.org/officeDocument/2006/relationships/hyperlink" Target="https://www.reading.ac.uk/bioinf/MultiFOLD/MultiFOLD_form.html" TargetMode="External"/><Relationship Id="rId7" Type="http://schemas.openxmlformats.org/officeDocument/2006/relationships/hyperlink" Target="https://hub.docker.com/r/mcguffin/multifold" TargetMode="External"/><Relationship Id="rId8" Type="http://schemas.openxmlformats.org/officeDocument/2006/relationships/hyperlink" Target="https://doi.org/10.1101/2022.12.06.519289" TargetMode="Externa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.png"/><Relationship Id="rId4" Type="http://schemas.openxmlformats.org/officeDocument/2006/relationships/image" Target="../media/image3.png"/><Relationship Id="rId11" Type="http://schemas.openxmlformats.org/officeDocument/2006/relationships/image" Target="../media/image15.png"/><Relationship Id="rId10" Type="http://schemas.openxmlformats.org/officeDocument/2006/relationships/image" Target="../media/image16.png"/><Relationship Id="rId9" Type="http://schemas.openxmlformats.org/officeDocument/2006/relationships/image" Target="../media/image6.png"/><Relationship Id="rId5" Type="http://schemas.openxmlformats.org/officeDocument/2006/relationships/image" Target="../media/image2.png"/><Relationship Id="rId6" Type="http://schemas.openxmlformats.org/officeDocument/2006/relationships/image" Target="../media/image5.png"/><Relationship Id="rId7" Type="http://schemas.openxmlformats.org/officeDocument/2006/relationships/image" Target="../media/image4.png"/><Relationship Id="rId8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/>
          <p:nvPr>
            <p:ph type="ctrTitle"/>
          </p:nvPr>
        </p:nvSpPr>
        <p:spPr>
          <a:xfrm>
            <a:off x="311708" y="1125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ModFOLDdock, ModFOLDdockR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&amp; ModFOLDdockS</a:t>
            </a:r>
            <a:endParaRPr/>
          </a:p>
        </p:txBody>
      </p:sp>
      <p:sp>
        <p:nvSpPr>
          <p:cNvPr id="55" name="Google Shape;55;p13"/>
          <p:cNvSpPr txBox="1"/>
          <p:nvPr>
            <p:ph idx="1" type="subTitle"/>
          </p:nvPr>
        </p:nvSpPr>
        <p:spPr>
          <a:xfrm>
            <a:off x="311700" y="3215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85000" lnSpcReduction="2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McGuffin</a:t>
            </a:r>
            <a:r>
              <a:rPr lang="en-GB"/>
              <a:t> Group</a:t>
            </a:r>
            <a:r>
              <a:rPr lang="en-GB"/>
              <a:t>, University of Reading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l.j.mcguffn@reading.ac.uk</a:t>
            </a:r>
            <a:endParaRPr/>
          </a:p>
        </p:txBody>
      </p:sp>
      <p:pic>
        <p:nvPicPr>
          <p:cNvPr id="56" name="Google Shape;56;p13"/>
          <p:cNvPicPr preferRelativeResize="0"/>
          <p:nvPr/>
        </p:nvPicPr>
        <p:blipFill rotWithShape="1">
          <a:blip r:embed="rId3">
            <a:alphaModFix/>
          </a:blip>
          <a:srcRect b="0" l="0" r="0" t="25827"/>
          <a:stretch/>
        </p:blipFill>
        <p:spPr>
          <a:xfrm>
            <a:off x="7146725" y="0"/>
            <a:ext cx="1944425" cy="721150"/>
          </a:xfrm>
          <a:prstGeom prst="rect">
            <a:avLst/>
          </a:prstGeom>
          <a:noFill/>
          <a:ln>
            <a:noFill/>
          </a:ln>
        </p:spPr>
      </p:pic>
      <p:sp>
        <p:nvSpPr>
          <p:cNvPr id="57" name="Google Shape;57;p1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0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1" name="Google Shape;311;p22"/>
          <p:cNvGrpSpPr/>
          <p:nvPr/>
        </p:nvGrpSpPr>
        <p:grpSpPr>
          <a:xfrm>
            <a:off x="742600" y="3316550"/>
            <a:ext cx="7023150" cy="1918200"/>
            <a:chOff x="742600" y="3316550"/>
            <a:chExt cx="7023150" cy="1918200"/>
          </a:xfrm>
        </p:grpSpPr>
        <p:pic>
          <p:nvPicPr>
            <p:cNvPr id="312" name="Google Shape;312;p22" title="Chart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742600" y="3372000"/>
              <a:ext cx="1944426" cy="184434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13" name="Google Shape;313;p22" title="Chart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3241927" y="3316550"/>
              <a:ext cx="1997498" cy="19182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14" name="Google Shape;314;p22" title="Chart"/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>
              <a:off x="5847450" y="3399241"/>
              <a:ext cx="1918300" cy="1802459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15" name="Google Shape;315;p22"/>
            <p:cNvSpPr txBox="1"/>
            <p:nvPr/>
          </p:nvSpPr>
          <p:spPr>
            <a:xfrm>
              <a:off x="1472150" y="4528200"/>
              <a:ext cx="785400" cy="400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/>
                <a:t>r=0.74</a:t>
              </a:r>
              <a:endParaRPr/>
            </a:p>
          </p:txBody>
        </p:sp>
        <p:sp>
          <p:nvSpPr>
            <p:cNvPr id="316" name="Google Shape;316;p22"/>
            <p:cNvSpPr txBox="1"/>
            <p:nvPr/>
          </p:nvSpPr>
          <p:spPr>
            <a:xfrm>
              <a:off x="3875900" y="4575875"/>
              <a:ext cx="785400" cy="400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/>
                <a:t>r=0.78</a:t>
              </a:r>
              <a:endParaRPr/>
            </a:p>
          </p:txBody>
        </p:sp>
        <p:sp>
          <p:nvSpPr>
            <p:cNvPr id="317" name="Google Shape;317;p22"/>
            <p:cNvSpPr txBox="1"/>
            <p:nvPr/>
          </p:nvSpPr>
          <p:spPr>
            <a:xfrm>
              <a:off x="6648000" y="4575875"/>
              <a:ext cx="785400" cy="400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/>
                <a:t>r=0.73</a:t>
              </a:r>
              <a:endParaRPr/>
            </a:p>
          </p:txBody>
        </p:sp>
      </p:grpSp>
      <p:sp>
        <p:nvSpPr>
          <p:cNvPr id="318" name="Google Shape;318;p22"/>
          <p:cNvSpPr txBox="1"/>
          <p:nvPr>
            <p:ph type="title"/>
          </p:nvPr>
        </p:nvSpPr>
        <p:spPr>
          <a:xfrm>
            <a:off x="311700" y="445025"/>
            <a:ext cx="67722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-GB" sz="2020"/>
              <a:t>Question: Where do you think are you particularly good?</a:t>
            </a:r>
            <a:endParaRPr sz="2020"/>
          </a:p>
        </p:txBody>
      </p:sp>
      <p:pic>
        <p:nvPicPr>
          <p:cNvPr id="319" name="Google Shape;319;p22"/>
          <p:cNvPicPr preferRelativeResize="0"/>
          <p:nvPr/>
        </p:nvPicPr>
        <p:blipFill rotWithShape="1">
          <a:blip r:embed="rId6">
            <a:alphaModFix/>
          </a:blip>
          <a:srcRect b="0" l="0" r="0" t="25827"/>
          <a:stretch/>
        </p:blipFill>
        <p:spPr>
          <a:xfrm>
            <a:off x="7146725" y="0"/>
            <a:ext cx="1944425" cy="721150"/>
          </a:xfrm>
          <a:prstGeom prst="rect">
            <a:avLst/>
          </a:prstGeom>
          <a:noFill/>
          <a:ln>
            <a:noFill/>
          </a:ln>
        </p:spPr>
      </p:pic>
      <p:sp>
        <p:nvSpPr>
          <p:cNvPr id="320" name="Google Shape;320;p22"/>
          <p:cNvSpPr txBox="1"/>
          <p:nvPr/>
        </p:nvSpPr>
        <p:spPr>
          <a:xfrm>
            <a:off x="311700" y="868425"/>
            <a:ext cx="66003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Predicted fold score versus oligo-lDDT scores for all </a:t>
            </a:r>
            <a:r>
              <a:rPr i="1" lang="en-GB"/>
              <a:t>heteromeric</a:t>
            </a:r>
            <a:r>
              <a:rPr lang="en-GB"/>
              <a:t> targets</a:t>
            </a:r>
            <a:endParaRPr/>
          </a:p>
        </p:txBody>
      </p:sp>
      <p:sp>
        <p:nvSpPr>
          <p:cNvPr id="321" name="Google Shape;321;p22"/>
          <p:cNvSpPr txBox="1"/>
          <p:nvPr/>
        </p:nvSpPr>
        <p:spPr>
          <a:xfrm>
            <a:off x="1036300" y="1274350"/>
            <a:ext cx="14148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ModFOLDdock</a:t>
            </a:r>
            <a:endParaRPr/>
          </a:p>
        </p:txBody>
      </p:sp>
      <p:sp>
        <p:nvSpPr>
          <p:cNvPr id="322" name="Google Shape;322;p22"/>
          <p:cNvSpPr txBox="1"/>
          <p:nvPr/>
        </p:nvSpPr>
        <p:spPr>
          <a:xfrm>
            <a:off x="3452550" y="1274350"/>
            <a:ext cx="15072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ModFOLDdockR</a:t>
            </a:r>
            <a:endParaRPr/>
          </a:p>
        </p:txBody>
      </p:sp>
      <p:sp>
        <p:nvSpPr>
          <p:cNvPr id="323" name="Google Shape;323;p22"/>
          <p:cNvSpPr txBox="1"/>
          <p:nvPr/>
        </p:nvSpPr>
        <p:spPr>
          <a:xfrm>
            <a:off x="6217900" y="1274350"/>
            <a:ext cx="15072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ModFOLDdockS</a:t>
            </a:r>
            <a:endParaRPr/>
          </a:p>
        </p:txBody>
      </p:sp>
      <p:pic>
        <p:nvPicPr>
          <p:cNvPr id="324" name="Google Shape;324;p22" title="Chart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632138" y="1561513"/>
            <a:ext cx="1918324" cy="1819591"/>
          </a:xfrm>
          <a:prstGeom prst="rect">
            <a:avLst/>
          </a:prstGeom>
          <a:noFill/>
          <a:ln>
            <a:noFill/>
          </a:ln>
        </p:spPr>
      </p:pic>
      <p:pic>
        <p:nvPicPr>
          <p:cNvPr id="325" name="Google Shape;325;p22" title="Chart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3148050" y="1547325"/>
            <a:ext cx="1918300" cy="1842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326" name="Google Shape;326;p22" title="Chart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5804875" y="1547325"/>
            <a:ext cx="1918300" cy="1802457"/>
          </a:xfrm>
          <a:prstGeom prst="rect">
            <a:avLst/>
          </a:prstGeom>
          <a:noFill/>
          <a:ln>
            <a:noFill/>
          </a:ln>
        </p:spPr>
      </p:pic>
      <p:sp>
        <p:nvSpPr>
          <p:cNvPr id="327" name="Google Shape;327;p22"/>
          <p:cNvSpPr txBox="1"/>
          <p:nvPr/>
        </p:nvSpPr>
        <p:spPr>
          <a:xfrm>
            <a:off x="1472150" y="2699400"/>
            <a:ext cx="7854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r=0.52</a:t>
            </a:r>
            <a:endParaRPr/>
          </a:p>
        </p:txBody>
      </p:sp>
      <p:sp>
        <p:nvSpPr>
          <p:cNvPr id="328" name="Google Shape;328;p22"/>
          <p:cNvSpPr txBox="1"/>
          <p:nvPr/>
        </p:nvSpPr>
        <p:spPr>
          <a:xfrm>
            <a:off x="3875900" y="2747075"/>
            <a:ext cx="7854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r=0.58</a:t>
            </a:r>
            <a:endParaRPr/>
          </a:p>
        </p:txBody>
      </p:sp>
      <p:sp>
        <p:nvSpPr>
          <p:cNvPr id="329" name="Google Shape;329;p22"/>
          <p:cNvSpPr txBox="1"/>
          <p:nvPr/>
        </p:nvSpPr>
        <p:spPr>
          <a:xfrm>
            <a:off x="6648000" y="2747075"/>
            <a:ext cx="7854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r=0.77</a:t>
            </a:r>
            <a:endParaRPr/>
          </a:p>
        </p:txBody>
      </p:sp>
      <p:grpSp>
        <p:nvGrpSpPr>
          <p:cNvPr id="330" name="Google Shape;330;p22"/>
          <p:cNvGrpSpPr/>
          <p:nvPr/>
        </p:nvGrpSpPr>
        <p:grpSpPr>
          <a:xfrm>
            <a:off x="251775" y="2456350"/>
            <a:ext cx="8494500" cy="1069750"/>
            <a:chOff x="251775" y="2456350"/>
            <a:chExt cx="8494500" cy="1069750"/>
          </a:xfrm>
        </p:grpSpPr>
        <p:sp>
          <p:nvSpPr>
            <p:cNvPr id="331" name="Google Shape;331;p22"/>
            <p:cNvSpPr/>
            <p:nvPr/>
          </p:nvSpPr>
          <p:spPr>
            <a:xfrm>
              <a:off x="6148700" y="2701100"/>
              <a:ext cx="345600" cy="305100"/>
            </a:xfrm>
            <a:prstGeom prst="ellipse">
              <a:avLst/>
            </a:prstGeom>
            <a:noFill/>
            <a:ln cap="flat" cmpd="sng" w="19050">
              <a:solidFill>
                <a:srgbClr val="FF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332" name="Google Shape;332;p22"/>
            <p:cNvGrpSpPr/>
            <p:nvPr/>
          </p:nvGrpSpPr>
          <p:grpSpPr>
            <a:xfrm>
              <a:off x="251775" y="2456350"/>
              <a:ext cx="8494500" cy="1069750"/>
              <a:chOff x="251775" y="2456350"/>
              <a:chExt cx="8494500" cy="1069750"/>
            </a:xfrm>
          </p:grpSpPr>
          <p:sp>
            <p:nvSpPr>
              <p:cNvPr id="333" name="Google Shape;333;p22"/>
              <p:cNvSpPr/>
              <p:nvPr/>
            </p:nvSpPr>
            <p:spPr>
              <a:xfrm>
                <a:off x="2105500" y="2718300"/>
                <a:ext cx="345600" cy="305100"/>
              </a:xfrm>
              <a:prstGeom prst="ellipse">
                <a:avLst/>
              </a:prstGeom>
              <a:noFill/>
              <a:ln cap="flat" cmpd="sng" w="19050">
                <a:solidFill>
                  <a:srgbClr val="FF0000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34" name="Google Shape;334;p22"/>
              <p:cNvSpPr/>
              <p:nvPr/>
            </p:nvSpPr>
            <p:spPr>
              <a:xfrm>
                <a:off x="4593325" y="2718300"/>
                <a:ext cx="345600" cy="305100"/>
              </a:xfrm>
              <a:prstGeom prst="ellipse">
                <a:avLst/>
              </a:prstGeom>
              <a:noFill/>
              <a:ln cap="flat" cmpd="sng" w="19050">
                <a:solidFill>
                  <a:srgbClr val="FF0000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35" name="Google Shape;335;p22"/>
              <p:cNvSpPr txBox="1"/>
              <p:nvPr/>
            </p:nvSpPr>
            <p:spPr>
              <a:xfrm>
                <a:off x="2001750" y="2456350"/>
                <a:ext cx="1450800" cy="3387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91425" lIns="91425" spcFirstLastPara="1" rIns="91425" wrap="square" tIns="91425">
                <a:sp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GB" sz="1000">
                    <a:solidFill>
                      <a:srgbClr val="FF0000"/>
                    </a:solidFill>
                  </a:rPr>
                  <a:t>H1171 &amp; H1172</a:t>
                </a:r>
                <a:endParaRPr sz="1000">
                  <a:solidFill>
                    <a:srgbClr val="FF0000"/>
                  </a:solidFill>
                </a:endParaRPr>
              </a:p>
            </p:txBody>
          </p:sp>
          <p:sp>
            <p:nvSpPr>
              <p:cNvPr id="336" name="Google Shape;336;p22"/>
              <p:cNvSpPr txBox="1"/>
              <p:nvPr/>
            </p:nvSpPr>
            <p:spPr>
              <a:xfrm>
                <a:off x="4544200" y="2456350"/>
                <a:ext cx="1450800" cy="3387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91425" lIns="91425" spcFirstLastPara="1" rIns="91425" wrap="square" tIns="91425">
                <a:sp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GB" sz="1000">
                    <a:solidFill>
                      <a:srgbClr val="FF0000"/>
                    </a:solidFill>
                  </a:rPr>
                  <a:t>H1171 &amp; H1172</a:t>
                </a:r>
                <a:endParaRPr sz="1000">
                  <a:solidFill>
                    <a:srgbClr val="FF0000"/>
                  </a:solidFill>
                </a:endParaRPr>
              </a:p>
            </p:txBody>
          </p:sp>
          <p:sp>
            <p:nvSpPr>
              <p:cNvPr id="337" name="Google Shape;337;p22"/>
              <p:cNvSpPr txBox="1"/>
              <p:nvPr/>
            </p:nvSpPr>
            <p:spPr>
              <a:xfrm>
                <a:off x="251775" y="3187400"/>
                <a:ext cx="8494500" cy="3387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91425" lIns="91425" spcFirstLastPara="1" rIns="91425" wrap="square" tIns="91425">
                <a:sp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i="1" lang="en-GB" sz="1000">
                    <a:solidFill>
                      <a:srgbClr val="FF0000"/>
                    </a:solidFill>
                  </a:rPr>
                  <a:t>“Target H1171 can come in two conformations… Target H1172 can come in three </a:t>
                </a:r>
                <a:r>
                  <a:rPr lang="en-GB" sz="1000">
                    <a:solidFill>
                      <a:srgbClr val="FF0000"/>
                    </a:solidFill>
                  </a:rPr>
                  <a:t>(actually 4+!)</a:t>
                </a:r>
                <a:r>
                  <a:rPr i="1" lang="en-GB" sz="1000">
                    <a:solidFill>
                      <a:srgbClr val="FF0000"/>
                    </a:solidFill>
                  </a:rPr>
                  <a:t> conformations...”</a:t>
                </a:r>
                <a:endParaRPr i="1" sz="1000">
                  <a:solidFill>
                    <a:srgbClr val="FF0000"/>
                  </a:solidFill>
                </a:endParaRPr>
              </a:p>
            </p:txBody>
          </p:sp>
          <p:sp>
            <p:nvSpPr>
              <p:cNvPr id="338" name="Google Shape;338;p22"/>
              <p:cNvSpPr txBox="1"/>
              <p:nvPr/>
            </p:nvSpPr>
            <p:spPr>
              <a:xfrm>
                <a:off x="5155000" y="2707200"/>
                <a:ext cx="1265100" cy="3387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91425" lIns="91425" spcFirstLastPara="1" rIns="91425" wrap="square" tIns="91425">
                <a:sp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GB" sz="1000">
                    <a:solidFill>
                      <a:srgbClr val="FF0000"/>
                    </a:solidFill>
                  </a:rPr>
                  <a:t>H1171 &amp; H1172</a:t>
                </a:r>
                <a:endParaRPr sz="1000">
                  <a:solidFill>
                    <a:srgbClr val="FF0000"/>
                  </a:solidFill>
                </a:endParaRPr>
              </a:p>
            </p:txBody>
          </p:sp>
        </p:grpSp>
      </p:grpSp>
      <p:grpSp>
        <p:nvGrpSpPr>
          <p:cNvPr id="339" name="Google Shape;339;p22"/>
          <p:cNvGrpSpPr/>
          <p:nvPr/>
        </p:nvGrpSpPr>
        <p:grpSpPr>
          <a:xfrm>
            <a:off x="2166268" y="3449375"/>
            <a:ext cx="4452427" cy="1770326"/>
            <a:chOff x="2166268" y="3449375"/>
            <a:chExt cx="4452427" cy="1770326"/>
          </a:xfrm>
        </p:grpSpPr>
        <p:pic>
          <p:nvPicPr>
            <p:cNvPr id="340" name="Google Shape;340;p22"/>
            <p:cNvPicPr preferRelativeResize="0"/>
            <p:nvPr/>
          </p:nvPicPr>
          <p:blipFill>
            <a:blip r:embed="rId10">
              <a:alphaModFix/>
            </a:blip>
            <a:stretch>
              <a:fillRect/>
            </a:stretch>
          </p:blipFill>
          <p:spPr>
            <a:xfrm>
              <a:off x="4743450" y="3449375"/>
              <a:ext cx="1875245" cy="177032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41" name="Google Shape;341;p22"/>
            <p:cNvPicPr preferRelativeResize="0"/>
            <p:nvPr/>
          </p:nvPicPr>
          <p:blipFill>
            <a:blip r:embed="rId11">
              <a:alphaModFix/>
            </a:blip>
            <a:stretch>
              <a:fillRect/>
            </a:stretch>
          </p:blipFill>
          <p:spPr>
            <a:xfrm>
              <a:off x="2166268" y="3449383"/>
              <a:ext cx="1918299" cy="1770318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342" name="Google Shape;342;p2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1000"/>
                                        <p:tgtEl>
                                          <p:spTgt spid="3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6" name="Shape 3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" name="Google Shape;347;p23"/>
          <p:cNvSpPr txBox="1"/>
          <p:nvPr>
            <p:ph type="title"/>
          </p:nvPr>
        </p:nvSpPr>
        <p:spPr>
          <a:xfrm>
            <a:off x="311700" y="445025"/>
            <a:ext cx="67722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-GB" sz="2020"/>
              <a:t>Question: Where do you think are you particularly good?</a:t>
            </a:r>
            <a:endParaRPr sz="2020"/>
          </a:p>
        </p:txBody>
      </p:sp>
      <p:pic>
        <p:nvPicPr>
          <p:cNvPr id="348" name="Google Shape;348;p23"/>
          <p:cNvPicPr preferRelativeResize="0"/>
          <p:nvPr/>
        </p:nvPicPr>
        <p:blipFill rotWithShape="1">
          <a:blip r:embed="rId3">
            <a:alphaModFix/>
          </a:blip>
          <a:srcRect b="0" l="0" r="0" t="25827"/>
          <a:stretch/>
        </p:blipFill>
        <p:spPr>
          <a:xfrm>
            <a:off x="7146725" y="0"/>
            <a:ext cx="1944425" cy="721150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349" name="Google Shape;349;p23"/>
          <p:cNvGraphicFramePr/>
          <p:nvPr/>
        </p:nvGraphicFramePr>
        <p:xfrm>
          <a:off x="914400" y="13716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{23DA4051-F793-4C96-A2C1-A457CFAE4DDA}</a:tableStyleId>
              </a:tblPr>
              <a:tblGrid>
                <a:gridCol w="1736075"/>
                <a:gridCol w="1181000"/>
                <a:gridCol w="1181000"/>
                <a:gridCol w="1181000"/>
                <a:gridCol w="1181000"/>
              </a:tblGrid>
              <a:tr h="251450">
                <a:tc rowSpan="2"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1000"/>
                        <a:t>Method</a:t>
                      </a:r>
                      <a:endParaRPr b="1" sz="1000"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FEFEF"/>
                    </a:solidFill>
                  </a:tcPr>
                </a:tc>
                <a:tc gridSpan="2"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1000"/>
                        <a:t>Pearson r</a:t>
                      </a:r>
                      <a:endParaRPr b="1" sz="1000"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FEFEF"/>
                    </a:solidFill>
                  </a:tcPr>
                </a:tc>
                <a:tc hMerge="1"/>
                <a:tc gridSpan="2"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1000"/>
                        <a:t>Spearman rho</a:t>
                      </a:r>
                      <a:endParaRPr b="1" sz="1000"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FEFEF"/>
                    </a:solidFill>
                  </a:tcPr>
                </a:tc>
                <a:tc hMerge="1"/>
              </a:tr>
              <a:tr h="251450">
                <a:tc vMerge="1"/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1000"/>
                        <a:t>QSscore</a:t>
                      </a:r>
                      <a:endParaRPr b="1" sz="1000"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1000"/>
                        <a:t>Oligo-lDDT</a:t>
                      </a:r>
                      <a:endParaRPr b="1" sz="1000"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1000"/>
                        <a:t>QSscore</a:t>
                      </a:r>
                      <a:endParaRPr b="1" sz="1000"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1000"/>
                        <a:t>Oligo-lDDT</a:t>
                      </a:r>
                      <a:endParaRPr b="1" sz="1000"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FEFEF"/>
                    </a:solidFill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/>
                        <a:t>ModFOLDIA</a:t>
                      </a:r>
                      <a:endParaRPr sz="1000"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/>
                        <a:t>0.69</a:t>
                      </a:r>
                      <a:endParaRPr sz="1000"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/>
                        <a:t>0.48</a:t>
                      </a:r>
                      <a:endParaRPr sz="1000"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/>
                        <a:t>0.7</a:t>
                      </a:r>
                      <a:endParaRPr sz="1000"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/>
                        <a:t>0.52</a:t>
                      </a:r>
                      <a:endParaRPr sz="1000"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/>
                        <a:t>DockQJury</a:t>
                      </a:r>
                      <a:endParaRPr sz="1000"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/>
                        <a:t>0.79</a:t>
                      </a:r>
                      <a:endParaRPr sz="1000"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/>
                        <a:t>0.56</a:t>
                      </a:r>
                      <a:endParaRPr sz="1000"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/>
                        <a:t>0.81</a:t>
                      </a:r>
                      <a:endParaRPr sz="1000"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/>
                        <a:t>0.68</a:t>
                      </a:r>
                      <a:endParaRPr sz="1000"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/>
                        <a:t>QSscoreJury</a:t>
                      </a:r>
                      <a:endParaRPr sz="1000"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/>
                        <a:t>0.77</a:t>
                      </a:r>
                      <a:endParaRPr sz="1000"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/>
                        <a:t>0.42</a:t>
                      </a:r>
                      <a:endParaRPr sz="1000"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/>
                        <a:t>0.77</a:t>
                      </a:r>
                      <a:endParaRPr sz="1000"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/>
                        <a:t>0.49</a:t>
                      </a:r>
                      <a:endParaRPr sz="1000"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/>
                        <a:t>QSscoreOfficialJury</a:t>
                      </a:r>
                      <a:endParaRPr sz="1000"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/>
                        <a:t>0.83</a:t>
                      </a:r>
                      <a:endParaRPr sz="1000"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/>
                        <a:t>0.55</a:t>
                      </a:r>
                      <a:endParaRPr sz="1000"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/>
                        <a:t>0.81</a:t>
                      </a:r>
                      <a:endParaRPr sz="1000"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/>
                        <a:t>0.62</a:t>
                      </a:r>
                      <a:endParaRPr sz="1000"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/>
                        <a:t>lDDTOfficialJury</a:t>
                      </a:r>
                      <a:endParaRPr sz="1000"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/>
                        <a:t>0.36</a:t>
                      </a:r>
                      <a:endParaRPr sz="1000"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/>
                        <a:t>0.88</a:t>
                      </a:r>
                      <a:endParaRPr sz="1000"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/>
                        <a:t>0.39</a:t>
                      </a:r>
                      <a:endParaRPr sz="1000"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/>
                        <a:t>0.77</a:t>
                      </a:r>
                      <a:endParaRPr sz="1000"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/>
                        <a:t>VoroMQA</a:t>
                      </a:r>
                      <a:endParaRPr sz="1000"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/>
                        <a:t>0.26</a:t>
                      </a:r>
                      <a:endParaRPr sz="1000"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/>
                        <a:t>0.56</a:t>
                      </a:r>
                      <a:endParaRPr sz="1000"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/>
                        <a:t>0.21</a:t>
                      </a:r>
                      <a:endParaRPr sz="1000"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/>
                        <a:t>0.52</a:t>
                      </a:r>
                      <a:endParaRPr sz="1000"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/>
                        <a:t>CDAscore</a:t>
                      </a:r>
                      <a:endParaRPr sz="1000"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/>
                        <a:t>0.04</a:t>
                      </a:r>
                      <a:endParaRPr sz="1000"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/>
                        <a:t>0.34</a:t>
                      </a:r>
                      <a:endParaRPr sz="1000"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/>
                        <a:t>0.26</a:t>
                      </a:r>
                      <a:endParaRPr sz="1000"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/>
                        <a:t>0.56</a:t>
                      </a:r>
                      <a:endParaRPr sz="1000"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05025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/>
                        <a:t>ModFOLDdock Interface</a:t>
                      </a:r>
                      <a:endParaRPr sz="1000"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1000"/>
                        <a:t>0.83</a:t>
                      </a:r>
                      <a:endParaRPr b="1" sz="1000"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/>
                        <a:t>0.57</a:t>
                      </a:r>
                      <a:endParaRPr sz="1000"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1000"/>
                        <a:t>0.82</a:t>
                      </a:r>
                      <a:endParaRPr b="1" sz="1000"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/>
                        <a:t>0.65</a:t>
                      </a:r>
                      <a:endParaRPr sz="1000"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/>
                        <a:t>ModFOLDdock Fold</a:t>
                      </a:r>
                      <a:endParaRPr sz="1000"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/>
                        <a:t>0.71</a:t>
                      </a:r>
                      <a:endParaRPr sz="1000"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1000"/>
                        <a:t>0.77</a:t>
                      </a:r>
                      <a:endParaRPr b="1" sz="1000"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/>
                        <a:t>0.71</a:t>
                      </a:r>
                      <a:endParaRPr sz="1000"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1000"/>
                        <a:t>0.8</a:t>
                      </a:r>
                      <a:endParaRPr b="1" sz="1000"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FF00"/>
                    </a:solidFill>
                  </a:tcPr>
                </a:tc>
              </a:tr>
              <a:tr h="205025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/>
                        <a:t>ModFOLDdockR Interface</a:t>
                      </a:r>
                      <a:endParaRPr sz="1000"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1000"/>
                        <a:t>0.82</a:t>
                      </a:r>
                      <a:endParaRPr b="1" sz="1000"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/>
                        <a:t>0.62</a:t>
                      </a:r>
                      <a:endParaRPr sz="1000"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1000"/>
                        <a:t>0.81</a:t>
                      </a:r>
                      <a:endParaRPr b="1" sz="1000"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/>
                        <a:t>0.68</a:t>
                      </a:r>
                      <a:endParaRPr sz="1000"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/>
                        <a:t>ModFOLDdockR Fold</a:t>
                      </a:r>
                      <a:endParaRPr sz="1000"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/>
                        <a:t>0.67</a:t>
                      </a:r>
                      <a:endParaRPr sz="1000"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1000"/>
                        <a:t>0.75</a:t>
                      </a:r>
                      <a:endParaRPr b="1" sz="1000"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/>
                        <a:t>0.72</a:t>
                      </a:r>
                      <a:endParaRPr sz="1000"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1000"/>
                        <a:t>0.72</a:t>
                      </a:r>
                      <a:endParaRPr b="1" sz="1000"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FF00"/>
                    </a:solidFill>
                  </a:tcPr>
                </a:tc>
              </a:tr>
              <a:tr h="15705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/>
                        <a:t>ModFOLDdockS Interface</a:t>
                      </a:r>
                      <a:endParaRPr sz="1000"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1000"/>
                        <a:t>0.74</a:t>
                      </a:r>
                      <a:endParaRPr b="1" sz="1000"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/>
                        <a:t>0.56</a:t>
                      </a:r>
                      <a:endParaRPr sz="1000"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1000"/>
                        <a:t>0.76</a:t>
                      </a:r>
                      <a:endParaRPr b="1" sz="1000"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/>
                        <a:t>0.7</a:t>
                      </a:r>
                      <a:endParaRPr sz="1000"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/>
                        <a:t>ModFOLDdockS Fold</a:t>
                      </a:r>
                      <a:endParaRPr sz="1000"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/>
                        <a:t>0.64</a:t>
                      </a:r>
                      <a:endParaRPr sz="1000"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1000"/>
                        <a:t>0.73</a:t>
                      </a:r>
                      <a:endParaRPr b="1" sz="1000"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/>
                        <a:t>0.67</a:t>
                      </a:r>
                      <a:endParaRPr sz="1000"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1000"/>
                        <a:t>0.81</a:t>
                      </a:r>
                      <a:endParaRPr b="1" sz="1000"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FF00"/>
                    </a:solidFill>
                  </a:tcPr>
                </a:tc>
              </a:tr>
            </a:tbl>
          </a:graphicData>
        </a:graphic>
      </p:graphicFrame>
      <p:sp>
        <p:nvSpPr>
          <p:cNvPr id="350" name="Google Shape;350;p23"/>
          <p:cNvSpPr txBox="1"/>
          <p:nvPr/>
        </p:nvSpPr>
        <p:spPr>
          <a:xfrm>
            <a:off x="311700" y="868425"/>
            <a:ext cx="72297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Correlations between predicted and</a:t>
            </a:r>
            <a:r>
              <a:rPr lang="en-GB"/>
              <a:t> observed QS and oligo-lDDT scores for </a:t>
            </a:r>
            <a:r>
              <a:rPr i="1" lang="en-GB"/>
              <a:t>all*</a:t>
            </a:r>
            <a:r>
              <a:rPr lang="en-GB"/>
              <a:t> targets</a:t>
            </a:r>
            <a:endParaRPr/>
          </a:p>
        </p:txBody>
      </p:sp>
      <p:sp>
        <p:nvSpPr>
          <p:cNvPr id="351" name="Google Shape;351;p23"/>
          <p:cNvSpPr txBox="1"/>
          <p:nvPr/>
        </p:nvSpPr>
        <p:spPr>
          <a:xfrm>
            <a:off x="824750" y="4531225"/>
            <a:ext cx="65496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/>
              <a:t>*</a:t>
            </a:r>
            <a:r>
              <a:rPr lang="en-GB" sz="1000"/>
              <a:t>Excludes T1160, T1161, H1171 &amp; H1172 with alternative conformations and 2 targets that failed in OST due to this error: chainost.mol.alg.qsscoring.QSscoreError: Too many possible mappings</a:t>
            </a:r>
            <a:endParaRPr sz="1000"/>
          </a:p>
        </p:txBody>
      </p:sp>
      <p:sp>
        <p:nvSpPr>
          <p:cNvPr id="352" name="Google Shape;352;p2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6" name="Shape 3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" name="Google Shape;357;p24"/>
          <p:cNvSpPr txBox="1"/>
          <p:nvPr>
            <p:ph type="title"/>
          </p:nvPr>
        </p:nvSpPr>
        <p:spPr>
          <a:xfrm>
            <a:off x="311700" y="445025"/>
            <a:ext cx="6948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-GB" sz="2020"/>
              <a:t>Questions:</a:t>
            </a:r>
            <a:r>
              <a:rPr lang="en-GB" sz="2020"/>
              <a:t> </a:t>
            </a:r>
            <a:r>
              <a:rPr lang="en-GB" sz="2020"/>
              <a:t>What are the added challenges of assessing</a:t>
            </a:r>
            <a:r>
              <a:rPr lang="en-GB" sz="2020"/>
              <a:t> </a:t>
            </a:r>
            <a:r>
              <a:rPr lang="en-GB" sz="2020"/>
              <a:t>assemblies versus single chains? </a:t>
            </a:r>
            <a:r>
              <a:rPr lang="en-GB" sz="2020"/>
              <a:t>Where do you see problems? Lessons learned?</a:t>
            </a:r>
            <a:endParaRPr sz="2020"/>
          </a:p>
        </p:txBody>
      </p:sp>
      <p:sp>
        <p:nvSpPr>
          <p:cNvPr id="358" name="Google Shape;358;p24"/>
          <p:cNvSpPr txBox="1"/>
          <p:nvPr>
            <p:ph idx="1" type="body"/>
          </p:nvPr>
        </p:nvSpPr>
        <p:spPr>
          <a:xfrm>
            <a:off x="311700" y="1700525"/>
            <a:ext cx="8520600" cy="3096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85000" lnSpcReduction="2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/>
              <a:t>The s</a:t>
            </a:r>
            <a:r>
              <a:rPr b="1" lang="en-GB"/>
              <a:t>ize of some structures</a:t>
            </a:r>
            <a:r>
              <a:rPr lang="en-GB"/>
              <a:t> (H1111, H1114, T1115, H1137) &amp; 48h deadline - resource available for time allocated - a real challenge to balance loads on servers.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b="1" lang="en-GB"/>
              <a:t>General parsing problems and unforeseen issues</a:t>
            </a:r>
            <a:r>
              <a:rPr lang="en-GB"/>
              <a:t> with scoring multiple chains, e.g., chain mapping, missing chain IDs, out-of-sync chain IDs… all needed to be handled and fixed before we could even start scoring.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b="1" lang="en-GB"/>
              <a:t>Unknown target functions</a:t>
            </a:r>
            <a:r>
              <a:rPr lang="en-GB"/>
              <a:t> - what should we be optimising? We guessed based on CASP14 assessors’ formulae for global scores. Standards for interface residues? 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61111"/>
              <a:buFont typeface="Arial"/>
              <a:buNone/>
            </a:pPr>
            <a:r>
              <a:rPr b="1" lang="en-GB"/>
              <a:t>3 different scores to optimise</a:t>
            </a:r>
            <a:r>
              <a:rPr lang="en-GB"/>
              <a:t> - fold (global), interface (global), interface residues (local). 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ct val="61111"/>
              <a:buFont typeface="Arial"/>
              <a:buNone/>
            </a:pPr>
            <a:r>
              <a:rPr b="1" lang="en-GB"/>
              <a:t>In future</a:t>
            </a:r>
            <a:r>
              <a:rPr lang="en-GB"/>
              <a:t>, we will combine quasi and pure single model approaches (similar to our ModFOLD9 method for monomers).</a:t>
            </a:r>
            <a:endParaRPr/>
          </a:p>
        </p:txBody>
      </p:sp>
      <p:pic>
        <p:nvPicPr>
          <p:cNvPr id="359" name="Google Shape;359;p24"/>
          <p:cNvPicPr preferRelativeResize="0"/>
          <p:nvPr/>
        </p:nvPicPr>
        <p:blipFill rotWithShape="1">
          <a:blip r:embed="rId3">
            <a:alphaModFix/>
          </a:blip>
          <a:srcRect b="0" l="0" r="0" t="25827"/>
          <a:stretch/>
        </p:blipFill>
        <p:spPr>
          <a:xfrm>
            <a:off x="7146725" y="0"/>
            <a:ext cx="1944425" cy="721150"/>
          </a:xfrm>
          <a:prstGeom prst="rect">
            <a:avLst/>
          </a:prstGeom>
          <a:noFill/>
          <a:ln>
            <a:noFill/>
          </a:ln>
        </p:spPr>
      </p:pic>
      <p:sp>
        <p:nvSpPr>
          <p:cNvPr id="360" name="Google Shape;360;p2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64" name="Shape 3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" name="Google Shape;365;p25"/>
          <p:cNvSpPr txBox="1"/>
          <p:nvPr>
            <p:ph type="title"/>
          </p:nvPr>
        </p:nvSpPr>
        <p:spPr>
          <a:xfrm>
            <a:off x="311700" y="445025"/>
            <a:ext cx="73437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244"/>
              <a:t>Questions: </a:t>
            </a:r>
            <a:r>
              <a:rPr lang="en-GB" sz="2244"/>
              <a:t>How does your method differ from other state-of-the-art methods in the field? </a:t>
            </a:r>
            <a:r>
              <a:rPr lang="en-GB" sz="2244"/>
              <a:t>Would you gain anything from detailed knowledge of the modelling process?</a:t>
            </a:r>
            <a:endParaRPr/>
          </a:p>
        </p:txBody>
      </p:sp>
      <p:sp>
        <p:nvSpPr>
          <p:cNvPr id="366" name="Google Shape;366;p25"/>
          <p:cNvSpPr txBox="1"/>
          <p:nvPr>
            <p:ph idx="1" type="body"/>
          </p:nvPr>
        </p:nvSpPr>
        <p:spPr>
          <a:xfrm>
            <a:off x="311700" y="1574775"/>
            <a:ext cx="8520600" cy="3346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77500" lnSpcReduction="1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Other top methods (based on abstracts):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b="1" lang="en-GB"/>
              <a:t>086 MULTICOM_qa</a:t>
            </a:r>
            <a:r>
              <a:rPr lang="en-GB"/>
              <a:t> - a consensus method that uses all versus all pairwise MMalign comparisons.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b="1" lang="en-GB"/>
              <a:t>121 VoroIF</a:t>
            </a:r>
            <a:r>
              <a:rPr lang="en-GB"/>
              <a:t> - a single model method, </a:t>
            </a:r>
            <a:r>
              <a:rPr lang="en-GB"/>
              <a:t>VoroIF-GNN: </a:t>
            </a:r>
            <a:r>
              <a:rPr lang="en-GB"/>
              <a:t>a graph attention network (GAT) that accepts a Voronoi tessellation-derived graph of inter-chain interface contacts.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b="1" lang="en-GB"/>
              <a:t>089 </a:t>
            </a:r>
            <a:r>
              <a:rPr b="1" lang="en-GB"/>
              <a:t>GuijunLab</a:t>
            </a:r>
            <a:r>
              <a:rPr b="1" lang="en-GB"/>
              <a:t>-RocketX</a:t>
            </a:r>
            <a:r>
              <a:rPr lang="en-GB"/>
              <a:t> - </a:t>
            </a:r>
            <a:r>
              <a:rPr lang="en-GB"/>
              <a:t>a single model method, </a:t>
            </a:r>
            <a:r>
              <a:rPr lang="en-GB"/>
              <a:t>DeepUMQA: Ultrafast Shape Recognition-based Protein Model Quality Assessment using Deep Learning.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b="1" lang="en-GB"/>
              <a:t>Our ModFOLDdock approach overlaps</a:t>
            </a:r>
            <a:r>
              <a:rPr b="1" lang="en-GB"/>
              <a:t> with different aspects of each of these</a:t>
            </a:r>
            <a:r>
              <a:rPr lang="en-GB"/>
              <a:t>; consensus (but different scores), single mode (voromqa), deep learning (CDA, MultiFOLD quasi-single).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en-GB"/>
              <a:t>Knowledge of the modelling process and self assessment should not influence</a:t>
            </a:r>
            <a:r>
              <a:rPr b="1" lang="en-GB"/>
              <a:t> independent quality scores</a:t>
            </a:r>
            <a:r>
              <a:rPr lang="en-GB"/>
              <a:t>.</a:t>
            </a:r>
            <a:endParaRPr/>
          </a:p>
        </p:txBody>
      </p:sp>
      <p:pic>
        <p:nvPicPr>
          <p:cNvPr id="367" name="Google Shape;367;p25"/>
          <p:cNvPicPr preferRelativeResize="0"/>
          <p:nvPr/>
        </p:nvPicPr>
        <p:blipFill rotWithShape="1">
          <a:blip r:embed="rId3">
            <a:alphaModFix/>
          </a:blip>
          <a:srcRect b="0" l="0" r="0" t="25827"/>
          <a:stretch/>
        </p:blipFill>
        <p:spPr>
          <a:xfrm>
            <a:off x="7146725" y="0"/>
            <a:ext cx="1944425" cy="721150"/>
          </a:xfrm>
          <a:prstGeom prst="rect">
            <a:avLst/>
          </a:prstGeom>
          <a:noFill/>
          <a:ln>
            <a:noFill/>
          </a:ln>
        </p:spPr>
      </p:pic>
      <p:sp>
        <p:nvSpPr>
          <p:cNvPr id="368" name="Google Shape;368;p2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72" name="Shape 3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" name="Google Shape;373;p2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McGuffin Group Members</a:t>
            </a:r>
            <a:endParaRPr/>
          </a:p>
        </p:txBody>
      </p:sp>
      <p:sp>
        <p:nvSpPr>
          <p:cNvPr id="374" name="Google Shape;374;p26"/>
          <p:cNvSpPr txBox="1"/>
          <p:nvPr>
            <p:ph idx="1" type="body"/>
          </p:nvPr>
        </p:nvSpPr>
        <p:spPr>
          <a:xfrm>
            <a:off x="311700" y="1093925"/>
            <a:ext cx="5479200" cy="2372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/>
              <a:t>Nick Edmunds</a:t>
            </a:r>
            <a:r>
              <a:rPr lang="en-GB"/>
              <a:t> - PhD student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b="1" lang="en-GB"/>
              <a:t>Ahmet Genc</a:t>
            </a:r>
            <a:r>
              <a:rPr lang="en-GB"/>
              <a:t> - PhD student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b="1" lang="en-GB"/>
              <a:t>Shoaa Alharbi</a:t>
            </a:r>
            <a:r>
              <a:rPr lang="en-GB"/>
              <a:t>  - PhD student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375" name="Google Shape;375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938425" y="3702925"/>
            <a:ext cx="3205586" cy="1211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76" name="Google Shape;376;p26"/>
          <p:cNvPicPr preferRelativeResize="0"/>
          <p:nvPr/>
        </p:nvPicPr>
        <p:blipFill rotWithShape="1">
          <a:blip r:embed="rId4">
            <a:alphaModFix/>
          </a:blip>
          <a:srcRect b="0" l="0" r="0" t="25827"/>
          <a:stretch/>
        </p:blipFill>
        <p:spPr>
          <a:xfrm>
            <a:off x="7146725" y="0"/>
            <a:ext cx="1944425" cy="721150"/>
          </a:xfrm>
          <a:prstGeom prst="rect">
            <a:avLst/>
          </a:prstGeom>
          <a:noFill/>
          <a:ln>
            <a:noFill/>
          </a:ln>
        </p:spPr>
      </p:pic>
      <p:sp>
        <p:nvSpPr>
          <p:cNvPr id="377" name="Google Shape;377;p26"/>
          <p:cNvSpPr txBox="1"/>
          <p:nvPr/>
        </p:nvSpPr>
        <p:spPr>
          <a:xfrm>
            <a:off x="289475" y="2506475"/>
            <a:ext cx="7553100" cy="1385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/>
              <a:t>MultiFOLD and ModFOLDdock web servers will be available soon:</a:t>
            </a:r>
            <a:endParaRPr sz="16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 u="sng">
                <a:solidFill>
                  <a:schemeClr val="hlink"/>
                </a:solidFill>
                <a:hlinkClick r:id="rId5"/>
              </a:rPr>
              <a:t>https://www.reading.ac.uk/bioinf/ModFOLDdock/ModFOLDdock_form.html</a:t>
            </a:r>
            <a:endParaRPr sz="16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 u="sng">
                <a:solidFill>
                  <a:schemeClr val="accent5"/>
                </a:solidFill>
                <a:hlinkClick r:id="rId6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https://www.reading.ac.uk/bioinf/MultiFOLD/MultiFOLD_form.html</a:t>
            </a:r>
            <a:endParaRPr sz="16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 u="sng">
                <a:solidFill>
                  <a:schemeClr val="hlink"/>
                </a:solidFill>
                <a:hlinkClick r:id="rId7"/>
              </a:rPr>
              <a:t>https://hub.docker.com/r/mcguffin/multifold</a:t>
            </a:r>
            <a:endParaRPr sz="16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8" name="Google Shape;378;p26"/>
          <p:cNvSpPr txBox="1"/>
          <p:nvPr>
            <p:ph idx="1" type="body"/>
          </p:nvPr>
        </p:nvSpPr>
        <p:spPr>
          <a:xfrm>
            <a:off x="3797075" y="1093930"/>
            <a:ext cx="5479200" cy="2372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/>
              <a:t>Dr Recep Adiyaman</a:t>
            </a:r>
            <a:r>
              <a:rPr lang="en-GB"/>
              <a:t> - Postdoc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b="1" lang="en-GB"/>
              <a:t>Dr Bajuna Salehe</a:t>
            </a:r>
            <a:r>
              <a:rPr lang="en-GB"/>
              <a:t> - Postdoc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b="1" lang="en-GB"/>
              <a:t>Prof. Liam McGuffin</a:t>
            </a:r>
            <a:r>
              <a:rPr lang="en-GB"/>
              <a:t> - PI</a:t>
            </a:r>
            <a:endParaRPr/>
          </a:p>
        </p:txBody>
      </p:sp>
      <p:sp>
        <p:nvSpPr>
          <p:cNvPr id="379" name="Google Shape;379;p2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380" name="Google Shape;380;p26"/>
          <p:cNvSpPr txBox="1"/>
          <p:nvPr/>
        </p:nvSpPr>
        <p:spPr>
          <a:xfrm>
            <a:off x="305225" y="3650075"/>
            <a:ext cx="6035400" cy="1262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biorXiv preprint out now: </a:t>
            </a:r>
            <a:r>
              <a:rPr b="1" lang="en-GB"/>
              <a:t>Improvement of protein tertiary and quaternary structure predictions using the ReFOLD4 refinement method and the AlphaFold2 recycling process</a:t>
            </a:r>
            <a:endParaRPr b="1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Recep Adiyaman, Nicholas S. Edmunds, Ahmet G. Genc, Shuaa M. A. Alharbi, Liam J. McGuffin, </a:t>
            </a:r>
            <a:r>
              <a:rPr lang="en-GB" u="sng">
                <a:solidFill>
                  <a:schemeClr val="hlink"/>
                </a:solidFill>
                <a:hlinkClick r:id="rId8"/>
              </a:rPr>
              <a:t>https://doi.org/10.1101/2022.12.06.519289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Methods: Overview</a:t>
            </a:r>
            <a:endParaRPr/>
          </a:p>
        </p:txBody>
      </p:sp>
      <p:sp>
        <p:nvSpPr>
          <p:cNvPr id="63" name="Google Shape;63;p1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2500" lnSpcReduction="2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3 variants:</a:t>
            </a:r>
            <a:endParaRPr/>
          </a:p>
          <a:p>
            <a:pPr indent="-334327" lvl="0" marL="457200" rtl="0" algn="l">
              <a:spcBef>
                <a:spcPts val="1200"/>
              </a:spcBef>
              <a:spcAft>
                <a:spcPts val="0"/>
              </a:spcAft>
              <a:buSzPct val="100000"/>
              <a:buAutoNum type="arabicPeriod"/>
            </a:pPr>
            <a:r>
              <a:rPr b="1" lang="en-GB"/>
              <a:t>ModFOLDdock</a:t>
            </a:r>
            <a:r>
              <a:rPr lang="en-GB"/>
              <a:t> - global scores optimised for positive linear correlations with the observed scores.</a:t>
            </a:r>
            <a:endParaRPr/>
          </a:p>
          <a:p>
            <a:pPr indent="-334327" lvl="0" marL="457200" rtl="0" algn="l">
              <a:spcBef>
                <a:spcPts val="0"/>
              </a:spcBef>
              <a:spcAft>
                <a:spcPts val="0"/>
              </a:spcAft>
              <a:buSzPct val="100000"/>
              <a:buAutoNum type="arabicPeriod"/>
            </a:pPr>
            <a:r>
              <a:rPr b="1" lang="en-GB"/>
              <a:t>ModFOLDdockR</a:t>
            </a:r>
            <a:r>
              <a:rPr lang="en-GB"/>
              <a:t> - global scores optimised for </a:t>
            </a:r>
            <a:r>
              <a:rPr lang="en-GB" u="sng"/>
              <a:t>R</a:t>
            </a:r>
            <a:r>
              <a:rPr lang="en-GB"/>
              <a:t>anking, i.e. the top-ranked models (top 1) should have higher observed </a:t>
            </a:r>
            <a:r>
              <a:rPr lang="en-GB"/>
              <a:t>overall</a:t>
            </a:r>
            <a:r>
              <a:rPr lang="en-GB"/>
              <a:t> accuracy</a:t>
            </a:r>
            <a:endParaRPr/>
          </a:p>
          <a:p>
            <a:pPr indent="-334327" lvl="0" marL="457200" rtl="0" algn="l">
              <a:spcBef>
                <a:spcPts val="0"/>
              </a:spcBef>
              <a:spcAft>
                <a:spcPts val="0"/>
              </a:spcAft>
              <a:buSzPct val="100000"/>
              <a:buAutoNum type="arabicPeriod"/>
            </a:pPr>
            <a:r>
              <a:rPr b="1" lang="en-GB"/>
              <a:t>ModFOLDdockS</a:t>
            </a:r>
            <a:r>
              <a:rPr lang="en-GB"/>
              <a:t> - a </a:t>
            </a:r>
            <a:r>
              <a:rPr lang="en-GB" u="sng"/>
              <a:t>S</a:t>
            </a:r>
            <a:r>
              <a:rPr lang="en-GB"/>
              <a:t>ingle model approach to score models. Reference multimer models were generated using our MultiFOLD method. Each model was compared individually against the reference model set.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-GB"/>
              <a:t>Target </a:t>
            </a:r>
            <a:r>
              <a:rPr lang="en-GB"/>
              <a:t>functions</a:t>
            </a:r>
            <a:r>
              <a:rPr lang="en-GB"/>
              <a:t> (a</a:t>
            </a:r>
            <a:r>
              <a:rPr lang="en-GB"/>
              <a:t>ssessors’ formulae for CASP14 multimers):</a:t>
            </a:r>
            <a:endParaRPr/>
          </a:p>
          <a:p>
            <a:pPr indent="-334327" lvl="0" marL="457200" rtl="0" algn="l">
              <a:spcBef>
                <a:spcPts val="1200"/>
              </a:spcBef>
              <a:spcAft>
                <a:spcPts val="0"/>
              </a:spcAft>
              <a:buSzPct val="100000"/>
              <a:buChar char="●"/>
            </a:pPr>
            <a:r>
              <a:rPr lang="en-GB"/>
              <a:t>Local (Interface) - ICS (F1), IPS (Jaccard.Coeff.)</a:t>
            </a:r>
            <a:endParaRPr/>
          </a:p>
          <a:p>
            <a:pPr indent="-334327" lvl="0" marL="457200" rtl="0" algn="l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-GB"/>
              <a:t>Global (“Fold”) - Oligo-lDDT, TMscore</a:t>
            </a:r>
            <a:endParaRPr/>
          </a:p>
        </p:txBody>
      </p:sp>
      <p:pic>
        <p:nvPicPr>
          <p:cNvPr id="64" name="Google Shape;64;p14"/>
          <p:cNvPicPr preferRelativeResize="0"/>
          <p:nvPr/>
        </p:nvPicPr>
        <p:blipFill rotWithShape="1">
          <a:blip r:embed="rId3">
            <a:alphaModFix/>
          </a:blip>
          <a:srcRect b="0" l="0" r="0" t="25827"/>
          <a:stretch/>
        </p:blipFill>
        <p:spPr>
          <a:xfrm>
            <a:off x="7146725" y="0"/>
            <a:ext cx="1944425" cy="721150"/>
          </a:xfrm>
          <a:prstGeom prst="rect">
            <a:avLst/>
          </a:prstGeom>
          <a:noFill/>
          <a:ln>
            <a:noFill/>
          </a:ln>
        </p:spPr>
      </p:pic>
      <p:sp>
        <p:nvSpPr>
          <p:cNvPr id="65" name="Google Shape;65;p1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Methods: Components</a:t>
            </a:r>
            <a:endParaRPr/>
          </a:p>
        </p:txBody>
      </p:sp>
      <p:sp>
        <p:nvSpPr>
          <p:cNvPr id="71" name="Google Shape;71;p15"/>
          <p:cNvSpPr txBox="1"/>
          <p:nvPr>
            <p:ph idx="1" type="body"/>
          </p:nvPr>
        </p:nvSpPr>
        <p:spPr>
          <a:xfrm>
            <a:off x="311700" y="1152475"/>
            <a:ext cx="87525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Consensus model scoring: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b="1" lang="en-GB"/>
              <a:t>DockQJury, QSscoreJury, QSscoreOfficialJury, lDDTOfficialJury, </a:t>
            </a:r>
            <a:r>
              <a:rPr b="1" lang="en-GB"/>
              <a:t> ModFOLDIA</a:t>
            </a:r>
            <a:endParaRPr b="1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-GB"/>
              <a:t>Single-model scoring: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b="1" lang="en-GB"/>
              <a:t>Voronota-js-voromqa, CDA </a:t>
            </a:r>
            <a:r>
              <a:rPr lang="en-GB"/>
              <a:t>(Contact Distance Agreement)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-GB"/>
              <a:t>Quasi-single model scoring: 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b="1" lang="en-GB"/>
              <a:t>MultiFOLD</a:t>
            </a:r>
            <a:r>
              <a:rPr lang="en-GB"/>
              <a:t> (single models compared with 30 reference models)</a:t>
            </a:r>
            <a:endParaRPr/>
          </a:p>
        </p:txBody>
      </p:sp>
      <p:pic>
        <p:nvPicPr>
          <p:cNvPr id="72" name="Google Shape;72;p15"/>
          <p:cNvPicPr preferRelativeResize="0"/>
          <p:nvPr/>
        </p:nvPicPr>
        <p:blipFill rotWithShape="1">
          <a:blip r:embed="rId3">
            <a:alphaModFix/>
          </a:blip>
          <a:srcRect b="0" l="0" r="0" t="25827"/>
          <a:stretch/>
        </p:blipFill>
        <p:spPr>
          <a:xfrm>
            <a:off x="7146725" y="0"/>
            <a:ext cx="1944425" cy="721150"/>
          </a:xfrm>
          <a:prstGeom prst="rect">
            <a:avLst/>
          </a:prstGeom>
          <a:noFill/>
          <a:ln>
            <a:noFill/>
          </a:ln>
        </p:spPr>
      </p:pic>
      <p:sp>
        <p:nvSpPr>
          <p:cNvPr id="73" name="Google Shape;73;p1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" name="Google Shape;78;p16"/>
          <p:cNvPicPr preferRelativeResize="0"/>
          <p:nvPr/>
        </p:nvPicPr>
        <p:blipFill rotWithShape="1">
          <a:blip r:embed="rId3">
            <a:alphaModFix/>
          </a:blip>
          <a:srcRect b="0" l="0" r="0" t="25827"/>
          <a:stretch/>
        </p:blipFill>
        <p:spPr>
          <a:xfrm>
            <a:off x="7146725" y="0"/>
            <a:ext cx="1944425" cy="721150"/>
          </a:xfrm>
          <a:prstGeom prst="rect">
            <a:avLst/>
          </a:prstGeom>
          <a:noFill/>
          <a:ln>
            <a:noFill/>
          </a:ln>
        </p:spPr>
      </p:pic>
      <p:sp>
        <p:nvSpPr>
          <p:cNvPr id="79" name="Google Shape;79;p16"/>
          <p:cNvSpPr txBox="1"/>
          <p:nvPr>
            <p:ph type="title"/>
          </p:nvPr>
        </p:nvSpPr>
        <p:spPr>
          <a:xfrm>
            <a:off x="311700" y="445025"/>
            <a:ext cx="7506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Methods: Fold, interface &amp; residue quality scores</a:t>
            </a:r>
            <a:endParaRPr/>
          </a:p>
        </p:txBody>
      </p:sp>
      <p:sp>
        <p:nvSpPr>
          <p:cNvPr id="80" name="Google Shape;80;p16"/>
          <p:cNvSpPr txBox="1"/>
          <p:nvPr>
            <p:ph idx="1" type="body"/>
          </p:nvPr>
        </p:nvSpPr>
        <p:spPr>
          <a:xfrm>
            <a:off x="311700" y="1152475"/>
            <a:ext cx="52815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62500" lnSpcReduction="1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000"/>
              <a:t>3 variants, 3 sets of scores each:</a:t>
            </a:r>
            <a:endParaRPr sz="3000"/>
          </a:p>
          <a:p>
            <a:pPr indent="-347662" lvl="0" marL="45720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ct val="100000"/>
              <a:buAutoNum type="arabicPeriod"/>
            </a:pPr>
            <a:r>
              <a:rPr b="1" lang="en-GB" sz="3000"/>
              <a:t>ModFOLDdock</a:t>
            </a:r>
            <a:endParaRPr b="1" sz="3000"/>
          </a:p>
          <a:p>
            <a:pPr indent="-315912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AutoNum type="arabicPeriod"/>
            </a:pPr>
            <a:r>
              <a:rPr lang="en-GB" sz="2200"/>
              <a:t>Fold: DockQJury, lDDTOfficialJury</a:t>
            </a:r>
            <a:endParaRPr sz="2200"/>
          </a:p>
          <a:p>
            <a:pPr indent="-315912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AutoNum type="arabicPeriod"/>
            </a:pPr>
            <a:r>
              <a:rPr lang="en-GB" sz="2200"/>
              <a:t>Interface: DockQJury, QSscoreOfficialJury</a:t>
            </a:r>
            <a:endParaRPr sz="2200"/>
          </a:p>
          <a:p>
            <a:pPr indent="-315912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AutoNum type="arabicPeriod"/>
            </a:pPr>
            <a:r>
              <a:rPr lang="en-GB" sz="2200"/>
              <a:t>Residue: ModFOLDIA</a:t>
            </a:r>
            <a:endParaRPr sz="2200"/>
          </a:p>
          <a:p>
            <a:pPr indent="-347662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AutoNum type="arabicPeriod"/>
            </a:pPr>
            <a:r>
              <a:rPr b="1" lang="en-GB" sz="3000"/>
              <a:t>ModFOLDdockR</a:t>
            </a:r>
            <a:endParaRPr b="1" sz="3000"/>
          </a:p>
          <a:p>
            <a:pPr indent="-315912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AutoNum type="arabicPeriod"/>
            </a:pPr>
            <a:r>
              <a:rPr lang="en-GB" sz="2200"/>
              <a:t>Fold: QSscoreJury, lDDTOfficialJury, voromqa</a:t>
            </a:r>
            <a:endParaRPr sz="2200"/>
          </a:p>
          <a:p>
            <a:pPr indent="-315912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AutoNum type="arabicPeriod"/>
            </a:pPr>
            <a:r>
              <a:rPr lang="en-GB" sz="2200"/>
              <a:t>Interface: DockQJury, QSscoreOfficialJury, voromqa</a:t>
            </a:r>
            <a:endParaRPr sz="2200"/>
          </a:p>
          <a:p>
            <a:pPr indent="-315912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AutoNum type="arabicPeriod"/>
            </a:pPr>
            <a:r>
              <a:rPr lang="en-GB" sz="2200"/>
              <a:t>Residue: ModFOLDIA, voromqa</a:t>
            </a:r>
            <a:endParaRPr sz="2200"/>
          </a:p>
          <a:p>
            <a:pPr indent="-347662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AutoNum type="arabicPeriod"/>
            </a:pPr>
            <a:r>
              <a:rPr b="1" lang="en-GB" sz="3000"/>
              <a:t>ModFOLDdockS</a:t>
            </a:r>
            <a:endParaRPr b="1" sz="3000"/>
          </a:p>
          <a:p>
            <a:pPr indent="-315912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AutoNum type="arabicPeriod"/>
            </a:pPr>
            <a:r>
              <a:rPr lang="en-GB" sz="2200"/>
              <a:t>Fold: DockQJury, lDDTOfficialJury</a:t>
            </a:r>
            <a:endParaRPr sz="2200"/>
          </a:p>
          <a:p>
            <a:pPr indent="-315912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AutoNum type="arabicPeriod"/>
            </a:pPr>
            <a:r>
              <a:rPr lang="en-GB" sz="2200"/>
              <a:t>Interface: DockQJury, QSscoreOfficialJury</a:t>
            </a:r>
            <a:endParaRPr sz="2200"/>
          </a:p>
          <a:p>
            <a:pPr indent="-315912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AutoNum type="arabicPeriod"/>
            </a:pPr>
            <a:r>
              <a:rPr lang="en-GB" sz="2200"/>
              <a:t>Residue: ModFOLDIA, voromqa, CDA</a:t>
            </a:r>
            <a:endParaRPr sz="2200"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sp>
        <p:nvSpPr>
          <p:cNvPr id="81" name="Google Shape;81;p16"/>
          <p:cNvSpPr txBox="1"/>
          <p:nvPr/>
        </p:nvSpPr>
        <p:spPr>
          <a:xfrm>
            <a:off x="5525300" y="1271025"/>
            <a:ext cx="3453000" cy="226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900">
                <a:solidFill>
                  <a:srgbClr val="666666"/>
                </a:solidFill>
                <a:highlight>
                  <a:srgbClr val="FFFFFF"/>
                </a:highlight>
                <a:latin typeface="Verdana"/>
                <a:ea typeface="Verdana"/>
                <a:cs typeface="Verdana"/>
                <a:sym typeface="Verdana"/>
              </a:rPr>
              <a:t>(B) QMODE2. Residue-based Interface Assessment</a:t>
            </a:r>
            <a:endParaRPr sz="900">
              <a:solidFill>
                <a:srgbClr val="666666"/>
              </a:solidFill>
              <a:highlight>
                <a:srgbClr val="FFFFFF"/>
              </a:highlight>
              <a:latin typeface="Verdana"/>
              <a:ea typeface="Verdana"/>
              <a:cs typeface="Verdana"/>
              <a:sym typeface="Verdan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rgbClr val="666666"/>
              </a:solidFill>
              <a:highlight>
                <a:srgbClr val="FFFFFF"/>
              </a:highlight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900">
                <a:solidFill>
                  <a:srgbClr val="666666"/>
                </a:solidFill>
                <a:highlight>
                  <a:srgbClr val="FFFFFF"/>
                </a:highlight>
              </a:rPr>
              <a:t>PFRMAT QA</a:t>
            </a:r>
            <a:endParaRPr sz="900">
              <a:solidFill>
                <a:srgbClr val="666666"/>
              </a:solidFill>
              <a:highlight>
                <a:srgbClr val="FFFFFF"/>
              </a:highlight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900">
                <a:solidFill>
                  <a:srgbClr val="666666"/>
                </a:solidFill>
                <a:highlight>
                  <a:srgbClr val="FFFFFF"/>
                </a:highlight>
              </a:rPr>
              <a:t>TARGET T0999</a:t>
            </a:r>
            <a:endParaRPr sz="900">
              <a:solidFill>
                <a:srgbClr val="666666"/>
              </a:solidFill>
              <a:highlight>
                <a:srgbClr val="FFFFFF"/>
              </a:highlight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900">
                <a:solidFill>
                  <a:srgbClr val="666666"/>
                </a:solidFill>
                <a:highlight>
                  <a:srgbClr val="FFFFFF"/>
                </a:highlight>
              </a:rPr>
              <a:t>AUTHOR 1234-5678-9000</a:t>
            </a:r>
            <a:endParaRPr sz="900">
              <a:solidFill>
                <a:srgbClr val="666666"/>
              </a:solidFill>
              <a:highlight>
                <a:srgbClr val="FFFFFF"/>
              </a:highlight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900">
                <a:solidFill>
                  <a:srgbClr val="666666"/>
                </a:solidFill>
                <a:highlight>
                  <a:srgbClr val="FFFFFF"/>
                </a:highlight>
              </a:rPr>
              <a:t>REMARK Reliability of residues being in Interfaces</a:t>
            </a:r>
            <a:endParaRPr sz="900">
              <a:solidFill>
                <a:srgbClr val="666666"/>
              </a:solidFill>
              <a:highlight>
                <a:srgbClr val="FFFFFF"/>
              </a:highlight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900">
                <a:solidFill>
                  <a:srgbClr val="666666"/>
                </a:solidFill>
                <a:highlight>
                  <a:srgbClr val="FFFFFF"/>
                </a:highlight>
              </a:rPr>
              <a:t>METHOD Description of methods used</a:t>
            </a:r>
            <a:endParaRPr sz="900">
              <a:solidFill>
                <a:srgbClr val="666666"/>
              </a:solidFill>
              <a:highlight>
                <a:srgbClr val="FFFFFF"/>
              </a:highlight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900">
                <a:solidFill>
                  <a:srgbClr val="666666"/>
                </a:solidFill>
                <a:highlight>
                  <a:srgbClr val="FFFFFF"/>
                </a:highlight>
              </a:rPr>
              <a:t>MODEL 1</a:t>
            </a:r>
            <a:endParaRPr sz="900">
              <a:solidFill>
                <a:srgbClr val="666666"/>
              </a:solidFill>
              <a:highlight>
                <a:srgbClr val="FFFFFF"/>
              </a:highlight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900">
                <a:solidFill>
                  <a:srgbClr val="666666"/>
                </a:solidFill>
                <a:highlight>
                  <a:srgbClr val="FFFFFF"/>
                </a:highlight>
              </a:rPr>
              <a:t>QMODE 2</a:t>
            </a:r>
            <a:endParaRPr sz="900">
              <a:solidFill>
                <a:srgbClr val="666666"/>
              </a:solidFill>
              <a:highlight>
                <a:srgbClr val="FFFFFF"/>
              </a:highlight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900">
                <a:solidFill>
                  <a:srgbClr val="666666"/>
                </a:solidFill>
                <a:highlight>
                  <a:srgbClr val="FFFFFF"/>
                </a:highlight>
              </a:rPr>
              <a:t>T1031TS000_1o 0.8 0.4 A1:0.9 A3:0.9 A17:0.7 A19:0.7 B45:0.7 B49:0.4</a:t>
            </a:r>
            <a:endParaRPr sz="900">
              <a:solidFill>
                <a:srgbClr val="666666"/>
              </a:solidFill>
              <a:highlight>
                <a:srgbClr val="FFFFFF"/>
              </a:highlight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900">
                <a:solidFill>
                  <a:srgbClr val="666666"/>
                </a:solidFill>
                <a:highlight>
                  <a:srgbClr val="FFFFFF"/>
                </a:highlight>
              </a:rPr>
              <a:t>B50:0.4 B53:0.8</a:t>
            </a:r>
            <a:endParaRPr sz="900">
              <a:solidFill>
                <a:srgbClr val="666666"/>
              </a:solidFill>
              <a:highlight>
                <a:srgbClr val="FFFFFF"/>
              </a:highlight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900">
                <a:solidFill>
                  <a:srgbClr val="666666"/>
                </a:solidFill>
                <a:highlight>
                  <a:srgbClr val="FFFFFF"/>
                </a:highlight>
              </a:rPr>
              <a:t>T1031TS999_1o 0.7 X A15:0.5 A17:0.9 A44:0.7 A46:0.7 B4:0.3 B9:0.4</a:t>
            </a:r>
            <a:endParaRPr sz="900">
              <a:solidFill>
                <a:srgbClr val="666666"/>
              </a:solidFill>
              <a:highlight>
                <a:srgbClr val="FFFFFF"/>
              </a:highlight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900">
                <a:solidFill>
                  <a:srgbClr val="666666"/>
                </a:solidFill>
                <a:highlight>
                  <a:srgbClr val="FFFFFF"/>
                </a:highlight>
              </a:rPr>
              <a:t>END</a:t>
            </a:r>
            <a:endParaRPr/>
          </a:p>
        </p:txBody>
      </p:sp>
      <p:sp>
        <p:nvSpPr>
          <p:cNvPr id="82" name="Google Shape;82;p16"/>
          <p:cNvSpPr/>
          <p:nvPr/>
        </p:nvSpPr>
        <p:spPr>
          <a:xfrm>
            <a:off x="6478475" y="2577875"/>
            <a:ext cx="191700" cy="180000"/>
          </a:xfrm>
          <a:prstGeom prst="ellipse">
            <a:avLst/>
          </a:prstGeom>
          <a:noFill/>
          <a:ln cap="flat" cmpd="sng" w="1905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3" name="Google Shape;83;p16"/>
          <p:cNvSpPr/>
          <p:nvPr/>
        </p:nvSpPr>
        <p:spPr>
          <a:xfrm>
            <a:off x="6670175" y="2577875"/>
            <a:ext cx="191700" cy="180000"/>
          </a:xfrm>
          <a:prstGeom prst="ellipse">
            <a:avLst/>
          </a:prstGeom>
          <a:noFill/>
          <a:ln cap="flat" cmpd="sng" w="1905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4" name="Google Shape;84;p16"/>
          <p:cNvSpPr/>
          <p:nvPr/>
        </p:nvSpPr>
        <p:spPr>
          <a:xfrm>
            <a:off x="6864300" y="2550425"/>
            <a:ext cx="2056200" cy="234900"/>
          </a:xfrm>
          <a:prstGeom prst="ellipse">
            <a:avLst/>
          </a:prstGeom>
          <a:noFill/>
          <a:ln cap="flat" cmpd="sng" w="1905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5" name="Google Shape;85;p16"/>
          <p:cNvSpPr txBox="1"/>
          <p:nvPr/>
        </p:nvSpPr>
        <p:spPr>
          <a:xfrm>
            <a:off x="5649450" y="3635275"/>
            <a:ext cx="10491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“Fold”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score</a:t>
            </a:r>
            <a:endParaRPr/>
          </a:p>
        </p:txBody>
      </p:sp>
      <p:sp>
        <p:nvSpPr>
          <p:cNvPr id="86" name="Google Shape;86;p16"/>
          <p:cNvSpPr txBox="1"/>
          <p:nvPr/>
        </p:nvSpPr>
        <p:spPr>
          <a:xfrm>
            <a:off x="6485250" y="3635275"/>
            <a:ext cx="10491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Interface </a:t>
            </a:r>
            <a:r>
              <a:rPr lang="en-GB"/>
              <a:t>score</a:t>
            </a:r>
            <a:endParaRPr/>
          </a:p>
        </p:txBody>
      </p:sp>
      <p:sp>
        <p:nvSpPr>
          <p:cNvPr id="87" name="Google Shape;87;p16"/>
          <p:cNvSpPr txBox="1"/>
          <p:nvPr/>
        </p:nvSpPr>
        <p:spPr>
          <a:xfrm>
            <a:off x="7385850" y="3635275"/>
            <a:ext cx="10491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Residue</a:t>
            </a:r>
            <a:r>
              <a:rPr lang="en-GB"/>
              <a:t> scores</a:t>
            </a:r>
            <a:endParaRPr/>
          </a:p>
        </p:txBody>
      </p:sp>
      <p:cxnSp>
        <p:nvCxnSpPr>
          <p:cNvPr id="88" name="Google Shape;88;p16"/>
          <p:cNvCxnSpPr>
            <a:stCxn id="85" idx="0"/>
            <a:endCxn id="82" idx="4"/>
          </p:cNvCxnSpPr>
          <p:nvPr/>
        </p:nvCxnSpPr>
        <p:spPr>
          <a:xfrm flipH="1" rot="10800000">
            <a:off x="6174000" y="2757775"/>
            <a:ext cx="400200" cy="8775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89" name="Google Shape;89;p16"/>
          <p:cNvCxnSpPr>
            <a:stCxn id="86" idx="0"/>
            <a:endCxn id="83" idx="4"/>
          </p:cNvCxnSpPr>
          <p:nvPr/>
        </p:nvCxnSpPr>
        <p:spPr>
          <a:xfrm rot="10800000">
            <a:off x="6765900" y="2757775"/>
            <a:ext cx="243900" cy="8775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90" name="Google Shape;90;p16"/>
          <p:cNvCxnSpPr>
            <a:stCxn id="87" idx="0"/>
            <a:endCxn id="84" idx="4"/>
          </p:cNvCxnSpPr>
          <p:nvPr/>
        </p:nvCxnSpPr>
        <p:spPr>
          <a:xfrm rot="10800000">
            <a:off x="7892400" y="2785375"/>
            <a:ext cx="18000" cy="8499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91" name="Google Shape;91;p1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1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Methods: ModFOLDdock</a:t>
            </a:r>
            <a:endParaRPr/>
          </a:p>
        </p:txBody>
      </p:sp>
      <p:pic>
        <p:nvPicPr>
          <p:cNvPr id="97" name="Google Shape;97;p17"/>
          <p:cNvPicPr preferRelativeResize="0"/>
          <p:nvPr/>
        </p:nvPicPr>
        <p:blipFill rotWithShape="1">
          <a:blip r:embed="rId3">
            <a:alphaModFix/>
          </a:blip>
          <a:srcRect b="0" l="0" r="0" t="25827"/>
          <a:stretch/>
        </p:blipFill>
        <p:spPr>
          <a:xfrm>
            <a:off x="7146725" y="0"/>
            <a:ext cx="1944425" cy="721150"/>
          </a:xfrm>
          <a:prstGeom prst="rect">
            <a:avLst/>
          </a:prstGeom>
          <a:noFill/>
          <a:ln>
            <a:noFill/>
          </a:ln>
        </p:spPr>
      </p:pic>
      <p:sp>
        <p:nvSpPr>
          <p:cNvPr id="98" name="Google Shape;98;p17"/>
          <p:cNvSpPr/>
          <p:nvPr/>
        </p:nvSpPr>
        <p:spPr>
          <a:xfrm>
            <a:off x="2025925" y="1336750"/>
            <a:ext cx="1161600" cy="272700"/>
          </a:xfrm>
          <a:prstGeom prst="rect">
            <a:avLst/>
          </a:prstGeom>
          <a:solidFill>
            <a:srgbClr val="00FF00"/>
          </a:solidFill>
          <a:ln cap="flat" cmpd="sng" w="1905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01275" lIns="101275" spcFirstLastPara="1" rIns="101275" wrap="square" tIns="1012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500"/>
              <a:t>DockQJury</a:t>
            </a:r>
            <a:endParaRPr sz="1500"/>
          </a:p>
        </p:txBody>
      </p:sp>
      <p:sp>
        <p:nvSpPr>
          <p:cNvPr id="99" name="Google Shape;99;p17"/>
          <p:cNvSpPr/>
          <p:nvPr/>
        </p:nvSpPr>
        <p:spPr>
          <a:xfrm>
            <a:off x="2039125" y="1851350"/>
            <a:ext cx="1313400" cy="272700"/>
          </a:xfrm>
          <a:prstGeom prst="rect">
            <a:avLst/>
          </a:prstGeom>
          <a:noFill/>
          <a:ln cap="flat" cmpd="sng" w="1905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01275" lIns="101275" spcFirstLastPara="1" rIns="101275" wrap="square" tIns="1012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500"/>
              <a:t>QSscoreJury</a:t>
            </a:r>
            <a:endParaRPr sz="1500"/>
          </a:p>
        </p:txBody>
      </p:sp>
      <p:sp>
        <p:nvSpPr>
          <p:cNvPr id="100" name="Google Shape;100;p17"/>
          <p:cNvSpPr/>
          <p:nvPr/>
        </p:nvSpPr>
        <p:spPr>
          <a:xfrm>
            <a:off x="2039125" y="2892375"/>
            <a:ext cx="1911300" cy="272700"/>
          </a:xfrm>
          <a:prstGeom prst="rect">
            <a:avLst/>
          </a:prstGeom>
          <a:solidFill>
            <a:srgbClr val="00FF00"/>
          </a:solidFill>
          <a:ln cap="flat" cmpd="sng" w="1905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01275" lIns="101275" spcFirstLastPara="1" rIns="101275" wrap="square" tIns="1012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500"/>
              <a:t>QSscoreOfficialJury</a:t>
            </a:r>
            <a:endParaRPr sz="1500"/>
          </a:p>
        </p:txBody>
      </p:sp>
      <p:sp>
        <p:nvSpPr>
          <p:cNvPr id="101" name="Google Shape;101;p17"/>
          <p:cNvSpPr/>
          <p:nvPr/>
        </p:nvSpPr>
        <p:spPr>
          <a:xfrm>
            <a:off x="2025925" y="3936013"/>
            <a:ext cx="1974300" cy="272700"/>
          </a:xfrm>
          <a:prstGeom prst="rect">
            <a:avLst/>
          </a:prstGeom>
          <a:noFill/>
          <a:ln cap="flat" cmpd="sng" w="1905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01275" lIns="101275" spcFirstLastPara="1" rIns="101275" wrap="square" tIns="1012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500"/>
              <a:t>voronota-js-voromqa</a:t>
            </a:r>
            <a:endParaRPr sz="1500"/>
          </a:p>
        </p:txBody>
      </p:sp>
      <p:sp>
        <p:nvSpPr>
          <p:cNvPr id="102" name="Google Shape;102;p17"/>
          <p:cNvSpPr/>
          <p:nvPr/>
        </p:nvSpPr>
        <p:spPr>
          <a:xfrm>
            <a:off x="2039125" y="2363366"/>
            <a:ext cx="1799400" cy="272700"/>
          </a:xfrm>
          <a:prstGeom prst="rect">
            <a:avLst/>
          </a:prstGeom>
          <a:solidFill>
            <a:srgbClr val="00FF00"/>
          </a:solidFill>
          <a:ln cap="flat" cmpd="sng" w="1905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01275" lIns="101275" spcFirstLastPara="1" rIns="101275" wrap="square" tIns="1012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500"/>
              <a:t>lDDTOfficialJury</a:t>
            </a:r>
            <a:endParaRPr sz="1500"/>
          </a:p>
        </p:txBody>
      </p:sp>
      <p:sp>
        <p:nvSpPr>
          <p:cNvPr id="103" name="Google Shape;103;p17"/>
          <p:cNvSpPr/>
          <p:nvPr/>
        </p:nvSpPr>
        <p:spPr>
          <a:xfrm>
            <a:off x="2039125" y="4558228"/>
            <a:ext cx="805200" cy="272700"/>
          </a:xfrm>
          <a:prstGeom prst="rect">
            <a:avLst/>
          </a:prstGeom>
          <a:noFill/>
          <a:ln cap="flat" cmpd="sng" w="1905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01275" lIns="101275" spcFirstLastPara="1" rIns="101275" wrap="square" tIns="1012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500"/>
              <a:t>CDA</a:t>
            </a:r>
            <a:endParaRPr sz="1500"/>
          </a:p>
        </p:txBody>
      </p:sp>
      <p:sp>
        <p:nvSpPr>
          <p:cNvPr id="104" name="Google Shape;104;p17"/>
          <p:cNvSpPr/>
          <p:nvPr/>
        </p:nvSpPr>
        <p:spPr>
          <a:xfrm>
            <a:off x="2039250" y="3389991"/>
            <a:ext cx="1395900" cy="272700"/>
          </a:xfrm>
          <a:prstGeom prst="rect">
            <a:avLst/>
          </a:prstGeom>
          <a:solidFill>
            <a:srgbClr val="00FF00"/>
          </a:solidFill>
          <a:ln cap="flat" cmpd="sng" w="1905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01275" lIns="101275" spcFirstLastPara="1" rIns="101275" wrap="square" tIns="1012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500"/>
              <a:t>ModFOLDIA</a:t>
            </a:r>
            <a:endParaRPr sz="1500"/>
          </a:p>
        </p:txBody>
      </p:sp>
      <p:sp>
        <p:nvSpPr>
          <p:cNvPr id="105" name="Google Shape;105;p17"/>
          <p:cNvSpPr/>
          <p:nvPr/>
        </p:nvSpPr>
        <p:spPr>
          <a:xfrm>
            <a:off x="4359950" y="3090100"/>
            <a:ext cx="2018700" cy="222300"/>
          </a:xfrm>
          <a:prstGeom prst="parallelogram">
            <a:avLst>
              <a:gd fmla="val 62667" name="adj"/>
            </a:avLst>
          </a:prstGeom>
          <a:noFill/>
          <a:ln cap="flat" cmpd="sng" w="1905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222775" lIns="222775" spcFirstLastPara="1" rIns="222775" wrap="square" tIns="2227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500"/>
              <a:t>Global score</a:t>
            </a:r>
            <a:endParaRPr sz="1500"/>
          </a:p>
        </p:txBody>
      </p:sp>
      <p:sp>
        <p:nvSpPr>
          <p:cNvPr id="106" name="Google Shape;106;p17"/>
          <p:cNvSpPr/>
          <p:nvPr/>
        </p:nvSpPr>
        <p:spPr>
          <a:xfrm>
            <a:off x="4283750" y="3423050"/>
            <a:ext cx="2018700" cy="222300"/>
          </a:xfrm>
          <a:prstGeom prst="parallelogram">
            <a:avLst>
              <a:gd fmla="val 62667" name="adj"/>
            </a:avLst>
          </a:prstGeom>
          <a:solidFill>
            <a:srgbClr val="00FF00"/>
          </a:solidFill>
          <a:ln cap="flat" cmpd="sng" w="1905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222775" lIns="222775" spcFirstLastPara="1" rIns="222775" wrap="square" tIns="2227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500"/>
              <a:t>Local scores</a:t>
            </a:r>
            <a:endParaRPr sz="1500"/>
          </a:p>
        </p:txBody>
      </p:sp>
      <p:sp>
        <p:nvSpPr>
          <p:cNvPr id="107" name="Google Shape;107;p17"/>
          <p:cNvSpPr/>
          <p:nvPr/>
        </p:nvSpPr>
        <p:spPr>
          <a:xfrm>
            <a:off x="76200" y="2024775"/>
            <a:ext cx="1536900" cy="417900"/>
          </a:xfrm>
          <a:prstGeom prst="parallelogram">
            <a:avLst>
              <a:gd fmla="val 62667" name="adj"/>
            </a:avLst>
          </a:prstGeom>
          <a:solidFill>
            <a:srgbClr val="00FF00"/>
          </a:solidFill>
          <a:ln cap="flat" cmpd="sng" w="1905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222775" lIns="222775" spcFirstLastPara="1" rIns="222775" wrap="square" tIns="2227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All Models</a:t>
            </a:r>
            <a:endParaRPr/>
          </a:p>
        </p:txBody>
      </p:sp>
      <p:sp>
        <p:nvSpPr>
          <p:cNvPr id="108" name="Google Shape;108;p17"/>
          <p:cNvSpPr/>
          <p:nvPr/>
        </p:nvSpPr>
        <p:spPr>
          <a:xfrm>
            <a:off x="7053525" y="2770375"/>
            <a:ext cx="1974300" cy="222300"/>
          </a:xfrm>
          <a:prstGeom prst="parallelogram">
            <a:avLst>
              <a:gd fmla="val 62667" name="adj"/>
            </a:avLst>
          </a:prstGeom>
          <a:solidFill>
            <a:srgbClr val="00FF00"/>
          </a:solidFill>
          <a:ln cap="flat" cmpd="sng" w="1905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222775" lIns="222775" spcFirstLastPara="1" rIns="222775" wrap="square" tIns="2227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500"/>
              <a:t>Fold</a:t>
            </a:r>
            <a:r>
              <a:rPr lang="en-GB" sz="1500"/>
              <a:t> score</a:t>
            </a:r>
            <a:endParaRPr sz="1500"/>
          </a:p>
        </p:txBody>
      </p:sp>
      <p:sp>
        <p:nvSpPr>
          <p:cNvPr id="109" name="Google Shape;109;p17"/>
          <p:cNvSpPr/>
          <p:nvPr/>
        </p:nvSpPr>
        <p:spPr>
          <a:xfrm>
            <a:off x="6809050" y="2072775"/>
            <a:ext cx="2264400" cy="222300"/>
          </a:xfrm>
          <a:prstGeom prst="parallelogram">
            <a:avLst>
              <a:gd fmla="val 62667" name="adj"/>
            </a:avLst>
          </a:prstGeom>
          <a:solidFill>
            <a:srgbClr val="00FF00"/>
          </a:solidFill>
          <a:ln cap="flat" cmpd="sng" w="1905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222775" lIns="222775" spcFirstLastPara="1" rIns="222775" wrap="square" tIns="2227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500"/>
              <a:t>Interface score</a:t>
            </a:r>
            <a:endParaRPr sz="1500"/>
          </a:p>
        </p:txBody>
      </p:sp>
      <p:sp>
        <p:nvSpPr>
          <p:cNvPr id="110" name="Google Shape;110;p17"/>
          <p:cNvSpPr/>
          <p:nvPr/>
        </p:nvSpPr>
        <p:spPr>
          <a:xfrm>
            <a:off x="6809050" y="3436775"/>
            <a:ext cx="2264400" cy="222300"/>
          </a:xfrm>
          <a:prstGeom prst="parallelogram">
            <a:avLst>
              <a:gd fmla="val 62667" name="adj"/>
            </a:avLst>
          </a:prstGeom>
          <a:solidFill>
            <a:srgbClr val="00FF00"/>
          </a:solidFill>
          <a:ln cap="flat" cmpd="sng" w="1905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222775" lIns="222775" spcFirstLastPara="1" rIns="222775" wrap="square" tIns="2227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500"/>
              <a:t>Residue scores</a:t>
            </a:r>
            <a:endParaRPr sz="1500"/>
          </a:p>
        </p:txBody>
      </p:sp>
      <p:cxnSp>
        <p:nvCxnSpPr>
          <p:cNvPr id="111" name="Google Shape;111;p17"/>
          <p:cNvCxnSpPr>
            <a:stCxn id="107" idx="2"/>
            <a:endCxn id="104" idx="1"/>
          </p:cNvCxnSpPr>
          <p:nvPr/>
        </p:nvCxnSpPr>
        <p:spPr>
          <a:xfrm>
            <a:off x="1482157" y="2233725"/>
            <a:ext cx="557100" cy="1292700"/>
          </a:xfrm>
          <a:prstGeom prst="straightConnector1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12" name="Google Shape;112;p17"/>
          <p:cNvCxnSpPr>
            <a:stCxn id="101" idx="3"/>
            <a:endCxn id="113" idx="5"/>
          </p:cNvCxnSpPr>
          <p:nvPr/>
        </p:nvCxnSpPr>
        <p:spPr>
          <a:xfrm flipH="1" rot="10800000">
            <a:off x="4000225" y="3886963"/>
            <a:ext cx="276900" cy="185400"/>
          </a:xfrm>
          <a:prstGeom prst="straightConnector1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14" name="Google Shape;114;p17"/>
          <p:cNvCxnSpPr>
            <a:stCxn id="104" idx="3"/>
            <a:endCxn id="106" idx="5"/>
          </p:cNvCxnSpPr>
          <p:nvPr/>
        </p:nvCxnSpPr>
        <p:spPr>
          <a:xfrm>
            <a:off x="3435150" y="3526341"/>
            <a:ext cx="918300" cy="7800"/>
          </a:xfrm>
          <a:prstGeom prst="straightConnector1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15" name="Google Shape;115;p17"/>
          <p:cNvCxnSpPr>
            <a:stCxn id="106" idx="2"/>
            <a:endCxn id="110" idx="5"/>
          </p:cNvCxnSpPr>
          <p:nvPr/>
        </p:nvCxnSpPr>
        <p:spPr>
          <a:xfrm>
            <a:off x="6232796" y="3534200"/>
            <a:ext cx="645900" cy="13800"/>
          </a:xfrm>
          <a:prstGeom prst="straightConnector1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16" name="Google Shape;116;p17"/>
          <p:cNvCxnSpPr>
            <a:stCxn id="117" idx="2"/>
            <a:endCxn id="103" idx="1"/>
          </p:cNvCxnSpPr>
          <p:nvPr/>
        </p:nvCxnSpPr>
        <p:spPr>
          <a:xfrm>
            <a:off x="1812546" y="4694575"/>
            <a:ext cx="226500" cy="0"/>
          </a:xfrm>
          <a:prstGeom prst="straightConnector1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118" name="Google Shape;118;p17"/>
          <p:cNvSpPr txBox="1"/>
          <p:nvPr/>
        </p:nvSpPr>
        <p:spPr>
          <a:xfrm>
            <a:off x="4669925" y="853675"/>
            <a:ext cx="4421400" cy="677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600"/>
              <a:t>ModFOLDdock variant -</a:t>
            </a:r>
            <a:endParaRPr b="1" sz="1600"/>
          </a:p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600"/>
              <a:t>scores optimised for global correlations</a:t>
            </a:r>
            <a:endParaRPr b="1" sz="1600"/>
          </a:p>
        </p:txBody>
      </p:sp>
      <p:cxnSp>
        <p:nvCxnSpPr>
          <p:cNvPr id="119" name="Google Shape;119;p17"/>
          <p:cNvCxnSpPr>
            <a:stCxn id="120" idx="2"/>
            <a:endCxn id="103" idx="1"/>
          </p:cNvCxnSpPr>
          <p:nvPr/>
        </p:nvCxnSpPr>
        <p:spPr>
          <a:xfrm>
            <a:off x="1530457" y="4124350"/>
            <a:ext cx="508800" cy="570300"/>
          </a:xfrm>
          <a:prstGeom prst="straightConnector1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21" name="Google Shape;121;p17"/>
          <p:cNvCxnSpPr>
            <a:stCxn id="120" idx="2"/>
            <a:endCxn id="101" idx="1"/>
          </p:cNvCxnSpPr>
          <p:nvPr/>
        </p:nvCxnSpPr>
        <p:spPr>
          <a:xfrm flipH="1" rot="10800000">
            <a:off x="1530457" y="4072450"/>
            <a:ext cx="495600" cy="51900"/>
          </a:xfrm>
          <a:prstGeom prst="straightConnector1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22" name="Google Shape;122;p17"/>
          <p:cNvCxnSpPr>
            <a:stCxn id="107" idx="2"/>
            <a:endCxn id="102" idx="1"/>
          </p:cNvCxnSpPr>
          <p:nvPr/>
        </p:nvCxnSpPr>
        <p:spPr>
          <a:xfrm>
            <a:off x="1482157" y="2233725"/>
            <a:ext cx="557100" cy="266100"/>
          </a:xfrm>
          <a:prstGeom prst="straightConnector1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23" name="Google Shape;123;p17"/>
          <p:cNvCxnSpPr>
            <a:stCxn id="107" idx="2"/>
            <a:endCxn id="100" idx="1"/>
          </p:cNvCxnSpPr>
          <p:nvPr/>
        </p:nvCxnSpPr>
        <p:spPr>
          <a:xfrm>
            <a:off x="1482157" y="2233725"/>
            <a:ext cx="557100" cy="795000"/>
          </a:xfrm>
          <a:prstGeom prst="straightConnector1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24" name="Google Shape;124;p17"/>
          <p:cNvCxnSpPr>
            <a:stCxn id="107" idx="2"/>
            <a:endCxn id="99" idx="1"/>
          </p:cNvCxnSpPr>
          <p:nvPr/>
        </p:nvCxnSpPr>
        <p:spPr>
          <a:xfrm flipH="1" rot="10800000">
            <a:off x="1482157" y="1987725"/>
            <a:ext cx="557100" cy="246000"/>
          </a:xfrm>
          <a:prstGeom prst="straightConnector1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25" name="Google Shape;125;p17"/>
          <p:cNvCxnSpPr>
            <a:stCxn id="107" idx="2"/>
            <a:endCxn id="98" idx="1"/>
          </p:cNvCxnSpPr>
          <p:nvPr/>
        </p:nvCxnSpPr>
        <p:spPr>
          <a:xfrm flipH="1" rot="10800000">
            <a:off x="1482157" y="1473225"/>
            <a:ext cx="543900" cy="760500"/>
          </a:xfrm>
          <a:prstGeom prst="straightConnector1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26" name="Google Shape;126;p17"/>
          <p:cNvCxnSpPr>
            <a:stCxn id="98" idx="3"/>
            <a:endCxn id="108" idx="5"/>
          </p:cNvCxnSpPr>
          <p:nvPr/>
        </p:nvCxnSpPr>
        <p:spPr>
          <a:xfrm>
            <a:off x="3187525" y="1473100"/>
            <a:ext cx="3935700" cy="1408500"/>
          </a:xfrm>
          <a:prstGeom prst="straightConnector1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27" name="Google Shape;127;p17"/>
          <p:cNvCxnSpPr>
            <a:stCxn id="100" idx="3"/>
            <a:endCxn id="109" idx="5"/>
          </p:cNvCxnSpPr>
          <p:nvPr/>
        </p:nvCxnSpPr>
        <p:spPr>
          <a:xfrm flipH="1" rot="10800000">
            <a:off x="3950425" y="2183925"/>
            <a:ext cx="2928300" cy="844800"/>
          </a:xfrm>
          <a:prstGeom prst="straightConnector1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28" name="Google Shape;128;p17"/>
          <p:cNvCxnSpPr>
            <a:stCxn id="102" idx="3"/>
            <a:endCxn id="108" idx="5"/>
          </p:cNvCxnSpPr>
          <p:nvPr/>
        </p:nvCxnSpPr>
        <p:spPr>
          <a:xfrm>
            <a:off x="3838525" y="2499716"/>
            <a:ext cx="3284700" cy="381900"/>
          </a:xfrm>
          <a:prstGeom prst="straightConnector1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29" name="Google Shape;129;p17"/>
          <p:cNvCxnSpPr>
            <a:stCxn id="104" idx="3"/>
            <a:endCxn id="105" idx="5"/>
          </p:cNvCxnSpPr>
          <p:nvPr/>
        </p:nvCxnSpPr>
        <p:spPr>
          <a:xfrm flipH="1" rot="10800000">
            <a:off x="3435150" y="3201141"/>
            <a:ext cx="994500" cy="325200"/>
          </a:xfrm>
          <a:prstGeom prst="straightConnector1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30" name="Google Shape;130;p17"/>
          <p:cNvCxnSpPr>
            <a:stCxn id="101" idx="3"/>
            <a:endCxn id="131" idx="5"/>
          </p:cNvCxnSpPr>
          <p:nvPr/>
        </p:nvCxnSpPr>
        <p:spPr>
          <a:xfrm>
            <a:off x="4000225" y="4072363"/>
            <a:ext cx="200700" cy="147600"/>
          </a:xfrm>
          <a:prstGeom prst="straightConnector1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32" name="Google Shape;132;p17"/>
          <p:cNvCxnSpPr>
            <a:stCxn id="103" idx="3"/>
            <a:endCxn id="133" idx="5"/>
          </p:cNvCxnSpPr>
          <p:nvPr/>
        </p:nvCxnSpPr>
        <p:spPr>
          <a:xfrm flipH="1" rot="10800000">
            <a:off x="2844325" y="4572778"/>
            <a:ext cx="1432800" cy="121800"/>
          </a:xfrm>
          <a:prstGeom prst="straightConnector1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34" name="Google Shape;134;p17"/>
          <p:cNvCxnSpPr>
            <a:stCxn id="103" idx="3"/>
            <a:endCxn id="135" idx="5"/>
          </p:cNvCxnSpPr>
          <p:nvPr/>
        </p:nvCxnSpPr>
        <p:spPr>
          <a:xfrm>
            <a:off x="2844325" y="4694578"/>
            <a:ext cx="1356600" cy="211200"/>
          </a:xfrm>
          <a:prstGeom prst="straightConnector1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36" name="Google Shape;136;p17"/>
          <p:cNvCxnSpPr>
            <a:stCxn id="98" idx="3"/>
            <a:endCxn id="109" idx="5"/>
          </p:cNvCxnSpPr>
          <p:nvPr/>
        </p:nvCxnSpPr>
        <p:spPr>
          <a:xfrm>
            <a:off x="3187525" y="1473100"/>
            <a:ext cx="3691200" cy="710700"/>
          </a:xfrm>
          <a:prstGeom prst="straightConnector1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120" name="Google Shape;120;p17"/>
          <p:cNvSpPr/>
          <p:nvPr/>
        </p:nvSpPr>
        <p:spPr>
          <a:xfrm>
            <a:off x="76200" y="3915400"/>
            <a:ext cx="1585200" cy="417900"/>
          </a:xfrm>
          <a:prstGeom prst="parallelogram">
            <a:avLst>
              <a:gd fmla="val 62667" name="adj"/>
            </a:avLst>
          </a:prstGeom>
          <a:solidFill>
            <a:srgbClr val="FFFFFF"/>
          </a:solidFill>
          <a:ln cap="flat" cmpd="sng" w="1905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222775" lIns="222775" spcFirstLastPara="1" rIns="222775" wrap="square" tIns="2227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Single Models</a:t>
            </a:r>
            <a:endParaRPr/>
          </a:p>
        </p:txBody>
      </p:sp>
      <p:sp>
        <p:nvSpPr>
          <p:cNvPr id="113" name="Google Shape;113;p17"/>
          <p:cNvSpPr/>
          <p:nvPr/>
        </p:nvSpPr>
        <p:spPr>
          <a:xfrm>
            <a:off x="4207550" y="3775900"/>
            <a:ext cx="2018700" cy="222300"/>
          </a:xfrm>
          <a:prstGeom prst="parallelogram">
            <a:avLst>
              <a:gd fmla="val 62667" name="adj"/>
            </a:avLst>
          </a:prstGeom>
          <a:noFill/>
          <a:ln cap="flat" cmpd="sng" w="1905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222775" lIns="222775" spcFirstLastPara="1" rIns="222775" wrap="square" tIns="2227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500"/>
              <a:t>Global score</a:t>
            </a:r>
            <a:endParaRPr sz="1500"/>
          </a:p>
        </p:txBody>
      </p:sp>
      <p:sp>
        <p:nvSpPr>
          <p:cNvPr id="131" name="Google Shape;131;p17"/>
          <p:cNvSpPr/>
          <p:nvPr/>
        </p:nvSpPr>
        <p:spPr>
          <a:xfrm>
            <a:off x="4131350" y="4108850"/>
            <a:ext cx="2018700" cy="222300"/>
          </a:xfrm>
          <a:prstGeom prst="parallelogram">
            <a:avLst>
              <a:gd fmla="val 62667" name="adj"/>
            </a:avLst>
          </a:prstGeom>
          <a:solidFill>
            <a:srgbClr val="FFFFFF"/>
          </a:solidFill>
          <a:ln cap="flat" cmpd="sng" w="1905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222775" lIns="222775" spcFirstLastPara="1" rIns="222775" wrap="square" tIns="2227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500"/>
              <a:t>Local scores</a:t>
            </a:r>
            <a:endParaRPr sz="1500"/>
          </a:p>
        </p:txBody>
      </p:sp>
      <p:sp>
        <p:nvSpPr>
          <p:cNvPr id="133" name="Google Shape;133;p17"/>
          <p:cNvSpPr/>
          <p:nvPr/>
        </p:nvSpPr>
        <p:spPr>
          <a:xfrm>
            <a:off x="4207550" y="4461700"/>
            <a:ext cx="2018700" cy="222300"/>
          </a:xfrm>
          <a:prstGeom prst="parallelogram">
            <a:avLst>
              <a:gd fmla="val 62667" name="adj"/>
            </a:avLst>
          </a:prstGeom>
          <a:noFill/>
          <a:ln cap="flat" cmpd="sng" w="1905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222775" lIns="222775" spcFirstLastPara="1" rIns="222775" wrap="square" tIns="2227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500"/>
              <a:t>Global score</a:t>
            </a:r>
            <a:endParaRPr sz="1500"/>
          </a:p>
        </p:txBody>
      </p:sp>
      <p:sp>
        <p:nvSpPr>
          <p:cNvPr id="135" name="Google Shape;135;p17"/>
          <p:cNvSpPr/>
          <p:nvPr/>
        </p:nvSpPr>
        <p:spPr>
          <a:xfrm>
            <a:off x="4131350" y="4794650"/>
            <a:ext cx="2018700" cy="222300"/>
          </a:xfrm>
          <a:prstGeom prst="parallelogram">
            <a:avLst>
              <a:gd fmla="val 62667" name="adj"/>
            </a:avLst>
          </a:prstGeom>
          <a:solidFill>
            <a:srgbClr val="FFFFFF"/>
          </a:solidFill>
          <a:ln cap="flat" cmpd="sng" w="1905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222775" lIns="222775" spcFirstLastPara="1" rIns="222775" wrap="square" tIns="2227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500"/>
              <a:t>Local scores</a:t>
            </a:r>
            <a:endParaRPr sz="1500"/>
          </a:p>
        </p:txBody>
      </p:sp>
      <p:sp>
        <p:nvSpPr>
          <p:cNvPr id="117" name="Google Shape;117;p17"/>
          <p:cNvSpPr/>
          <p:nvPr/>
        </p:nvSpPr>
        <p:spPr>
          <a:xfrm>
            <a:off x="27900" y="4583425"/>
            <a:ext cx="1854300" cy="222300"/>
          </a:xfrm>
          <a:prstGeom prst="parallelogram">
            <a:avLst>
              <a:gd fmla="val 62667" name="adj"/>
            </a:avLst>
          </a:prstGeom>
          <a:noFill/>
          <a:ln cap="flat" cmpd="sng" w="1905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222775" lIns="222775" spcFirstLastPara="1" rIns="222775" wrap="square" tIns="2227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500"/>
              <a:t>Sequences</a:t>
            </a:r>
            <a:endParaRPr sz="1500"/>
          </a:p>
        </p:txBody>
      </p:sp>
      <p:sp>
        <p:nvSpPr>
          <p:cNvPr id="137" name="Google Shape;137;p1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1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Methods: ModFOLDdockR</a:t>
            </a:r>
            <a:endParaRPr/>
          </a:p>
        </p:txBody>
      </p:sp>
      <p:pic>
        <p:nvPicPr>
          <p:cNvPr id="143" name="Google Shape;143;p18"/>
          <p:cNvPicPr preferRelativeResize="0"/>
          <p:nvPr/>
        </p:nvPicPr>
        <p:blipFill rotWithShape="1">
          <a:blip r:embed="rId3">
            <a:alphaModFix/>
          </a:blip>
          <a:srcRect b="0" l="0" r="0" t="25827"/>
          <a:stretch/>
        </p:blipFill>
        <p:spPr>
          <a:xfrm>
            <a:off x="7146725" y="0"/>
            <a:ext cx="1944425" cy="721150"/>
          </a:xfrm>
          <a:prstGeom prst="rect">
            <a:avLst/>
          </a:prstGeom>
          <a:noFill/>
          <a:ln>
            <a:noFill/>
          </a:ln>
        </p:spPr>
      </p:pic>
      <p:sp>
        <p:nvSpPr>
          <p:cNvPr id="144" name="Google Shape;144;p18"/>
          <p:cNvSpPr/>
          <p:nvPr/>
        </p:nvSpPr>
        <p:spPr>
          <a:xfrm>
            <a:off x="2025925" y="1336750"/>
            <a:ext cx="1161600" cy="272700"/>
          </a:xfrm>
          <a:prstGeom prst="rect">
            <a:avLst/>
          </a:prstGeom>
          <a:solidFill>
            <a:srgbClr val="00FF00"/>
          </a:solidFill>
          <a:ln cap="flat" cmpd="sng" w="1905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01275" lIns="101275" spcFirstLastPara="1" rIns="101275" wrap="square" tIns="1012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500"/>
              <a:t>DockQJury</a:t>
            </a:r>
            <a:endParaRPr sz="1500"/>
          </a:p>
        </p:txBody>
      </p:sp>
      <p:sp>
        <p:nvSpPr>
          <p:cNvPr id="145" name="Google Shape;145;p18"/>
          <p:cNvSpPr/>
          <p:nvPr/>
        </p:nvSpPr>
        <p:spPr>
          <a:xfrm>
            <a:off x="2039125" y="1851350"/>
            <a:ext cx="1313400" cy="272700"/>
          </a:xfrm>
          <a:prstGeom prst="rect">
            <a:avLst/>
          </a:prstGeom>
          <a:solidFill>
            <a:srgbClr val="00FF00"/>
          </a:solidFill>
          <a:ln cap="flat" cmpd="sng" w="1905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01275" lIns="101275" spcFirstLastPara="1" rIns="101275" wrap="square" tIns="1012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500"/>
              <a:t>QSscoreJury</a:t>
            </a:r>
            <a:endParaRPr sz="1500"/>
          </a:p>
        </p:txBody>
      </p:sp>
      <p:sp>
        <p:nvSpPr>
          <p:cNvPr id="146" name="Google Shape;146;p18"/>
          <p:cNvSpPr/>
          <p:nvPr/>
        </p:nvSpPr>
        <p:spPr>
          <a:xfrm>
            <a:off x="2025925" y="3936013"/>
            <a:ext cx="1974300" cy="272700"/>
          </a:xfrm>
          <a:prstGeom prst="rect">
            <a:avLst/>
          </a:prstGeom>
          <a:solidFill>
            <a:srgbClr val="00FF00"/>
          </a:solidFill>
          <a:ln cap="flat" cmpd="sng" w="1905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01275" lIns="101275" spcFirstLastPara="1" rIns="101275" wrap="square" tIns="1012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500"/>
              <a:t>voronota-js-voromqa</a:t>
            </a:r>
            <a:endParaRPr sz="1500"/>
          </a:p>
        </p:txBody>
      </p:sp>
      <p:sp>
        <p:nvSpPr>
          <p:cNvPr id="147" name="Google Shape;147;p18"/>
          <p:cNvSpPr/>
          <p:nvPr/>
        </p:nvSpPr>
        <p:spPr>
          <a:xfrm>
            <a:off x="2039125" y="2363366"/>
            <a:ext cx="1799400" cy="272700"/>
          </a:xfrm>
          <a:prstGeom prst="rect">
            <a:avLst/>
          </a:prstGeom>
          <a:solidFill>
            <a:srgbClr val="00FF00"/>
          </a:solidFill>
          <a:ln cap="flat" cmpd="sng" w="1905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01275" lIns="101275" spcFirstLastPara="1" rIns="101275" wrap="square" tIns="1012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500"/>
              <a:t>lDDTOfficialJury</a:t>
            </a:r>
            <a:endParaRPr sz="1500"/>
          </a:p>
        </p:txBody>
      </p:sp>
      <p:sp>
        <p:nvSpPr>
          <p:cNvPr id="148" name="Google Shape;148;p18"/>
          <p:cNvSpPr/>
          <p:nvPr/>
        </p:nvSpPr>
        <p:spPr>
          <a:xfrm>
            <a:off x="2039125" y="4558228"/>
            <a:ext cx="805200" cy="272700"/>
          </a:xfrm>
          <a:prstGeom prst="rect">
            <a:avLst/>
          </a:prstGeom>
          <a:noFill/>
          <a:ln cap="flat" cmpd="sng" w="1905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01275" lIns="101275" spcFirstLastPara="1" rIns="101275" wrap="square" tIns="1012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500"/>
              <a:t>CDA</a:t>
            </a:r>
            <a:endParaRPr sz="1500"/>
          </a:p>
        </p:txBody>
      </p:sp>
      <p:sp>
        <p:nvSpPr>
          <p:cNvPr id="149" name="Google Shape;149;p18"/>
          <p:cNvSpPr/>
          <p:nvPr/>
        </p:nvSpPr>
        <p:spPr>
          <a:xfrm>
            <a:off x="2039250" y="3389991"/>
            <a:ext cx="1395900" cy="272700"/>
          </a:xfrm>
          <a:prstGeom prst="rect">
            <a:avLst/>
          </a:prstGeom>
          <a:solidFill>
            <a:srgbClr val="00FF00"/>
          </a:solidFill>
          <a:ln cap="flat" cmpd="sng" w="1905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01275" lIns="101275" spcFirstLastPara="1" rIns="101275" wrap="square" tIns="1012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500"/>
              <a:t>ModFOLDIA</a:t>
            </a:r>
            <a:endParaRPr sz="1500"/>
          </a:p>
        </p:txBody>
      </p:sp>
      <p:sp>
        <p:nvSpPr>
          <p:cNvPr id="150" name="Google Shape;150;p18"/>
          <p:cNvSpPr/>
          <p:nvPr/>
        </p:nvSpPr>
        <p:spPr>
          <a:xfrm>
            <a:off x="4359950" y="3090100"/>
            <a:ext cx="2018700" cy="222300"/>
          </a:xfrm>
          <a:prstGeom prst="parallelogram">
            <a:avLst>
              <a:gd fmla="val 62667" name="adj"/>
            </a:avLst>
          </a:prstGeom>
          <a:noFill/>
          <a:ln cap="flat" cmpd="sng" w="1905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222775" lIns="222775" spcFirstLastPara="1" rIns="222775" wrap="square" tIns="2227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500"/>
              <a:t>Global score</a:t>
            </a:r>
            <a:endParaRPr sz="1500"/>
          </a:p>
        </p:txBody>
      </p:sp>
      <p:sp>
        <p:nvSpPr>
          <p:cNvPr id="151" name="Google Shape;151;p18"/>
          <p:cNvSpPr/>
          <p:nvPr/>
        </p:nvSpPr>
        <p:spPr>
          <a:xfrm>
            <a:off x="4283750" y="3423050"/>
            <a:ext cx="2018700" cy="222300"/>
          </a:xfrm>
          <a:prstGeom prst="parallelogram">
            <a:avLst>
              <a:gd fmla="val 62667" name="adj"/>
            </a:avLst>
          </a:prstGeom>
          <a:solidFill>
            <a:srgbClr val="00FF00"/>
          </a:solidFill>
          <a:ln cap="flat" cmpd="sng" w="1905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222775" lIns="222775" spcFirstLastPara="1" rIns="222775" wrap="square" tIns="2227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500"/>
              <a:t>Local scores</a:t>
            </a:r>
            <a:endParaRPr sz="1500"/>
          </a:p>
        </p:txBody>
      </p:sp>
      <p:sp>
        <p:nvSpPr>
          <p:cNvPr id="152" name="Google Shape;152;p18"/>
          <p:cNvSpPr/>
          <p:nvPr/>
        </p:nvSpPr>
        <p:spPr>
          <a:xfrm>
            <a:off x="76200" y="2024775"/>
            <a:ext cx="1536900" cy="417900"/>
          </a:xfrm>
          <a:prstGeom prst="parallelogram">
            <a:avLst>
              <a:gd fmla="val 62667" name="adj"/>
            </a:avLst>
          </a:prstGeom>
          <a:solidFill>
            <a:srgbClr val="00FF00"/>
          </a:solidFill>
          <a:ln cap="flat" cmpd="sng" w="1905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222775" lIns="222775" spcFirstLastPara="1" rIns="222775" wrap="square" tIns="2227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All Models</a:t>
            </a:r>
            <a:endParaRPr/>
          </a:p>
        </p:txBody>
      </p:sp>
      <p:sp>
        <p:nvSpPr>
          <p:cNvPr id="153" name="Google Shape;153;p18"/>
          <p:cNvSpPr/>
          <p:nvPr/>
        </p:nvSpPr>
        <p:spPr>
          <a:xfrm>
            <a:off x="7053525" y="2770375"/>
            <a:ext cx="1974300" cy="222300"/>
          </a:xfrm>
          <a:prstGeom prst="parallelogram">
            <a:avLst>
              <a:gd fmla="val 62667" name="adj"/>
            </a:avLst>
          </a:prstGeom>
          <a:solidFill>
            <a:srgbClr val="00FF00"/>
          </a:solidFill>
          <a:ln cap="flat" cmpd="sng" w="1905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222775" lIns="222775" spcFirstLastPara="1" rIns="222775" wrap="square" tIns="2227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500"/>
              <a:t>Fold</a:t>
            </a:r>
            <a:r>
              <a:rPr lang="en-GB" sz="1500"/>
              <a:t> score</a:t>
            </a:r>
            <a:endParaRPr sz="1500"/>
          </a:p>
        </p:txBody>
      </p:sp>
      <p:sp>
        <p:nvSpPr>
          <p:cNvPr id="154" name="Google Shape;154;p18"/>
          <p:cNvSpPr/>
          <p:nvPr/>
        </p:nvSpPr>
        <p:spPr>
          <a:xfrm>
            <a:off x="6809050" y="2072775"/>
            <a:ext cx="2264400" cy="222300"/>
          </a:xfrm>
          <a:prstGeom prst="parallelogram">
            <a:avLst>
              <a:gd fmla="val 62667" name="adj"/>
            </a:avLst>
          </a:prstGeom>
          <a:solidFill>
            <a:srgbClr val="00FF00"/>
          </a:solidFill>
          <a:ln cap="flat" cmpd="sng" w="1905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222775" lIns="222775" spcFirstLastPara="1" rIns="222775" wrap="square" tIns="2227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500"/>
              <a:t>Interface score</a:t>
            </a:r>
            <a:endParaRPr sz="1500"/>
          </a:p>
        </p:txBody>
      </p:sp>
      <p:sp>
        <p:nvSpPr>
          <p:cNvPr id="155" name="Google Shape;155;p18"/>
          <p:cNvSpPr/>
          <p:nvPr/>
        </p:nvSpPr>
        <p:spPr>
          <a:xfrm>
            <a:off x="6809050" y="3436775"/>
            <a:ext cx="2264400" cy="222300"/>
          </a:xfrm>
          <a:prstGeom prst="parallelogram">
            <a:avLst>
              <a:gd fmla="val 62667" name="adj"/>
            </a:avLst>
          </a:prstGeom>
          <a:solidFill>
            <a:srgbClr val="00FF00"/>
          </a:solidFill>
          <a:ln cap="flat" cmpd="sng" w="1905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222775" lIns="222775" spcFirstLastPara="1" rIns="222775" wrap="square" tIns="2227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500"/>
              <a:t>Residue scores</a:t>
            </a:r>
            <a:endParaRPr sz="1500"/>
          </a:p>
        </p:txBody>
      </p:sp>
      <p:cxnSp>
        <p:nvCxnSpPr>
          <p:cNvPr id="156" name="Google Shape;156;p18"/>
          <p:cNvCxnSpPr>
            <a:stCxn id="152" idx="2"/>
            <a:endCxn id="149" idx="1"/>
          </p:cNvCxnSpPr>
          <p:nvPr/>
        </p:nvCxnSpPr>
        <p:spPr>
          <a:xfrm>
            <a:off x="1482157" y="2233725"/>
            <a:ext cx="557100" cy="1292700"/>
          </a:xfrm>
          <a:prstGeom prst="straightConnector1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57" name="Google Shape;157;p18"/>
          <p:cNvCxnSpPr>
            <a:stCxn id="146" idx="3"/>
            <a:endCxn id="158" idx="5"/>
          </p:cNvCxnSpPr>
          <p:nvPr/>
        </p:nvCxnSpPr>
        <p:spPr>
          <a:xfrm flipH="1" rot="10800000">
            <a:off x="4000225" y="3886963"/>
            <a:ext cx="276900" cy="185400"/>
          </a:xfrm>
          <a:prstGeom prst="straightConnector1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59" name="Google Shape;159;p18"/>
          <p:cNvCxnSpPr>
            <a:stCxn id="149" idx="3"/>
            <a:endCxn id="151" idx="5"/>
          </p:cNvCxnSpPr>
          <p:nvPr/>
        </p:nvCxnSpPr>
        <p:spPr>
          <a:xfrm>
            <a:off x="3435150" y="3526341"/>
            <a:ext cx="918300" cy="7800"/>
          </a:xfrm>
          <a:prstGeom prst="straightConnector1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60" name="Google Shape;160;p18"/>
          <p:cNvCxnSpPr>
            <a:stCxn id="151" idx="2"/>
            <a:endCxn id="155" idx="5"/>
          </p:cNvCxnSpPr>
          <p:nvPr/>
        </p:nvCxnSpPr>
        <p:spPr>
          <a:xfrm>
            <a:off x="6232796" y="3534200"/>
            <a:ext cx="645900" cy="13800"/>
          </a:xfrm>
          <a:prstGeom prst="straightConnector1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61" name="Google Shape;161;p18"/>
          <p:cNvCxnSpPr>
            <a:stCxn id="162" idx="2"/>
            <a:endCxn id="148" idx="1"/>
          </p:cNvCxnSpPr>
          <p:nvPr/>
        </p:nvCxnSpPr>
        <p:spPr>
          <a:xfrm>
            <a:off x="1812546" y="4694575"/>
            <a:ext cx="226500" cy="0"/>
          </a:xfrm>
          <a:prstGeom prst="straightConnector1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163" name="Google Shape;163;p18"/>
          <p:cNvSpPr txBox="1"/>
          <p:nvPr/>
        </p:nvSpPr>
        <p:spPr>
          <a:xfrm>
            <a:off x="5481000" y="863700"/>
            <a:ext cx="3663000" cy="677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600"/>
              <a:t>ModFOLDdockR variant -</a:t>
            </a:r>
            <a:endParaRPr b="1" sz="1600"/>
          </a:p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600"/>
              <a:t>scores optimised for global ranking</a:t>
            </a:r>
            <a:endParaRPr b="1" sz="1600"/>
          </a:p>
        </p:txBody>
      </p:sp>
      <p:cxnSp>
        <p:nvCxnSpPr>
          <p:cNvPr id="164" name="Google Shape;164;p18"/>
          <p:cNvCxnSpPr>
            <a:stCxn id="165" idx="2"/>
            <a:endCxn id="148" idx="1"/>
          </p:cNvCxnSpPr>
          <p:nvPr/>
        </p:nvCxnSpPr>
        <p:spPr>
          <a:xfrm>
            <a:off x="1530457" y="4124350"/>
            <a:ext cx="508800" cy="570300"/>
          </a:xfrm>
          <a:prstGeom prst="straightConnector1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66" name="Google Shape;166;p18"/>
          <p:cNvCxnSpPr>
            <a:stCxn id="165" idx="2"/>
            <a:endCxn id="146" idx="1"/>
          </p:cNvCxnSpPr>
          <p:nvPr/>
        </p:nvCxnSpPr>
        <p:spPr>
          <a:xfrm flipH="1" rot="10800000">
            <a:off x="1530457" y="4072450"/>
            <a:ext cx="495600" cy="51900"/>
          </a:xfrm>
          <a:prstGeom prst="straightConnector1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67" name="Google Shape;167;p18"/>
          <p:cNvCxnSpPr>
            <a:stCxn id="152" idx="2"/>
            <a:endCxn id="147" idx="1"/>
          </p:cNvCxnSpPr>
          <p:nvPr/>
        </p:nvCxnSpPr>
        <p:spPr>
          <a:xfrm>
            <a:off x="1482157" y="2233725"/>
            <a:ext cx="557100" cy="266100"/>
          </a:xfrm>
          <a:prstGeom prst="straightConnector1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68" name="Google Shape;168;p18"/>
          <p:cNvCxnSpPr>
            <a:stCxn id="152" idx="2"/>
            <a:endCxn id="169" idx="1"/>
          </p:cNvCxnSpPr>
          <p:nvPr/>
        </p:nvCxnSpPr>
        <p:spPr>
          <a:xfrm>
            <a:off x="1482157" y="2233725"/>
            <a:ext cx="557100" cy="795000"/>
          </a:xfrm>
          <a:prstGeom prst="straightConnector1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70" name="Google Shape;170;p18"/>
          <p:cNvCxnSpPr>
            <a:stCxn id="152" idx="2"/>
            <a:endCxn id="145" idx="1"/>
          </p:cNvCxnSpPr>
          <p:nvPr/>
        </p:nvCxnSpPr>
        <p:spPr>
          <a:xfrm flipH="1" rot="10800000">
            <a:off x="1482157" y="1987725"/>
            <a:ext cx="557100" cy="246000"/>
          </a:xfrm>
          <a:prstGeom prst="straightConnector1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71" name="Google Shape;171;p18"/>
          <p:cNvCxnSpPr>
            <a:stCxn id="152" idx="2"/>
            <a:endCxn id="144" idx="1"/>
          </p:cNvCxnSpPr>
          <p:nvPr/>
        </p:nvCxnSpPr>
        <p:spPr>
          <a:xfrm flipH="1" rot="10800000">
            <a:off x="1482157" y="1473225"/>
            <a:ext cx="543900" cy="760500"/>
          </a:xfrm>
          <a:prstGeom prst="straightConnector1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72" name="Google Shape;172;p18"/>
          <p:cNvCxnSpPr>
            <a:stCxn id="145" idx="3"/>
            <a:endCxn id="153" idx="5"/>
          </p:cNvCxnSpPr>
          <p:nvPr/>
        </p:nvCxnSpPr>
        <p:spPr>
          <a:xfrm>
            <a:off x="3352525" y="1987700"/>
            <a:ext cx="3770700" cy="893700"/>
          </a:xfrm>
          <a:prstGeom prst="straightConnector1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73" name="Google Shape;173;p18"/>
          <p:cNvCxnSpPr>
            <a:stCxn id="169" idx="3"/>
          </p:cNvCxnSpPr>
          <p:nvPr/>
        </p:nvCxnSpPr>
        <p:spPr>
          <a:xfrm flipH="1" rot="10800000">
            <a:off x="3950425" y="2183925"/>
            <a:ext cx="2928300" cy="844800"/>
          </a:xfrm>
          <a:prstGeom prst="straightConnector1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74" name="Google Shape;174;p18"/>
          <p:cNvCxnSpPr>
            <a:stCxn id="147" idx="3"/>
            <a:endCxn id="153" idx="5"/>
          </p:cNvCxnSpPr>
          <p:nvPr/>
        </p:nvCxnSpPr>
        <p:spPr>
          <a:xfrm>
            <a:off x="3838525" y="2499716"/>
            <a:ext cx="3284700" cy="381900"/>
          </a:xfrm>
          <a:prstGeom prst="straightConnector1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75" name="Google Shape;175;p18"/>
          <p:cNvCxnSpPr>
            <a:stCxn id="149" idx="3"/>
            <a:endCxn id="150" idx="5"/>
          </p:cNvCxnSpPr>
          <p:nvPr/>
        </p:nvCxnSpPr>
        <p:spPr>
          <a:xfrm flipH="1" rot="10800000">
            <a:off x="3435150" y="3201141"/>
            <a:ext cx="994500" cy="325200"/>
          </a:xfrm>
          <a:prstGeom prst="straightConnector1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76" name="Google Shape;176;p18"/>
          <p:cNvCxnSpPr>
            <a:stCxn id="146" idx="3"/>
            <a:endCxn id="177" idx="5"/>
          </p:cNvCxnSpPr>
          <p:nvPr/>
        </p:nvCxnSpPr>
        <p:spPr>
          <a:xfrm>
            <a:off x="4000225" y="4072363"/>
            <a:ext cx="200700" cy="147600"/>
          </a:xfrm>
          <a:prstGeom prst="straightConnector1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78" name="Google Shape;178;p18"/>
          <p:cNvCxnSpPr>
            <a:stCxn id="148" idx="3"/>
            <a:endCxn id="179" idx="5"/>
          </p:cNvCxnSpPr>
          <p:nvPr/>
        </p:nvCxnSpPr>
        <p:spPr>
          <a:xfrm flipH="1" rot="10800000">
            <a:off x="2844325" y="4572778"/>
            <a:ext cx="1432800" cy="121800"/>
          </a:xfrm>
          <a:prstGeom prst="straightConnector1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80" name="Google Shape;180;p18"/>
          <p:cNvCxnSpPr>
            <a:stCxn id="148" idx="3"/>
            <a:endCxn id="181" idx="5"/>
          </p:cNvCxnSpPr>
          <p:nvPr/>
        </p:nvCxnSpPr>
        <p:spPr>
          <a:xfrm>
            <a:off x="2844325" y="4694578"/>
            <a:ext cx="1356600" cy="211200"/>
          </a:xfrm>
          <a:prstGeom prst="straightConnector1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82" name="Google Shape;182;p18"/>
          <p:cNvCxnSpPr>
            <a:stCxn id="144" idx="3"/>
            <a:endCxn id="154" idx="5"/>
          </p:cNvCxnSpPr>
          <p:nvPr/>
        </p:nvCxnSpPr>
        <p:spPr>
          <a:xfrm>
            <a:off x="3187525" y="1473100"/>
            <a:ext cx="3691200" cy="710700"/>
          </a:xfrm>
          <a:prstGeom prst="straightConnector1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165" name="Google Shape;165;p18"/>
          <p:cNvSpPr/>
          <p:nvPr/>
        </p:nvSpPr>
        <p:spPr>
          <a:xfrm>
            <a:off x="76200" y="3915400"/>
            <a:ext cx="1585200" cy="417900"/>
          </a:xfrm>
          <a:prstGeom prst="parallelogram">
            <a:avLst>
              <a:gd fmla="val 62667" name="adj"/>
            </a:avLst>
          </a:prstGeom>
          <a:solidFill>
            <a:srgbClr val="00FF00"/>
          </a:solidFill>
          <a:ln cap="flat" cmpd="sng" w="1905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222775" lIns="222775" spcFirstLastPara="1" rIns="222775" wrap="square" tIns="2227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Single Models</a:t>
            </a:r>
            <a:endParaRPr/>
          </a:p>
        </p:txBody>
      </p:sp>
      <p:sp>
        <p:nvSpPr>
          <p:cNvPr id="158" name="Google Shape;158;p18"/>
          <p:cNvSpPr/>
          <p:nvPr/>
        </p:nvSpPr>
        <p:spPr>
          <a:xfrm>
            <a:off x="4207550" y="3775900"/>
            <a:ext cx="2018700" cy="222300"/>
          </a:xfrm>
          <a:prstGeom prst="parallelogram">
            <a:avLst>
              <a:gd fmla="val 62667" name="adj"/>
            </a:avLst>
          </a:prstGeom>
          <a:solidFill>
            <a:srgbClr val="00FF00"/>
          </a:solidFill>
          <a:ln cap="flat" cmpd="sng" w="1905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222775" lIns="222775" spcFirstLastPara="1" rIns="222775" wrap="square" tIns="2227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500"/>
              <a:t>Global score</a:t>
            </a:r>
            <a:endParaRPr sz="1500"/>
          </a:p>
        </p:txBody>
      </p:sp>
      <p:sp>
        <p:nvSpPr>
          <p:cNvPr id="177" name="Google Shape;177;p18"/>
          <p:cNvSpPr/>
          <p:nvPr/>
        </p:nvSpPr>
        <p:spPr>
          <a:xfrm>
            <a:off x="4131350" y="4108850"/>
            <a:ext cx="2018700" cy="222300"/>
          </a:xfrm>
          <a:prstGeom prst="parallelogram">
            <a:avLst>
              <a:gd fmla="val 62667" name="adj"/>
            </a:avLst>
          </a:prstGeom>
          <a:solidFill>
            <a:srgbClr val="00FF00"/>
          </a:solidFill>
          <a:ln cap="flat" cmpd="sng" w="1905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222775" lIns="222775" spcFirstLastPara="1" rIns="222775" wrap="square" tIns="2227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500"/>
              <a:t>Local scores</a:t>
            </a:r>
            <a:endParaRPr sz="1500"/>
          </a:p>
        </p:txBody>
      </p:sp>
      <p:sp>
        <p:nvSpPr>
          <p:cNvPr id="179" name="Google Shape;179;p18"/>
          <p:cNvSpPr/>
          <p:nvPr/>
        </p:nvSpPr>
        <p:spPr>
          <a:xfrm>
            <a:off x="4207550" y="4461700"/>
            <a:ext cx="2018700" cy="222300"/>
          </a:xfrm>
          <a:prstGeom prst="parallelogram">
            <a:avLst>
              <a:gd fmla="val 62667" name="adj"/>
            </a:avLst>
          </a:prstGeom>
          <a:noFill/>
          <a:ln cap="flat" cmpd="sng" w="1905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222775" lIns="222775" spcFirstLastPara="1" rIns="222775" wrap="square" tIns="2227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500"/>
              <a:t>Global score</a:t>
            </a:r>
            <a:endParaRPr sz="1500"/>
          </a:p>
        </p:txBody>
      </p:sp>
      <p:sp>
        <p:nvSpPr>
          <p:cNvPr id="181" name="Google Shape;181;p18"/>
          <p:cNvSpPr/>
          <p:nvPr/>
        </p:nvSpPr>
        <p:spPr>
          <a:xfrm>
            <a:off x="4131350" y="4794650"/>
            <a:ext cx="2018700" cy="222300"/>
          </a:xfrm>
          <a:prstGeom prst="parallelogram">
            <a:avLst>
              <a:gd fmla="val 62667" name="adj"/>
            </a:avLst>
          </a:prstGeom>
          <a:solidFill>
            <a:srgbClr val="FFFFFF"/>
          </a:solidFill>
          <a:ln cap="flat" cmpd="sng" w="1905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222775" lIns="222775" spcFirstLastPara="1" rIns="222775" wrap="square" tIns="2227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500"/>
              <a:t>Local scores</a:t>
            </a:r>
            <a:endParaRPr sz="1500"/>
          </a:p>
        </p:txBody>
      </p:sp>
      <p:cxnSp>
        <p:nvCxnSpPr>
          <p:cNvPr id="183" name="Google Shape;183;p18"/>
          <p:cNvCxnSpPr>
            <a:stCxn id="158" idx="2"/>
            <a:endCxn id="153" idx="5"/>
          </p:cNvCxnSpPr>
          <p:nvPr/>
        </p:nvCxnSpPr>
        <p:spPr>
          <a:xfrm flipH="1" rot="10800000">
            <a:off x="6156596" y="2881450"/>
            <a:ext cx="966600" cy="1005600"/>
          </a:xfrm>
          <a:prstGeom prst="straightConnector1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84" name="Google Shape;184;p18"/>
          <p:cNvCxnSpPr>
            <a:stCxn id="158" idx="2"/>
            <a:endCxn id="154" idx="5"/>
          </p:cNvCxnSpPr>
          <p:nvPr/>
        </p:nvCxnSpPr>
        <p:spPr>
          <a:xfrm flipH="1" rot="10800000">
            <a:off x="6156596" y="2183950"/>
            <a:ext cx="722100" cy="1703100"/>
          </a:xfrm>
          <a:prstGeom prst="straightConnector1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85" name="Google Shape;185;p18"/>
          <p:cNvCxnSpPr>
            <a:stCxn id="177" idx="2"/>
            <a:endCxn id="155" idx="5"/>
          </p:cNvCxnSpPr>
          <p:nvPr/>
        </p:nvCxnSpPr>
        <p:spPr>
          <a:xfrm flipH="1" rot="10800000">
            <a:off x="6080396" y="3548000"/>
            <a:ext cx="798300" cy="672000"/>
          </a:xfrm>
          <a:prstGeom prst="straightConnector1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162" name="Google Shape;162;p18"/>
          <p:cNvSpPr/>
          <p:nvPr/>
        </p:nvSpPr>
        <p:spPr>
          <a:xfrm>
            <a:off x="27900" y="4583425"/>
            <a:ext cx="1854300" cy="222300"/>
          </a:xfrm>
          <a:prstGeom prst="parallelogram">
            <a:avLst>
              <a:gd fmla="val 62667" name="adj"/>
            </a:avLst>
          </a:prstGeom>
          <a:noFill/>
          <a:ln cap="flat" cmpd="sng" w="1905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222775" lIns="222775" spcFirstLastPara="1" rIns="222775" wrap="square" tIns="2227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500"/>
              <a:t>Sequences</a:t>
            </a:r>
            <a:endParaRPr sz="1500"/>
          </a:p>
        </p:txBody>
      </p:sp>
      <p:sp>
        <p:nvSpPr>
          <p:cNvPr id="169" name="Google Shape;169;p18"/>
          <p:cNvSpPr/>
          <p:nvPr/>
        </p:nvSpPr>
        <p:spPr>
          <a:xfrm>
            <a:off x="2039125" y="2892375"/>
            <a:ext cx="1911300" cy="272700"/>
          </a:xfrm>
          <a:prstGeom prst="rect">
            <a:avLst/>
          </a:prstGeom>
          <a:solidFill>
            <a:srgbClr val="00FF00"/>
          </a:solidFill>
          <a:ln cap="flat" cmpd="sng" w="1905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01275" lIns="101275" spcFirstLastPara="1" rIns="101275" wrap="square" tIns="1012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500"/>
              <a:t>QSscoreOfficialJury</a:t>
            </a:r>
            <a:endParaRPr sz="1500"/>
          </a:p>
        </p:txBody>
      </p:sp>
      <p:sp>
        <p:nvSpPr>
          <p:cNvPr id="186" name="Google Shape;186;p1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0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1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Methods: ModFOLDdockS</a:t>
            </a:r>
            <a:endParaRPr/>
          </a:p>
        </p:txBody>
      </p:sp>
      <p:pic>
        <p:nvPicPr>
          <p:cNvPr id="192" name="Google Shape;192;p19"/>
          <p:cNvPicPr preferRelativeResize="0"/>
          <p:nvPr/>
        </p:nvPicPr>
        <p:blipFill rotWithShape="1">
          <a:blip r:embed="rId3">
            <a:alphaModFix/>
          </a:blip>
          <a:srcRect b="0" l="0" r="0" t="25827"/>
          <a:stretch/>
        </p:blipFill>
        <p:spPr>
          <a:xfrm>
            <a:off x="7146725" y="0"/>
            <a:ext cx="1944425" cy="721150"/>
          </a:xfrm>
          <a:prstGeom prst="rect">
            <a:avLst/>
          </a:prstGeom>
          <a:noFill/>
          <a:ln>
            <a:noFill/>
          </a:ln>
        </p:spPr>
      </p:pic>
      <p:sp>
        <p:nvSpPr>
          <p:cNvPr id="193" name="Google Shape;193;p19"/>
          <p:cNvSpPr/>
          <p:nvPr/>
        </p:nvSpPr>
        <p:spPr>
          <a:xfrm>
            <a:off x="2025925" y="1336750"/>
            <a:ext cx="1161600" cy="272700"/>
          </a:xfrm>
          <a:prstGeom prst="rect">
            <a:avLst/>
          </a:prstGeom>
          <a:solidFill>
            <a:srgbClr val="00FF00"/>
          </a:solidFill>
          <a:ln cap="flat" cmpd="sng" w="1905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01275" lIns="101275" spcFirstLastPara="1" rIns="101275" wrap="square" tIns="1012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500"/>
              <a:t>DockQJury</a:t>
            </a:r>
            <a:endParaRPr sz="1500"/>
          </a:p>
        </p:txBody>
      </p:sp>
      <p:sp>
        <p:nvSpPr>
          <p:cNvPr id="194" name="Google Shape;194;p19"/>
          <p:cNvSpPr/>
          <p:nvPr/>
        </p:nvSpPr>
        <p:spPr>
          <a:xfrm>
            <a:off x="2039125" y="1851350"/>
            <a:ext cx="1313400" cy="272700"/>
          </a:xfrm>
          <a:prstGeom prst="rect">
            <a:avLst/>
          </a:prstGeom>
          <a:solidFill>
            <a:srgbClr val="FFFFFF"/>
          </a:solidFill>
          <a:ln cap="flat" cmpd="sng" w="1905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01275" lIns="101275" spcFirstLastPara="1" rIns="101275" wrap="square" tIns="1012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500"/>
              <a:t>QSscoreJury</a:t>
            </a:r>
            <a:endParaRPr sz="1500"/>
          </a:p>
        </p:txBody>
      </p:sp>
      <p:sp>
        <p:nvSpPr>
          <p:cNvPr id="195" name="Google Shape;195;p19"/>
          <p:cNvSpPr/>
          <p:nvPr/>
        </p:nvSpPr>
        <p:spPr>
          <a:xfrm>
            <a:off x="2025925" y="3936013"/>
            <a:ext cx="1974300" cy="272700"/>
          </a:xfrm>
          <a:prstGeom prst="rect">
            <a:avLst/>
          </a:prstGeom>
          <a:solidFill>
            <a:srgbClr val="00FF00"/>
          </a:solidFill>
          <a:ln cap="flat" cmpd="sng" w="1905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01275" lIns="101275" spcFirstLastPara="1" rIns="101275" wrap="square" tIns="1012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500"/>
              <a:t>voronota-js-voromqa</a:t>
            </a:r>
            <a:endParaRPr sz="1500"/>
          </a:p>
        </p:txBody>
      </p:sp>
      <p:sp>
        <p:nvSpPr>
          <p:cNvPr id="196" name="Google Shape;196;p19"/>
          <p:cNvSpPr/>
          <p:nvPr/>
        </p:nvSpPr>
        <p:spPr>
          <a:xfrm>
            <a:off x="2039125" y="2363366"/>
            <a:ext cx="1799400" cy="272700"/>
          </a:xfrm>
          <a:prstGeom prst="rect">
            <a:avLst/>
          </a:prstGeom>
          <a:solidFill>
            <a:srgbClr val="00FF00"/>
          </a:solidFill>
          <a:ln cap="flat" cmpd="sng" w="1905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01275" lIns="101275" spcFirstLastPara="1" rIns="101275" wrap="square" tIns="1012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500"/>
              <a:t>lDDTOfficialJury</a:t>
            </a:r>
            <a:endParaRPr sz="1500"/>
          </a:p>
        </p:txBody>
      </p:sp>
      <p:sp>
        <p:nvSpPr>
          <p:cNvPr id="197" name="Google Shape;197;p19"/>
          <p:cNvSpPr/>
          <p:nvPr/>
        </p:nvSpPr>
        <p:spPr>
          <a:xfrm>
            <a:off x="2039125" y="4558228"/>
            <a:ext cx="805200" cy="272700"/>
          </a:xfrm>
          <a:prstGeom prst="rect">
            <a:avLst/>
          </a:prstGeom>
          <a:solidFill>
            <a:srgbClr val="00FF00"/>
          </a:solidFill>
          <a:ln cap="flat" cmpd="sng" w="1905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01275" lIns="101275" spcFirstLastPara="1" rIns="101275" wrap="square" tIns="1012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500"/>
              <a:t>CDA</a:t>
            </a:r>
            <a:endParaRPr sz="1500"/>
          </a:p>
        </p:txBody>
      </p:sp>
      <p:sp>
        <p:nvSpPr>
          <p:cNvPr id="198" name="Google Shape;198;p19"/>
          <p:cNvSpPr/>
          <p:nvPr/>
        </p:nvSpPr>
        <p:spPr>
          <a:xfrm>
            <a:off x="2039250" y="3389991"/>
            <a:ext cx="1395900" cy="272700"/>
          </a:xfrm>
          <a:prstGeom prst="rect">
            <a:avLst/>
          </a:prstGeom>
          <a:solidFill>
            <a:srgbClr val="00FF00"/>
          </a:solidFill>
          <a:ln cap="flat" cmpd="sng" w="1905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01275" lIns="101275" spcFirstLastPara="1" rIns="101275" wrap="square" tIns="1012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500"/>
              <a:t>ModFOLDIA</a:t>
            </a:r>
            <a:endParaRPr sz="1500"/>
          </a:p>
        </p:txBody>
      </p:sp>
      <p:sp>
        <p:nvSpPr>
          <p:cNvPr id="199" name="Google Shape;199;p19"/>
          <p:cNvSpPr/>
          <p:nvPr/>
        </p:nvSpPr>
        <p:spPr>
          <a:xfrm>
            <a:off x="4359950" y="3090100"/>
            <a:ext cx="2018700" cy="222300"/>
          </a:xfrm>
          <a:prstGeom prst="parallelogram">
            <a:avLst>
              <a:gd fmla="val 62667" name="adj"/>
            </a:avLst>
          </a:prstGeom>
          <a:noFill/>
          <a:ln cap="flat" cmpd="sng" w="1905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222775" lIns="222775" spcFirstLastPara="1" rIns="222775" wrap="square" tIns="2227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500"/>
              <a:t>Global score</a:t>
            </a:r>
            <a:endParaRPr sz="1500"/>
          </a:p>
        </p:txBody>
      </p:sp>
      <p:sp>
        <p:nvSpPr>
          <p:cNvPr id="200" name="Google Shape;200;p19"/>
          <p:cNvSpPr/>
          <p:nvPr/>
        </p:nvSpPr>
        <p:spPr>
          <a:xfrm>
            <a:off x="4283750" y="3423050"/>
            <a:ext cx="2018700" cy="222300"/>
          </a:xfrm>
          <a:prstGeom prst="parallelogram">
            <a:avLst>
              <a:gd fmla="val 62667" name="adj"/>
            </a:avLst>
          </a:prstGeom>
          <a:solidFill>
            <a:srgbClr val="00FF00"/>
          </a:solidFill>
          <a:ln cap="flat" cmpd="sng" w="1905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222775" lIns="222775" spcFirstLastPara="1" rIns="222775" wrap="square" tIns="2227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500"/>
              <a:t>Local scores</a:t>
            </a:r>
            <a:endParaRPr sz="1500"/>
          </a:p>
        </p:txBody>
      </p:sp>
      <p:sp>
        <p:nvSpPr>
          <p:cNvPr id="201" name="Google Shape;201;p19"/>
          <p:cNvSpPr/>
          <p:nvPr/>
        </p:nvSpPr>
        <p:spPr>
          <a:xfrm>
            <a:off x="7053525" y="2770375"/>
            <a:ext cx="1974300" cy="222300"/>
          </a:xfrm>
          <a:prstGeom prst="parallelogram">
            <a:avLst>
              <a:gd fmla="val 62667" name="adj"/>
            </a:avLst>
          </a:prstGeom>
          <a:solidFill>
            <a:srgbClr val="00FF00"/>
          </a:solidFill>
          <a:ln cap="flat" cmpd="sng" w="1905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222775" lIns="222775" spcFirstLastPara="1" rIns="222775" wrap="square" tIns="2227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500"/>
              <a:t>Fold</a:t>
            </a:r>
            <a:r>
              <a:rPr lang="en-GB" sz="1500"/>
              <a:t> score</a:t>
            </a:r>
            <a:endParaRPr sz="1500"/>
          </a:p>
        </p:txBody>
      </p:sp>
      <p:sp>
        <p:nvSpPr>
          <p:cNvPr id="202" name="Google Shape;202;p19"/>
          <p:cNvSpPr/>
          <p:nvPr/>
        </p:nvSpPr>
        <p:spPr>
          <a:xfrm>
            <a:off x="6809050" y="2072775"/>
            <a:ext cx="2264400" cy="222300"/>
          </a:xfrm>
          <a:prstGeom prst="parallelogram">
            <a:avLst>
              <a:gd fmla="val 62667" name="adj"/>
            </a:avLst>
          </a:prstGeom>
          <a:solidFill>
            <a:srgbClr val="00FF00"/>
          </a:solidFill>
          <a:ln cap="flat" cmpd="sng" w="1905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222775" lIns="222775" spcFirstLastPara="1" rIns="222775" wrap="square" tIns="2227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500"/>
              <a:t>Interface score</a:t>
            </a:r>
            <a:endParaRPr sz="1500"/>
          </a:p>
        </p:txBody>
      </p:sp>
      <p:sp>
        <p:nvSpPr>
          <p:cNvPr id="203" name="Google Shape;203;p19"/>
          <p:cNvSpPr/>
          <p:nvPr/>
        </p:nvSpPr>
        <p:spPr>
          <a:xfrm>
            <a:off x="6809050" y="3436775"/>
            <a:ext cx="2264400" cy="222300"/>
          </a:xfrm>
          <a:prstGeom prst="parallelogram">
            <a:avLst>
              <a:gd fmla="val 62667" name="adj"/>
            </a:avLst>
          </a:prstGeom>
          <a:solidFill>
            <a:srgbClr val="00FF00"/>
          </a:solidFill>
          <a:ln cap="flat" cmpd="sng" w="1905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222775" lIns="222775" spcFirstLastPara="1" rIns="222775" wrap="square" tIns="2227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500"/>
              <a:t>Residue scores</a:t>
            </a:r>
            <a:endParaRPr sz="1500"/>
          </a:p>
        </p:txBody>
      </p:sp>
      <p:cxnSp>
        <p:nvCxnSpPr>
          <p:cNvPr id="204" name="Google Shape;204;p19"/>
          <p:cNvCxnSpPr>
            <a:stCxn id="205" idx="2"/>
            <a:endCxn id="198" idx="1"/>
          </p:cNvCxnSpPr>
          <p:nvPr/>
        </p:nvCxnSpPr>
        <p:spPr>
          <a:xfrm>
            <a:off x="1482157" y="2233725"/>
            <a:ext cx="557100" cy="1292700"/>
          </a:xfrm>
          <a:prstGeom prst="straightConnector1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206" name="Google Shape;206;p19"/>
          <p:cNvCxnSpPr>
            <a:stCxn id="195" idx="3"/>
            <a:endCxn id="207" idx="5"/>
          </p:cNvCxnSpPr>
          <p:nvPr/>
        </p:nvCxnSpPr>
        <p:spPr>
          <a:xfrm flipH="1" rot="10800000">
            <a:off x="4000225" y="3886963"/>
            <a:ext cx="276900" cy="185400"/>
          </a:xfrm>
          <a:prstGeom prst="straightConnector1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208" name="Google Shape;208;p19"/>
          <p:cNvCxnSpPr>
            <a:stCxn id="198" idx="3"/>
            <a:endCxn id="200" idx="5"/>
          </p:cNvCxnSpPr>
          <p:nvPr/>
        </p:nvCxnSpPr>
        <p:spPr>
          <a:xfrm>
            <a:off x="3435150" y="3526341"/>
            <a:ext cx="918300" cy="7800"/>
          </a:xfrm>
          <a:prstGeom prst="straightConnector1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209" name="Google Shape;209;p19"/>
          <p:cNvCxnSpPr>
            <a:stCxn id="200" idx="2"/>
            <a:endCxn id="203" idx="5"/>
          </p:cNvCxnSpPr>
          <p:nvPr/>
        </p:nvCxnSpPr>
        <p:spPr>
          <a:xfrm>
            <a:off x="6232796" y="3534200"/>
            <a:ext cx="645900" cy="13800"/>
          </a:xfrm>
          <a:prstGeom prst="straightConnector1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210" name="Google Shape;210;p19"/>
          <p:cNvCxnSpPr>
            <a:stCxn id="211" idx="2"/>
            <a:endCxn id="197" idx="1"/>
          </p:cNvCxnSpPr>
          <p:nvPr/>
        </p:nvCxnSpPr>
        <p:spPr>
          <a:xfrm>
            <a:off x="1812546" y="4694575"/>
            <a:ext cx="226500" cy="0"/>
          </a:xfrm>
          <a:prstGeom prst="straightConnector1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212" name="Google Shape;212;p19"/>
          <p:cNvSpPr txBox="1"/>
          <p:nvPr/>
        </p:nvSpPr>
        <p:spPr>
          <a:xfrm>
            <a:off x="5481000" y="872200"/>
            <a:ext cx="3663000" cy="677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600"/>
              <a:t>ModFOLDdockS variant- </a:t>
            </a:r>
            <a:endParaRPr b="1" sz="1600"/>
          </a:p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600"/>
              <a:t>a quasi-single model approach</a:t>
            </a:r>
            <a:endParaRPr b="1" sz="1600"/>
          </a:p>
        </p:txBody>
      </p:sp>
      <p:cxnSp>
        <p:nvCxnSpPr>
          <p:cNvPr id="213" name="Google Shape;213;p19"/>
          <p:cNvCxnSpPr>
            <a:stCxn id="214" idx="2"/>
            <a:endCxn id="197" idx="1"/>
          </p:cNvCxnSpPr>
          <p:nvPr/>
        </p:nvCxnSpPr>
        <p:spPr>
          <a:xfrm>
            <a:off x="1530457" y="4124350"/>
            <a:ext cx="508800" cy="570300"/>
          </a:xfrm>
          <a:prstGeom prst="straightConnector1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215" name="Google Shape;215;p19"/>
          <p:cNvCxnSpPr>
            <a:stCxn id="214" idx="2"/>
            <a:endCxn id="195" idx="1"/>
          </p:cNvCxnSpPr>
          <p:nvPr/>
        </p:nvCxnSpPr>
        <p:spPr>
          <a:xfrm flipH="1" rot="10800000">
            <a:off x="1530457" y="4072450"/>
            <a:ext cx="495600" cy="51900"/>
          </a:xfrm>
          <a:prstGeom prst="straightConnector1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216" name="Google Shape;216;p19"/>
          <p:cNvCxnSpPr>
            <a:stCxn id="205" idx="2"/>
            <a:endCxn id="196" idx="1"/>
          </p:cNvCxnSpPr>
          <p:nvPr/>
        </p:nvCxnSpPr>
        <p:spPr>
          <a:xfrm>
            <a:off x="1482157" y="2233725"/>
            <a:ext cx="557100" cy="266100"/>
          </a:xfrm>
          <a:prstGeom prst="straightConnector1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217" name="Google Shape;217;p19"/>
          <p:cNvCxnSpPr>
            <a:stCxn id="205" idx="2"/>
            <a:endCxn id="218" idx="1"/>
          </p:cNvCxnSpPr>
          <p:nvPr/>
        </p:nvCxnSpPr>
        <p:spPr>
          <a:xfrm>
            <a:off x="1482157" y="2233725"/>
            <a:ext cx="557100" cy="795000"/>
          </a:xfrm>
          <a:prstGeom prst="straightConnector1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219" name="Google Shape;219;p19"/>
          <p:cNvCxnSpPr>
            <a:stCxn id="205" idx="2"/>
            <a:endCxn id="194" idx="1"/>
          </p:cNvCxnSpPr>
          <p:nvPr/>
        </p:nvCxnSpPr>
        <p:spPr>
          <a:xfrm flipH="1" rot="10800000">
            <a:off x="1482157" y="1987725"/>
            <a:ext cx="557100" cy="246000"/>
          </a:xfrm>
          <a:prstGeom prst="straightConnector1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220" name="Google Shape;220;p19"/>
          <p:cNvCxnSpPr>
            <a:stCxn id="205" idx="2"/>
            <a:endCxn id="193" idx="1"/>
          </p:cNvCxnSpPr>
          <p:nvPr/>
        </p:nvCxnSpPr>
        <p:spPr>
          <a:xfrm flipH="1" rot="10800000">
            <a:off x="1482157" y="1473225"/>
            <a:ext cx="543900" cy="760500"/>
          </a:xfrm>
          <a:prstGeom prst="straightConnector1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221" name="Google Shape;221;p19"/>
          <p:cNvCxnSpPr>
            <a:stCxn id="193" idx="3"/>
            <a:endCxn id="201" idx="5"/>
          </p:cNvCxnSpPr>
          <p:nvPr/>
        </p:nvCxnSpPr>
        <p:spPr>
          <a:xfrm>
            <a:off x="3187525" y="1473100"/>
            <a:ext cx="3935700" cy="1408500"/>
          </a:xfrm>
          <a:prstGeom prst="straightConnector1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222" name="Google Shape;222;p19"/>
          <p:cNvCxnSpPr>
            <a:stCxn id="218" idx="3"/>
          </p:cNvCxnSpPr>
          <p:nvPr/>
        </p:nvCxnSpPr>
        <p:spPr>
          <a:xfrm flipH="1" rot="10800000">
            <a:off x="3950425" y="2183925"/>
            <a:ext cx="2928300" cy="844800"/>
          </a:xfrm>
          <a:prstGeom prst="straightConnector1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223" name="Google Shape;223;p19"/>
          <p:cNvCxnSpPr>
            <a:stCxn id="196" idx="3"/>
            <a:endCxn id="201" idx="5"/>
          </p:cNvCxnSpPr>
          <p:nvPr/>
        </p:nvCxnSpPr>
        <p:spPr>
          <a:xfrm>
            <a:off x="3838525" y="2499716"/>
            <a:ext cx="3284700" cy="381900"/>
          </a:xfrm>
          <a:prstGeom prst="straightConnector1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224" name="Google Shape;224;p19"/>
          <p:cNvCxnSpPr>
            <a:stCxn id="198" idx="3"/>
            <a:endCxn id="199" idx="5"/>
          </p:cNvCxnSpPr>
          <p:nvPr/>
        </p:nvCxnSpPr>
        <p:spPr>
          <a:xfrm flipH="1" rot="10800000">
            <a:off x="3435150" y="3201141"/>
            <a:ext cx="994500" cy="325200"/>
          </a:xfrm>
          <a:prstGeom prst="straightConnector1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225" name="Google Shape;225;p19"/>
          <p:cNvCxnSpPr>
            <a:stCxn id="195" idx="3"/>
            <a:endCxn id="226" idx="5"/>
          </p:cNvCxnSpPr>
          <p:nvPr/>
        </p:nvCxnSpPr>
        <p:spPr>
          <a:xfrm>
            <a:off x="4000225" y="4072363"/>
            <a:ext cx="200700" cy="147600"/>
          </a:xfrm>
          <a:prstGeom prst="straightConnector1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227" name="Google Shape;227;p19"/>
          <p:cNvCxnSpPr>
            <a:stCxn id="197" idx="3"/>
            <a:endCxn id="228" idx="5"/>
          </p:cNvCxnSpPr>
          <p:nvPr/>
        </p:nvCxnSpPr>
        <p:spPr>
          <a:xfrm flipH="1" rot="10800000">
            <a:off x="2844325" y="4572778"/>
            <a:ext cx="1432800" cy="121800"/>
          </a:xfrm>
          <a:prstGeom prst="straightConnector1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229" name="Google Shape;229;p19"/>
          <p:cNvCxnSpPr>
            <a:stCxn id="197" idx="3"/>
            <a:endCxn id="230" idx="5"/>
          </p:cNvCxnSpPr>
          <p:nvPr/>
        </p:nvCxnSpPr>
        <p:spPr>
          <a:xfrm>
            <a:off x="2844325" y="4694578"/>
            <a:ext cx="1356600" cy="211200"/>
          </a:xfrm>
          <a:prstGeom prst="straightConnector1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231" name="Google Shape;231;p19"/>
          <p:cNvCxnSpPr>
            <a:stCxn id="193" idx="3"/>
            <a:endCxn id="202" idx="5"/>
          </p:cNvCxnSpPr>
          <p:nvPr/>
        </p:nvCxnSpPr>
        <p:spPr>
          <a:xfrm>
            <a:off x="3187525" y="1473100"/>
            <a:ext cx="3691200" cy="710700"/>
          </a:xfrm>
          <a:prstGeom prst="straightConnector1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214" name="Google Shape;214;p19"/>
          <p:cNvSpPr/>
          <p:nvPr/>
        </p:nvSpPr>
        <p:spPr>
          <a:xfrm>
            <a:off x="76200" y="3915400"/>
            <a:ext cx="1585200" cy="417900"/>
          </a:xfrm>
          <a:prstGeom prst="parallelogram">
            <a:avLst>
              <a:gd fmla="val 62667" name="adj"/>
            </a:avLst>
          </a:prstGeom>
          <a:solidFill>
            <a:srgbClr val="00FF00"/>
          </a:solidFill>
          <a:ln cap="flat" cmpd="sng" w="1905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222775" lIns="222775" spcFirstLastPara="1" rIns="222775" wrap="square" tIns="2227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Single Models</a:t>
            </a:r>
            <a:endParaRPr/>
          </a:p>
        </p:txBody>
      </p:sp>
      <p:sp>
        <p:nvSpPr>
          <p:cNvPr id="207" name="Google Shape;207;p19"/>
          <p:cNvSpPr/>
          <p:nvPr/>
        </p:nvSpPr>
        <p:spPr>
          <a:xfrm>
            <a:off x="4207550" y="3775900"/>
            <a:ext cx="2018700" cy="222300"/>
          </a:xfrm>
          <a:prstGeom prst="parallelogram">
            <a:avLst>
              <a:gd fmla="val 62667" name="adj"/>
            </a:avLst>
          </a:prstGeom>
          <a:noFill/>
          <a:ln cap="flat" cmpd="sng" w="1905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222775" lIns="222775" spcFirstLastPara="1" rIns="222775" wrap="square" tIns="2227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500"/>
              <a:t>Global score</a:t>
            </a:r>
            <a:endParaRPr sz="1500"/>
          </a:p>
        </p:txBody>
      </p:sp>
      <p:sp>
        <p:nvSpPr>
          <p:cNvPr id="226" name="Google Shape;226;p19"/>
          <p:cNvSpPr/>
          <p:nvPr/>
        </p:nvSpPr>
        <p:spPr>
          <a:xfrm>
            <a:off x="4131350" y="4108850"/>
            <a:ext cx="2018700" cy="222300"/>
          </a:xfrm>
          <a:prstGeom prst="parallelogram">
            <a:avLst>
              <a:gd fmla="val 62667" name="adj"/>
            </a:avLst>
          </a:prstGeom>
          <a:solidFill>
            <a:srgbClr val="00FF00"/>
          </a:solidFill>
          <a:ln cap="flat" cmpd="sng" w="1905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222775" lIns="222775" spcFirstLastPara="1" rIns="222775" wrap="square" tIns="2227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500"/>
              <a:t>Local scores</a:t>
            </a:r>
            <a:endParaRPr sz="1500"/>
          </a:p>
        </p:txBody>
      </p:sp>
      <p:sp>
        <p:nvSpPr>
          <p:cNvPr id="228" name="Google Shape;228;p19"/>
          <p:cNvSpPr/>
          <p:nvPr/>
        </p:nvSpPr>
        <p:spPr>
          <a:xfrm>
            <a:off x="4207550" y="4461700"/>
            <a:ext cx="2018700" cy="222300"/>
          </a:xfrm>
          <a:prstGeom prst="parallelogram">
            <a:avLst>
              <a:gd fmla="val 62667" name="adj"/>
            </a:avLst>
          </a:prstGeom>
          <a:noFill/>
          <a:ln cap="flat" cmpd="sng" w="1905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222775" lIns="222775" spcFirstLastPara="1" rIns="222775" wrap="square" tIns="2227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500"/>
              <a:t>Global score</a:t>
            </a:r>
            <a:endParaRPr sz="1500"/>
          </a:p>
        </p:txBody>
      </p:sp>
      <p:sp>
        <p:nvSpPr>
          <p:cNvPr id="230" name="Google Shape;230;p19"/>
          <p:cNvSpPr/>
          <p:nvPr/>
        </p:nvSpPr>
        <p:spPr>
          <a:xfrm>
            <a:off x="4131350" y="4794650"/>
            <a:ext cx="2018700" cy="222300"/>
          </a:xfrm>
          <a:prstGeom prst="parallelogram">
            <a:avLst>
              <a:gd fmla="val 62667" name="adj"/>
            </a:avLst>
          </a:prstGeom>
          <a:solidFill>
            <a:srgbClr val="00FF00"/>
          </a:solidFill>
          <a:ln cap="flat" cmpd="sng" w="1905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222775" lIns="222775" spcFirstLastPara="1" rIns="222775" wrap="square" tIns="2227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500"/>
              <a:t>Local scores</a:t>
            </a:r>
            <a:endParaRPr sz="1500"/>
          </a:p>
        </p:txBody>
      </p:sp>
      <p:cxnSp>
        <p:nvCxnSpPr>
          <p:cNvPr id="232" name="Google Shape;232;p19"/>
          <p:cNvCxnSpPr>
            <a:stCxn id="226" idx="2"/>
            <a:endCxn id="203" idx="5"/>
          </p:cNvCxnSpPr>
          <p:nvPr/>
        </p:nvCxnSpPr>
        <p:spPr>
          <a:xfrm flipH="1" rot="10800000">
            <a:off x="6080396" y="3548000"/>
            <a:ext cx="798300" cy="672000"/>
          </a:xfrm>
          <a:prstGeom prst="straightConnector1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233" name="Google Shape;233;p19"/>
          <p:cNvCxnSpPr>
            <a:stCxn id="214" idx="1"/>
            <a:endCxn id="193" idx="1"/>
          </p:cNvCxnSpPr>
          <p:nvPr/>
        </p:nvCxnSpPr>
        <p:spPr>
          <a:xfrm flipH="1" rot="10800000">
            <a:off x="999743" y="1473100"/>
            <a:ext cx="1026300" cy="2442300"/>
          </a:xfrm>
          <a:prstGeom prst="straightConnector1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234" name="Google Shape;234;p19"/>
          <p:cNvCxnSpPr>
            <a:stCxn id="214" idx="1"/>
            <a:endCxn id="194" idx="1"/>
          </p:cNvCxnSpPr>
          <p:nvPr/>
        </p:nvCxnSpPr>
        <p:spPr>
          <a:xfrm flipH="1" rot="10800000">
            <a:off x="999743" y="1987600"/>
            <a:ext cx="1039500" cy="1927800"/>
          </a:xfrm>
          <a:prstGeom prst="straightConnector1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235" name="Google Shape;235;p19"/>
          <p:cNvCxnSpPr>
            <a:stCxn id="214" idx="1"/>
            <a:endCxn id="196" idx="1"/>
          </p:cNvCxnSpPr>
          <p:nvPr/>
        </p:nvCxnSpPr>
        <p:spPr>
          <a:xfrm flipH="1" rot="10800000">
            <a:off x="999743" y="2499700"/>
            <a:ext cx="1039500" cy="1415700"/>
          </a:xfrm>
          <a:prstGeom prst="straightConnector1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236" name="Google Shape;236;p19"/>
          <p:cNvCxnSpPr>
            <a:stCxn id="214" idx="1"/>
            <a:endCxn id="218" idx="1"/>
          </p:cNvCxnSpPr>
          <p:nvPr/>
        </p:nvCxnSpPr>
        <p:spPr>
          <a:xfrm flipH="1" rot="10800000">
            <a:off x="999743" y="3028600"/>
            <a:ext cx="1039500" cy="886800"/>
          </a:xfrm>
          <a:prstGeom prst="straightConnector1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237" name="Google Shape;237;p19"/>
          <p:cNvCxnSpPr>
            <a:stCxn id="214" idx="1"/>
            <a:endCxn id="198" idx="1"/>
          </p:cNvCxnSpPr>
          <p:nvPr/>
        </p:nvCxnSpPr>
        <p:spPr>
          <a:xfrm flipH="1" rot="10800000">
            <a:off x="999743" y="3526300"/>
            <a:ext cx="1039500" cy="389100"/>
          </a:xfrm>
          <a:prstGeom prst="straightConnector1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238" name="Google Shape;238;p19"/>
          <p:cNvCxnSpPr>
            <a:stCxn id="230" idx="2"/>
            <a:endCxn id="203" idx="5"/>
          </p:cNvCxnSpPr>
          <p:nvPr/>
        </p:nvCxnSpPr>
        <p:spPr>
          <a:xfrm flipH="1" rot="10800000">
            <a:off x="6080396" y="3548000"/>
            <a:ext cx="798300" cy="1357800"/>
          </a:xfrm>
          <a:prstGeom prst="straightConnector1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205" name="Google Shape;205;p19"/>
          <p:cNvSpPr/>
          <p:nvPr/>
        </p:nvSpPr>
        <p:spPr>
          <a:xfrm>
            <a:off x="76200" y="2024775"/>
            <a:ext cx="1536900" cy="417900"/>
          </a:xfrm>
          <a:prstGeom prst="parallelogram">
            <a:avLst>
              <a:gd fmla="val 62667" name="adj"/>
            </a:avLst>
          </a:prstGeom>
          <a:solidFill>
            <a:srgbClr val="00FF00"/>
          </a:solidFill>
          <a:ln cap="flat" cmpd="sng" w="1905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222775" lIns="222775" spcFirstLastPara="1" rIns="222775" wrap="square" tIns="2227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30 models</a:t>
            </a:r>
            <a:endParaRPr/>
          </a:p>
        </p:txBody>
      </p:sp>
      <p:sp>
        <p:nvSpPr>
          <p:cNvPr id="239" name="Google Shape;239;p19"/>
          <p:cNvSpPr/>
          <p:nvPr/>
        </p:nvSpPr>
        <p:spPr>
          <a:xfrm>
            <a:off x="-7050" y="1139350"/>
            <a:ext cx="1851600" cy="222300"/>
          </a:xfrm>
          <a:prstGeom prst="parallelogram">
            <a:avLst>
              <a:gd fmla="val 62667" name="adj"/>
            </a:avLst>
          </a:prstGeom>
          <a:solidFill>
            <a:srgbClr val="00FF00"/>
          </a:solidFill>
          <a:ln cap="flat" cmpd="sng" w="1905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222775" lIns="222775" spcFirstLastPara="1" rIns="222775" wrap="square" tIns="2227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500"/>
              <a:t>Sequences</a:t>
            </a:r>
            <a:endParaRPr sz="1500"/>
          </a:p>
        </p:txBody>
      </p:sp>
      <p:sp>
        <p:nvSpPr>
          <p:cNvPr id="240" name="Google Shape;240;p19"/>
          <p:cNvSpPr/>
          <p:nvPr/>
        </p:nvSpPr>
        <p:spPr>
          <a:xfrm>
            <a:off x="263850" y="1538275"/>
            <a:ext cx="1161600" cy="272700"/>
          </a:xfrm>
          <a:prstGeom prst="rect">
            <a:avLst/>
          </a:prstGeom>
          <a:solidFill>
            <a:srgbClr val="00FF00"/>
          </a:solidFill>
          <a:ln cap="flat" cmpd="sng" w="1905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01275" lIns="101275" spcFirstLastPara="1" rIns="101275" wrap="square" tIns="1012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500"/>
              <a:t>MultiFOLD</a:t>
            </a:r>
            <a:endParaRPr sz="1500"/>
          </a:p>
        </p:txBody>
      </p:sp>
      <p:cxnSp>
        <p:nvCxnSpPr>
          <p:cNvPr id="241" name="Google Shape;241;p19"/>
          <p:cNvCxnSpPr>
            <a:stCxn id="239" idx="3"/>
            <a:endCxn id="240" idx="0"/>
          </p:cNvCxnSpPr>
          <p:nvPr/>
        </p:nvCxnSpPr>
        <p:spPr>
          <a:xfrm flipH="1">
            <a:off x="844596" y="1361650"/>
            <a:ext cx="4500" cy="176700"/>
          </a:xfrm>
          <a:prstGeom prst="straightConnector1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242" name="Google Shape;242;p19"/>
          <p:cNvCxnSpPr>
            <a:stCxn id="240" idx="2"/>
            <a:endCxn id="205" idx="0"/>
          </p:cNvCxnSpPr>
          <p:nvPr/>
        </p:nvCxnSpPr>
        <p:spPr>
          <a:xfrm>
            <a:off x="844650" y="1810975"/>
            <a:ext cx="0" cy="213900"/>
          </a:xfrm>
          <a:prstGeom prst="straightConnector1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211" name="Google Shape;211;p19"/>
          <p:cNvSpPr/>
          <p:nvPr/>
        </p:nvSpPr>
        <p:spPr>
          <a:xfrm>
            <a:off x="27900" y="4583425"/>
            <a:ext cx="1854300" cy="222300"/>
          </a:xfrm>
          <a:prstGeom prst="parallelogram">
            <a:avLst>
              <a:gd fmla="val 62667" name="adj"/>
            </a:avLst>
          </a:prstGeom>
          <a:solidFill>
            <a:srgbClr val="00FF00"/>
          </a:solidFill>
          <a:ln cap="flat" cmpd="sng" w="1905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222775" lIns="222775" spcFirstLastPara="1" rIns="222775" wrap="square" tIns="2227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500"/>
              <a:t>Sequences</a:t>
            </a:r>
            <a:endParaRPr sz="1500"/>
          </a:p>
        </p:txBody>
      </p:sp>
      <p:sp>
        <p:nvSpPr>
          <p:cNvPr id="218" name="Google Shape;218;p19"/>
          <p:cNvSpPr/>
          <p:nvPr/>
        </p:nvSpPr>
        <p:spPr>
          <a:xfrm>
            <a:off x="2039125" y="2892375"/>
            <a:ext cx="1911300" cy="272700"/>
          </a:xfrm>
          <a:prstGeom prst="rect">
            <a:avLst/>
          </a:prstGeom>
          <a:solidFill>
            <a:srgbClr val="00FF00"/>
          </a:solidFill>
          <a:ln cap="flat" cmpd="sng" w="1905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01275" lIns="101275" spcFirstLastPara="1" rIns="101275" wrap="square" tIns="1012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500"/>
              <a:t>QSscoreOfficialJury</a:t>
            </a:r>
            <a:endParaRPr sz="1500"/>
          </a:p>
        </p:txBody>
      </p:sp>
      <p:sp>
        <p:nvSpPr>
          <p:cNvPr id="243" name="Google Shape;243;p1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7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p2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Methods: MultiFOLD</a:t>
            </a:r>
            <a:endParaRPr/>
          </a:p>
        </p:txBody>
      </p:sp>
      <p:pic>
        <p:nvPicPr>
          <p:cNvPr id="249" name="Google Shape;249;p20"/>
          <p:cNvPicPr preferRelativeResize="0"/>
          <p:nvPr/>
        </p:nvPicPr>
        <p:blipFill rotWithShape="1">
          <a:blip r:embed="rId3">
            <a:alphaModFix/>
          </a:blip>
          <a:srcRect b="0" l="0" r="0" t="25827"/>
          <a:stretch/>
        </p:blipFill>
        <p:spPr>
          <a:xfrm>
            <a:off x="7146725" y="0"/>
            <a:ext cx="1944425" cy="721150"/>
          </a:xfrm>
          <a:prstGeom prst="rect">
            <a:avLst/>
          </a:prstGeom>
          <a:noFill/>
          <a:ln>
            <a:noFill/>
          </a:ln>
        </p:spPr>
      </p:pic>
      <p:sp>
        <p:nvSpPr>
          <p:cNvPr id="250" name="Google Shape;250;p20"/>
          <p:cNvSpPr/>
          <p:nvPr/>
        </p:nvSpPr>
        <p:spPr>
          <a:xfrm>
            <a:off x="2799650" y="2274600"/>
            <a:ext cx="1536900" cy="417900"/>
          </a:xfrm>
          <a:prstGeom prst="parallelogram">
            <a:avLst>
              <a:gd fmla="val 62667" name="adj"/>
            </a:avLst>
          </a:prstGeom>
          <a:solidFill>
            <a:srgbClr val="00FF00"/>
          </a:solidFill>
          <a:ln cap="flat" cmpd="sng" w="1905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222775" lIns="222775" spcFirstLastPara="1" rIns="222775" wrap="square" tIns="2227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20 models</a:t>
            </a:r>
            <a:endParaRPr/>
          </a:p>
        </p:txBody>
      </p:sp>
      <p:sp>
        <p:nvSpPr>
          <p:cNvPr id="251" name="Google Shape;251;p20"/>
          <p:cNvSpPr/>
          <p:nvPr/>
        </p:nvSpPr>
        <p:spPr>
          <a:xfrm>
            <a:off x="2792100" y="1078100"/>
            <a:ext cx="1876800" cy="222300"/>
          </a:xfrm>
          <a:prstGeom prst="parallelogram">
            <a:avLst>
              <a:gd fmla="val 62667" name="adj"/>
            </a:avLst>
          </a:prstGeom>
          <a:solidFill>
            <a:srgbClr val="00FF00"/>
          </a:solidFill>
          <a:ln cap="flat" cmpd="sng" w="1905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222775" lIns="222775" spcFirstLastPara="1" rIns="222775" wrap="square" tIns="2227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500"/>
              <a:t>Sequences</a:t>
            </a:r>
            <a:endParaRPr sz="1500"/>
          </a:p>
        </p:txBody>
      </p:sp>
      <p:sp>
        <p:nvSpPr>
          <p:cNvPr id="252" name="Google Shape;252;p20"/>
          <p:cNvSpPr/>
          <p:nvPr/>
        </p:nvSpPr>
        <p:spPr>
          <a:xfrm>
            <a:off x="1299625" y="1614475"/>
            <a:ext cx="2038200" cy="272700"/>
          </a:xfrm>
          <a:prstGeom prst="rect">
            <a:avLst/>
          </a:prstGeom>
          <a:solidFill>
            <a:srgbClr val="00FF00"/>
          </a:solidFill>
          <a:ln cap="flat" cmpd="sng" w="1905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01275" lIns="101275" spcFirstLastPara="1" rIns="101275" wrap="square" tIns="1012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500"/>
              <a:t>LocalColabFold 1.0.0</a:t>
            </a:r>
            <a:endParaRPr sz="1500"/>
          </a:p>
        </p:txBody>
      </p:sp>
      <p:sp>
        <p:nvSpPr>
          <p:cNvPr id="253" name="Google Shape;253;p20"/>
          <p:cNvSpPr/>
          <p:nvPr/>
        </p:nvSpPr>
        <p:spPr>
          <a:xfrm>
            <a:off x="3962400" y="1614475"/>
            <a:ext cx="2038200" cy="272700"/>
          </a:xfrm>
          <a:prstGeom prst="rect">
            <a:avLst/>
          </a:prstGeom>
          <a:solidFill>
            <a:srgbClr val="00FF00"/>
          </a:solidFill>
          <a:ln cap="flat" cmpd="sng" w="1905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01275" lIns="101275" spcFirstLastPara="1" rIns="101275" wrap="square" tIns="1012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500"/>
              <a:t>LocalColabFold 1.3.0</a:t>
            </a:r>
            <a:endParaRPr sz="1500"/>
          </a:p>
        </p:txBody>
      </p:sp>
      <p:sp>
        <p:nvSpPr>
          <p:cNvPr id="254" name="Google Shape;254;p20"/>
          <p:cNvSpPr/>
          <p:nvPr/>
        </p:nvSpPr>
        <p:spPr>
          <a:xfrm>
            <a:off x="2472200" y="4126475"/>
            <a:ext cx="2038200" cy="272700"/>
          </a:xfrm>
          <a:prstGeom prst="rect">
            <a:avLst/>
          </a:prstGeom>
          <a:solidFill>
            <a:srgbClr val="00FF00"/>
          </a:solidFill>
          <a:ln cap="flat" cmpd="sng" w="1905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01275" lIns="101275" spcFirstLastPara="1" rIns="101275" wrap="square" tIns="1012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500"/>
              <a:t>LocalColabFold 1.3.0</a:t>
            </a:r>
            <a:endParaRPr sz="1500"/>
          </a:p>
        </p:txBody>
      </p:sp>
      <p:sp>
        <p:nvSpPr>
          <p:cNvPr id="255" name="Google Shape;255;p20"/>
          <p:cNvSpPr/>
          <p:nvPr/>
        </p:nvSpPr>
        <p:spPr>
          <a:xfrm>
            <a:off x="2564450" y="3006438"/>
            <a:ext cx="2007300" cy="272700"/>
          </a:xfrm>
          <a:prstGeom prst="rect">
            <a:avLst/>
          </a:prstGeom>
          <a:solidFill>
            <a:srgbClr val="00FF00"/>
          </a:solidFill>
          <a:ln cap="flat" cmpd="sng" w="1905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01275" lIns="101275" spcFirstLastPara="1" rIns="101275" wrap="square" tIns="1012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500"/>
              <a:t>ModFOLDdockR</a:t>
            </a:r>
            <a:endParaRPr sz="1500"/>
          </a:p>
        </p:txBody>
      </p:sp>
      <p:sp>
        <p:nvSpPr>
          <p:cNvPr id="256" name="Google Shape;256;p20"/>
          <p:cNvSpPr/>
          <p:nvPr/>
        </p:nvSpPr>
        <p:spPr>
          <a:xfrm>
            <a:off x="1872750" y="3493863"/>
            <a:ext cx="1536900" cy="417900"/>
          </a:xfrm>
          <a:prstGeom prst="parallelogram">
            <a:avLst>
              <a:gd fmla="val 62667" name="adj"/>
            </a:avLst>
          </a:prstGeom>
          <a:solidFill>
            <a:srgbClr val="00FF00"/>
          </a:solidFill>
          <a:ln cap="flat" cmpd="sng" w="1905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222775" lIns="222775" spcFirstLastPara="1" rIns="222775" wrap="square" tIns="2227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Top 5 models</a:t>
            </a:r>
            <a:endParaRPr/>
          </a:p>
        </p:txBody>
      </p:sp>
      <p:sp>
        <p:nvSpPr>
          <p:cNvPr id="257" name="Google Shape;257;p20"/>
          <p:cNvSpPr/>
          <p:nvPr/>
        </p:nvSpPr>
        <p:spPr>
          <a:xfrm>
            <a:off x="3409650" y="3571863"/>
            <a:ext cx="1876800" cy="222300"/>
          </a:xfrm>
          <a:prstGeom prst="parallelogram">
            <a:avLst>
              <a:gd fmla="val 62667" name="adj"/>
            </a:avLst>
          </a:prstGeom>
          <a:solidFill>
            <a:srgbClr val="00FF00"/>
          </a:solidFill>
          <a:ln cap="flat" cmpd="sng" w="1905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222775" lIns="222775" spcFirstLastPara="1" rIns="222775" wrap="square" tIns="2227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500"/>
              <a:t>Sequences</a:t>
            </a:r>
            <a:endParaRPr sz="1500"/>
          </a:p>
        </p:txBody>
      </p:sp>
      <p:sp>
        <p:nvSpPr>
          <p:cNvPr id="258" name="Google Shape;258;p20"/>
          <p:cNvSpPr/>
          <p:nvPr/>
        </p:nvSpPr>
        <p:spPr>
          <a:xfrm>
            <a:off x="2738300" y="4689575"/>
            <a:ext cx="1536900" cy="417900"/>
          </a:xfrm>
          <a:prstGeom prst="parallelogram">
            <a:avLst>
              <a:gd fmla="val 62667" name="adj"/>
            </a:avLst>
          </a:prstGeom>
          <a:solidFill>
            <a:srgbClr val="00FF00"/>
          </a:solidFill>
          <a:ln cap="flat" cmpd="sng" w="1905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222775" lIns="222775" spcFirstLastPara="1" rIns="222775" wrap="square" tIns="2227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10 models</a:t>
            </a:r>
            <a:endParaRPr/>
          </a:p>
        </p:txBody>
      </p:sp>
      <p:sp>
        <p:nvSpPr>
          <p:cNvPr id="259" name="Google Shape;259;p20"/>
          <p:cNvSpPr/>
          <p:nvPr/>
        </p:nvSpPr>
        <p:spPr>
          <a:xfrm>
            <a:off x="6000600" y="3392100"/>
            <a:ext cx="2083200" cy="417900"/>
          </a:xfrm>
          <a:prstGeom prst="parallelogram">
            <a:avLst>
              <a:gd fmla="val 62667" name="adj"/>
            </a:avLst>
          </a:prstGeom>
          <a:solidFill>
            <a:srgbClr val="00FF00"/>
          </a:solidFill>
          <a:ln cap="flat" cmpd="sng" w="1905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222775" lIns="222775" spcFirstLastPara="1" rIns="222775" wrap="square" tIns="2227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/>
              <a:t>30 reference models</a:t>
            </a:r>
            <a:endParaRPr b="1"/>
          </a:p>
        </p:txBody>
      </p:sp>
      <p:cxnSp>
        <p:nvCxnSpPr>
          <p:cNvPr id="260" name="Google Shape;260;p20"/>
          <p:cNvCxnSpPr>
            <a:stCxn id="251" idx="3"/>
            <a:endCxn id="252" idx="0"/>
          </p:cNvCxnSpPr>
          <p:nvPr/>
        </p:nvCxnSpPr>
        <p:spPr>
          <a:xfrm flipH="1">
            <a:off x="2318646" y="1300400"/>
            <a:ext cx="1342200" cy="314100"/>
          </a:xfrm>
          <a:prstGeom prst="straightConnector1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261" name="Google Shape;261;p20"/>
          <p:cNvCxnSpPr>
            <a:stCxn id="251" idx="4"/>
            <a:endCxn id="253" idx="0"/>
          </p:cNvCxnSpPr>
          <p:nvPr/>
        </p:nvCxnSpPr>
        <p:spPr>
          <a:xfrm>
            <a:off x="3730500" y="1300400"/>
            <a:ext cx="1251000" cy="314100"/>
          </a:xfrm>
          <a:prstGeom prst="straightConnector1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262" name="Google Shape;262;p20"/>
          <p:cNvCxnSpPr>
            <a:stCxn id="252" idx="2"/>
            <a:endCxn id="250" idx="0"/>
          </p:cNvCxnSpPr>
          <p:nvPr/>
        </p:nvCxnSpPr>
        <p:spPr>
          <a:xfrm>
            <a:off x="2318725" y="1887175"/>
            <a:ext cx="1249500" cy="387300"/>
          </a:xfrm>
          <a:prstGeom prst="straightConnector1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263" name="Google Shape;263;p20"/>
          <p:cNvCxnSpPr>
            <a:stCxn id="253" idx="2"/>
            <a:endCxn id="250" idx="1"/>
          </p:cNvCxnSpPr>
          <p:nvPr/>
        </p:nvCxnSpPr>
        <p:spPr>
          <a:xfrm flipH="1">
            <a:off x="3699000" y="1887175"/>
            <a:ext cx="1282500" cy="387300"/>
          </a:xfrm>
          <a:prstGeom prst="straightConnector1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264" name="Google Shape;264;p20"/>
          <p:cNvCxnSpPr>
            <a:stCxn id="250" idx="4"/>
            <a:endCxn id="255" idx="0"/>
          </p:cNvCxnSpPr>
          <p:nvPr/>
        </p:nvCxnSpPr>
        <p:spPr>
          <a:xfrm>
            <a:off x="3568100" y="2692500"/>
            <a:ext cx="0" cy="313800"/>
          </a:xfrm>
          <a:prstGeom prst="straightConnector1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265" name="Google Shape;265;p20"/>
          <p:cNvCxnSpPr>
            <a:stCxn id="255" idx="2"/>
            <a:endCxn id="256" idx="1"/>
          </p:cNvCxnSpPr>
          <p:nvPr/>
        </p:nvCxnSpPr>
        <p:spPr>
          <a:xfrm flipH="1">
            <a:off x="2772200" y="3279138"/>
            <a:ext cx="795900" cy="214800"/>
          </a:xfrm>
          <a:prstGeom prst="straightConnector1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266" name="Google Shape;266;p20"/>
          <p:cNvCxnSpPr>
            <a:stCxn id="256" idx="4"/>
            <a:endCxn id="254" idx="0"/>
          </p:cNvCxnSpPr>
          <p:nvPr/>
        </p:nvCxnSpPr>
        <p:spPr>
          <a:xfrm>
            <a:off x="2641200" y="3911763"/>
            <a:ext cx="850200" cy="214800"/>
          </a:xfrm>
          <a:prstGeom prst="straightConnector1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267" name="Google Shape;267;p20"/>
          <p:cNvCxnSpPr>
            <a:stCxn id="257" idx="3"/>
            <a:endCxn id="254" idx="0"/>
          </p:cNvCxnSpPr>
          <p:nvPr/>
        </p:nvCxnSpPr>
        <p:spPr>
          <a:xfrm flipH="1">
            <a:off x="3491196" y="3794163"/>
            <a:ext cx="787200" cy="332400"/>
          </a:xfrm>
          <a:prstGeom prst="straightConnector1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268" name="Google Shape;268;p20"/>
          <p:cNvCxnSpPr>
            <a:stCxn id="254" idx="2"/>
            <a:endCxn id="258" idx="0"/>
          </p:cNvCxnSpPr>
          <p:nvPr/>
        </p:nvCxnSpPr>
        <p:spPr>
          <a:xfrm>
            <a:off x="3491300" y="4399175"/>
            <a:ext cx="15600" cy="290400"/>
          </a:xfrm>
          <a:prstGeom prst="straightConnector1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269" name="Google Shape;269;p20"/>
          <p:cNvCxnSpPr>
            <a:stCxn id="250" idx="2"/>
            <a:endCxn id="259" idx="5"/>
          </p:cNvCxnSpPr>
          <p:nvPr/>
        </p:nvCxnSpPr>
        <p:spPr>
          <a:xfrm>
            <a:off x="4205607" y="2483550"/>
            <a:ext cx="1926000" cy="1117500"/>
          </a:xfrm>
          <a:prstGeom prst="straightConnector1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270" name="Google Shape;270;p20"/>
          <p:cNvCxnSpPr>
            <a:stCxn id="258" idx="2"/>
            <a:endCxn id="259" idx="5"/>
          </p:cNvCxnSpPr>
          <p:nvPr/>
        </p:nvCxnSpPr>
        <p:spPr>
          <a:xfrm flipH="1" rot="10800000">
            <a:off x="4144257" y="3601025"/>
            <a:ext cx="1987200" cy="1297500"/>
          </a:xfrm>
          <a:prstGeom prst="straightConnector1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271" name="Google Shape;271;p2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5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Google Shape;276;p21"/>
          <p:cNvSpPr txBox="1"/>
          <p:nvPr>
            <p:ph type="title"/>
          </p:nvPr>
        </p:nvSpPr>
        <p:spPr>
          <a:xfrm>
            <a:off x="311700" y="445025"/>
            <a:ext cx="67722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-GB" sz="2020"/>
              <a:t>Question: Where do you think are you particularly good?</a:t>
            </a:r>
            <a:endParaRPr sz="2020"/>
          </a:p>
        </p:txBody>
      </p:sp>
      <p:pic>
        <p:nvPicPr>
          <p:cNvPr id="277" name="Google Shape;277;p21"/>
          <p:cNvPicPr preferRelativeResize="0"/>
          <p:nvPr/>
        </p:nvPicPr>
        <p:blipFill rotWithShape="1">
          <a:blip r:embed="rId3">
            <a:alphaModFix/>
          </a:blip>
          <a:srcRect b="0" l="0" r="0" t="25827"/>
          <a:stretch/>
        </p:blipFill>
        <p:spPr>
          <a:xfrm>
            <a:off x="7146725" y="0"/>
            <a:ext cx="1944425" cy="721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78" name="Google Shape;278;p21" title="Chart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33450" y="1601600"/>
            <a:ext cx="1918326" cy="1736702"/>
          </a:xfrm>
          <a:prstGeom prst="rect">
            <a:avLst/>
          </a:prstGeom>
          <a:noFill/>
          <a:ln>
            <a:noFill/>
          </a:ln>
        </p:spPr>
      </p:pic>
      <p:pic>
        <p:nvPicPr>
          <p:cNvPr id="279" name="Google Shape;279;p21" title="Chart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082900" y="1655750"/>
            <a:ext cx="1913715" cy="1725350"/>
          </a:xfrm>
          <a:prstGeom prst="rect">
            <a:avLst/>
          </a:prstGeom>
          <a:noFill/>
          <a:ln>
            <a:noFill/>
          </a:ln>
        </p:spPr>
      </p:pic>
      <p:sp>
        <p:nvSpPr>
          <p:cNvPr id="280" name="Google Shape;280;p21"/>
          <p:cNvSpPr txBox="1"/>
          <p:nvPr/>
        </p:nvSpPr>
        <p:spPr>
          <a:xfrm>
            <a:off x="311700" y="868425"/>
            <a:ext cx="66003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Predicted fold score versus oligo-lDDT scores for all </a:t>
            </a:r>
            <a:r>
              <a:rPr i="1" lang="en-GB"/>
              <a:t>homomeric</a:t>
            </a:r>
            <a:r>
              <a:rPr lang="en-GB"/>
              <a:t> targets</a:t>
            </a:r>
            <a:endParaRPr/>
          </a:p>
        </p:txBody>
      </p:sp>
      <p:pic>
        <p:nvPicPr>
          <p:cNvPr id="281" name="Google Shape;281;p21" title="Chart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868800" y="1637913"/>
            <a:ext cx="1918325" cy="1761015"/>
          </a:xfrm>
          <a:prstGeom prst="rect">
            <a:avLst/>
          </a:prstGeom>
          <a:noFill/>
          <a:ln>
            <a:noFill/>
          </a:ln>
        </p:spPr>
      </p:pic>
      <p:sp>
        <p:nvSpPr>
          <p:cNvPr id="282" name="Google Shape;282;p21"/>
          <p:cNvSpPr txBox="1"/>
          <p:nvPr/>
        </p:nvSpPr>
        <p:spPr>
          <a:xfrm>
            <a:off x="1036300" y="1274350"/>
            <a:ext cx="14148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ModFOLDdock</a:t>
            </a:r>
            <a:endParaRPr/>
          </a:p>
        </p:txBody>
      </p:sp>
      <p:sp>
        <p:nvSpPr>
          <p:cNvPr id="283" name="Google Shape;283;p21"/>
          <p:cNvSpPr txBox="1"/>
          <p:nvPr/>
        </p:nvSpPr>
        <p:spPr>
          <a:xfrm>
            <a:off x="3452550" y="1274350"/>
            <a:ext cx="15072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ModFOLDdockR</a:t>
            </a:r>
            <a:endParaRPr/>
          </a:p>
        </p:txBody>
      </p:sp>
      <p:sp>
        <p:nvSpPr>
          <p:cNvPr id="284" name="Google Shape;284;p21"/>
          <p:cNvSpPr txBox="1"/>
          <p:nvPr/>
        </p:nvSpPr>
        <p:spPr>
          <a:xfrm>
            <a:off x="6217900" y="1274350"/>
            <a:ext cx="15072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ModFOLDdockS</a:t>
            </a:r>
            <a:endParaRPr/>
          </a:p>
        </p:txBody>
      </p:sp>
      <p:sp>
        <p:nvSpPr>
          <p:cNvPr id="285" name="Google Shape;285;p21"/>
          <p:cNvSpPr txBox="1"/>
          <p:nvPr/>
        </p:nvSpPr>
        <p:spPr>
          <a:xfrm>
            <a:off x="1665700" y="2743100"/>
            <a:ext cx="7854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r</a:t>
            </a:r>
            <a:r>
              <a:rPr lang="en-GB"/>
              <a:t>=0.55</a:t>
            </a:r>
            <a:endParaRPr/>
          </a:p>
        </p:txBody>
      </p:sp>
      <p:sp>
        <p:nvSpPr>
          <p:cNvPr id="286" name="Google Shape;286;p21"/>
          <p:cNvSpPr txBox="1"/>
          <p:nvPr/>
        </p:nvSpPr>
        <p:spPr>
          <a:xfrm>
            <a:off x="4213525" y="2795325"/>
            <a:ext cx="7854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r</a:t>
            </a:r>
            <a:r>
              <a:rPr lang="en-GB"/>
              <a:t>=0.55</a:t>
            </a:r>
            <a:endParaRPr/>
          </a:p>
        </p:txBody>
      </p:sp>
      <p:sp>
        <p:nvSpPr>
          <p:cNvPr id="287" name="Google Shape;287;p21"/>
          <p:cNvSpPr txBox="1"/>
          <p:nvPr/>
        </p:nvSpPr>
        <p:spPr>
          <a:xfrm>
            <a:off x="6912000" y="2833825"/>
            <a:ext cx="7854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r</a:t>
            </a:r>
            <a:r>
              <a:rPr lang="en-GB"/>
              <a:t>=0.51</a:t>
            </a:r>
            <a:endParaRPr/>
          </a:p>
        </p:txBody>
      </p:sp>
      <p:grpSp>
        <p:nvGrpSpPr>
          <p:cNvPr id="288" name="Google Shape;288;p21"/>
          <p:cNvGrpSpPr/>
          <p:nvPr/>
        </p:nvGrpSpPr>
        <p:grpSpPr>
          <a:xfrm>
            <a:off x="633452" y="3396788"/>
            <a:ext cx="7153673" cy="1764557"/>
            <a:chOff x="633452" y="3396788"/>
            <a:chExt cx="7153673" cy="1764557"/>
          </a:xfrm>
        </p:grpSpPr>
        <p:pic>
          <p:nvPicPr>
            <p:cNvPr id="289" name="Google Shape;289;p21" title="Chart"/>
            <p:cNvPicPr preferRelativeResize="0"/>
            <p:nvPr/>
          </p:nvPicPr>
          <p:blipFill>
            <a:blip r:embed="rId7">
              <a:alphaModFix/>
            </a:blip>
            <a:stretch>
              <a:fillRect/>
            </a:stretch>
          </p:blipFill>
          <p:spPr>
            <a:xfrm>
              <a:off x="633452" y="3416388"/>
              <a:ext cx="1918326" cy="172534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90" name="Google Shape;290;p21" title="Chart"/>
            <p:cNvPicPr preferRelativeResize="0"/>
            <p:nvPr/>
          </p:nvPicPr>
          <p:blipFill>
            <a:blip r:embed="rId8">
              <a:alphaModFix/>
            </a:blip>
            <a:stretch>
              <a:fillRect/>
            </a:stretch>
          </p:blipFill>
          <p:spPr>
            <a:xfrm>
              <a:off x="3080600" y="3414500"/>
              <a:ext cx="1918326" cy="172913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91" name="Google Shape;291;p21" title="Chart"/>
            <p:cNvPicPr preferRelativeResize="0"/>
            <p:nvPr/>
          </p:nvPicPr>
          <p:blipFill>
            <a:blip r:embed="rId9">
              <a:alphaModFix/>
            </a:blip>
            <a:stretch>
              <a:fillRect/>
            </a:stretch>
          </p:blipFill>
          <p:spPr>
            <a:xfrm>
              <a:off x="5868800" y="3396788"/>
              <a:ext cx="1918326" cy="176455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92" name="Google Shape;292;p21"/>
            <p:cNvSpPr txBox="1"/>
            <p:nvPr/>
          </p:nvSpPr>
          <p:spPr>
            <a:xfrm>
              <a:off x="1665700" y="4543100"/>
              <a:ext cx="785400" cy="400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/>
                <a:t>r</a:t>
              </a:r>
              <a:r>
                <a:rPr lang="en-GB"/>
                <a:t>=0.82</a:t>
              </a:r>
              <a:endParaRPr/>
            </a:p>
          </p:txBody>
        </p:sp>
        <p:sp>
          <p:nvSpPr>
            <p:cNvPr id="293" name="Google Shape;293;p21"/>
            <p:cNvSpPr txBox="1"/>
            <p:nvPr/>
          </p:nvSpPr>
          <p:spPr>
            <a:xfrm>
              <a:off x="4239950" y="4543100"/>
              <a:ext cx="785400" cy="400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/>
                <a:t>r</a:t>
              </a:r>
              <a:r>
                <a:rPr lang="en-GB"/>
                <a:t>=0.78</a:t>
              </a:r>
              <a:endParaRPr/>
            </a:p>
          </p:txBody>
        </p:sp>
        <p:sp>
          <p:nvSpPr>
            <p:cNvPr id="294" name="Google Shape;294;p21"/>
            <p:cNvSpPr txBox="1"/>
            <p:nvPr/>
          </p:nvSpPr>
          <p:spPr>
            <a:xfrm>
              <a:off x="6912000" y="4543100"/>
              <a:ext cx="785400" cy="400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/>
                <a:t>r</a:t>
              </a:r>
              <a:r>
                <a:rPr lang="en-GB"/>
                <a:t>=0.76</a:t>
              </a:r>
              <a:endParaRPr/>
            </a:p>
          </p:txBody>
        </p:sp>
      </p:grpSp>
      <p:grpSp>
        <p:nvGrpSpPr>
          <p:cNvPr id="295" name="Google Shape;295;p21"/>
          <p:cNvGrpSpPr/>
          <p:nvPr/>
        </p:nvGrpSpPr>
        <p:grpSpPr>
          <a:xfrm>
            <a:off x="975275" y="2009600"/>
            <a:ext cx="7962175" cy="1538400"/>
            <a:chOff x="975275" y="2009600"/>
            <a:chExt cx="7962175" cy="1538400"/>
          </a:xfrm>
        </p:grpSpPr>
        <p:sp>
          <p:nvSpPr>
            <p:cNvPr id="296" name="Google Shape;296;p21"/>
            <p:cNvSpPr/>
            <p:nvPr/>
          </p:nvSpPr>
          <p:spPr>
            <a:xfrm>
              <a:off x="1687650" y="2207000"/>
              <a:ext cx="701100" cy="525900"/>
            </a:xfrm>
            <a:prstGeom prst="ellipse">
              <a:avLst/>
            </a:prstGeom>
            <a:noFill/>
            <a:ln cap="flat" cmpd="sng" w="19050">
              <a:solidFill>
                <a:srgbClr val="FF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7" name="Google Shape;297;p21"/>
            <p:cNvSpPr/>
            <p:nvPr/>
          </p:nvSpPr>
          <p:spPr>
            <a:xfrm>
              <a:off x="4516325" y="2323125"/>
              <a:ext cx="405300" cy="354900"/>
            </a:xfrm>
            <a:prstGeom prst="ellipse">
              <a:avLst/>
            </a:prstGeom>
            <a:noFill/>
            <a:ln cap="flat" cmpd="sng" w="19050">
              <a:solidFill>
                <a:srgbClr val="FF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8" name="Google Shape;298;p21"/>
            <p:cNvSpPr/>
            <p:nvPr/>
          </p:nvSpPr>
          <p:spPr>
            <a:xfrm>
              <a:off x="6886175" y="2298775"/>
              <a:ext cx="780000" cy="525900"/>
            </a:xfrm>
            <a:prstGeom prst="ellipse">
              <a:avLst/>
            </a:prstGeom>
            <a:noFill/>
            <a:ln cap="flat" cmpd="sng" w="19050">
              <a:solidFill>
                <a:srgbClr val="FF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9" name="Google Shape;299;p21"/>
            <p:cNvSpPr txBox="1"/>
            <p:nvPr/>
          </p:nvSpPr>
          <p:spPr>
            <a:xfrm>
              <a:off x="2122700" y="2009600"/>
              <a:ext cx="1450800" cy="338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000">
                  <a:solidFill>
                    <a:srgbClr val="FF0000"/>
                  </a:solidFill>
                </a:rPr>
                <a:t>T1160 &amp; T1161</a:t>
              </a:r>
              <a:endParaRPr sz="1000">
                <a:solidFill>
                  <a:srgbClr val="FF0000"/>
                </a:solidFill>
              </a:endParaRPr>
            </a:p>
          </p:txBody>
        </p:sp>
        <p:sp>
          <p:nvSpPr>
            <p:cNvPr id="300" name="Google Shape;300;p21"/>
            <p:cNvSpPr txBox="1"/>
            <p:nvPr/>
          </p:nvSpPr>
          <p:spPr>
            <a:xfrm>
              <a:off x="4722025" y="2125263"/>
              <a:ext cx="1450800" cy="338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000">
                  <a:solidFill>
                    <a:srgbClr val="FF0000"/>
                  </a:solidFill>
                </a:rPr>
                <a:t>T1160 &amp; T1161</a:t>
              </a:r>
              <a:endParaRPr sz="1000">
                <a:solidFill>
                  <a:srgbClr val="FF0000"/>
                </a:solidFill>
              </a:endParaRPr>
            </a:p>
          </p:txBody>
        </p:sp>
        <p:sp>
          <p:nvSpPr>
            <p:cNvPr id="301" name="Google Shape;301;p21"/>
            <p:cNvSpPr txBox="1"/>
            <p:nvPr/>
          </p:nvSpPr>
          <p:spPr>
            <a:xfrm>
              <a:off x="7486650" y="2161800"/>
              <a:ext cx="1450800" cy="338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000">
                  <a:solidFill>
                    <a:srgbClr val="FF0000"/>
                  </a:solidFill>
                </a:rPr>
                <a:t>T1160 &amp; T1161</a:t>
              </a:r>
              <a:endParaRPr sz="1000">
                <a:solidFill>
                  <a:srgbClr val="FF0000"/>
                </a:solidFill>
              </a:endParaRPr>
            </a:p>
          </p:txBody>
        </p:sp>
        <p:sp>
          <p:nvSpPr>
            <p:cNvPr id="302" name="Google Shape;302;p21"/>
            <p:cNvSpPr txBox="1"/>
            <p:nvPr/>
          </p:nvSpPr>
          <p:spPr>
            <a:xfrm>
              <a:off x="975275" y="3194000"/>
              <a:ext cx="7721400" cy="354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i="1" lang="en-GB" sz="1100">
                  <a:solidFill>
                    <a:srgbClr val="FF0000"/>
                  </a:solidFill>
                </a:rPr>
                <a:t>“T1160 and T1161 have similar sequences but different conformations due to the crystallization conditions.”</a:t>
              </a:r>
              <a:endParaRPr i="1" sz="1100">
                <a:solidFill>
                  <a:srgbClr val="FF0000"/>
                </a:solidFill>
              </a:endParaRPr>
            </a:p>
          </p:txBody>
        </p:sp>
      </p:grpSp>
      <p:grpSp>
        <p:nvGrpSpPr>
          <p:cNvPr id="303" name="Google Shape;303;p21"/>
          <p:cNvGrpSpPr/>
          <p:nvPr/>
        </p:nvGrpSpPr>
        <p:grpSpPr>
          <a:xfrm>
            <a:off x="1965649" y="3452675"/>
            <a:ext cx="4324728" cy="1690827"/>
            <a:chOff x="1965649" y="3376475"/>
            <a:chExt cx="4324728" cy="1690827"/>
          </a:xfrm>
        </p:grpSpPr>
        <p:pic>
          <p:nvPicPr>
            <p:cNvPr id="304" name="Google Shape;304;p21"/>
            <p:cNvPicPr preferRelativeResize="0"/>
            <p:nvPr/>
          </p:nvPicPr>
          <p:blipFill>
            <a:blip r:embed="rId10">
              <a:alphaModFix/>
            </a:blip>
            <a:stretch>
              <a:fillRect/>
            </a:stretch>
          </p:blipFill>
          <p:spPr>
            <a:xfrm>
              <a:off x="4467902" y="3471800"/>
              <a:ext cx="1822475" cy="159550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05" name="Google Shape;305;p21"/>
            <p:cNvPicPr preferRelativeResize="0"/>
            <p:nvPr/>
          </p:nvPicPr>
          <p:blipFill>
            <a:blip r:embed="rId11">
              <a:alphaModFix/>
            </a:blip>
            <a:stretch>
              <a:fillRect/>
            </a:stretch>
          </p:blipFill>
          <p:spPr>
            <a:xfrm>
              <a:off x="1965649" y="3376475"/>
              <a:ext cx="1578949" cy="1690826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306" name="Google Shape;306;p2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1000"/>
                                        <p:tgtEl>
                                          <p:spTgt spid="30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