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4191000" cx="9144000"/>
  <p:notesSz cx="9144000" cy="4191000"/>
  <p:embeddedFontLst>
    <p:embeddedFont>
      <p:font typeface="Helvetica Neue"/>
      <p:regular r:id="rId25"/>
      <p:bold r:id="rId26"/>
      <p:italic r:id="rId27"/>
      <p:boldItalic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4ieMLoPirw4esDM6k16/FaJnk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AF7881-5EDF-4E8B-9498-C5DC8B565E52}">
  <a:tblStyle styleId="{4AAF7881-5EDF-4E8B-9498-C5DC8B565E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DA02A7F-8192-4467-8CE1-47B3DF72120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Gill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3981450"/>
            <a:ext cx="396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3981450"/>
            <a:ext cx="396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 txBox="1"/>
          <p:nvPr>
            <p:ph idx="12" type="sldNum"/>
          </p:nvPr>
        </p:nvSpPr>
        <p:spPr>
          <a:xfrm>
            <a:off x="5180013" y="3981450"/>
            <a:ext cx="3962400" cy="209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914400" y="2017713"/>
            <a:ext cx="7315200" cy="1649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028950" y="523875"/>
            <a:ext cx="3086100" cy="1414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685800" y="1299210"/>
            <a:ext cx="77724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371600" y="2346960"/>
            <a:ext cx="6400800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457200" y="167640"/>
            <a:ext cx="82296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457200" y="963930"/>
            <a:ext cx="8229600" cy="276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457200" y="167640"/>
            <a:ext cx="82296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457200" y="963930"/>
            <a:ext cx="3977640" cy="276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4709160" y="963930"/>
            <a:ext cx="3977640" cy="276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457200" y="167640"/>
            <a:ext cx="82296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167640"/>
            <a:ext cx="82296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963930"/>
            <a:ext cx="8229600" cy="2766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3108960" y="3897630"/>
            <a:ext cx="292608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9"/>
          <p:cNvSpPr txBox="1"/>
          <p:nvPr>
            <p:ph idx="10" type="dt"/>
          </p:nvPr>
        </p:nvSpPr>
        <p:spPr>
          <a:xfrm>
            <a:off x="45720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583680" y="3897630"/>
            <a:ext cx="2103120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maovshao.github.io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dmiip.sjtu.edu.cn/PLMSearch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734453" y="172794"/>
            <a:ext cx="7675093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PLMFold: Enhancing Protein Structure Prediction through MSA Quality Improvement with PLM-MSA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Reporter: Wei Liu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Department of Quantitative and Computational Biology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University of Southern California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Homepage: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https://maovshao.github.io/ 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338053" y="38114"/>
            <a:ext cx="6824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PLMAlign performs better on remote homology alignment</a:t>
            </a:r>
            <a:endParaRPr/>
          </a:p>
        </p:txBody>
      </p:sp>
      <p:sp>
        <p:nvSpPr>
          <p:cNvPr id="129" name="Google Shape;129;p10"/>
          <p:cNvSpPr txBox="1"/>
          <p:nvPr/>
        </p:nvSpPr>
        <p:spPr>
          <a:xfrm>
            <a:off x="4388286" y="1546014"/>
            <a:ext cx="4522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Owing to the use of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dot products of </a:t>
            </a:r>
            <a:r>
              <a:rPr lang="en-US" sz="1800">
                <a:solidFill>
                  <a:srgbClr val="FF0000"/>
                </a:solidFill>
              </a:rPr>
              <a:t>protein embeddings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calculate similarity instead of the original 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fixed substitution matrix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PLMAlign outperforms the SW and NW algorithm.</a:t>
            </a:r>
            <a:endParaRPr/>
          </a:p>
        </p:txBody>
      </p:sp>
      <p:pic>
        <p:nvPicPr>
          <p:cNvPr id="130" name="Google Shape;1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053" y="455885"/>
            <a:ext cx="3642533" cy="36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is “Good” MSA?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0" y="3676150"/>
            <a:ext cx="445849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[3] Zheng, W., Wuyun, Q., Li, Y. et al. Improving deep learning protein monomer and complex structure prediction using </a:t>
            </a:r>
            <a:r>
              <a:rPr lang="en-US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DeepMSA2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 with huge metagenomics data. </a:t>
            </a:r>
            <a:r>
              <a:rPr lang="en-US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 Methods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 21, 279–289 (2024). https://doi.org/10.1038/s41592-023-02130-4</a:t>
            </a:r>
            <a:endParaRPr/>
          </a:p>
        </p:txBody>
      </p:sp>
      <p:sp>
        <p:nvSpPr>
          <p:cNvPr id="139" name="Google Shape;139;p11"/>
          <p:cNvSpPr txBox="1"/>
          <p:nvPr/>
        </p:nvSpPr>
        <p:spPr>
          <a:xfrm>
            <a:off x="164798" y="1633835"/>
            <a:ext cx="3352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UcParenBoth"/>
            </a:pPr>
            <a:r>
              <a:rPr lang="en-US" sz="1800"/>
              <a:t>Evolutionary information</a:t>
            </a:r>
            <a:endParaRPr sz="1800"/>
          </a:p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UcParenBoth"/>
            </a:pPr>
            <a:r>
              <a:rPr lang="en-US" sz="1800"/>
              <a:t>Co-evolutionary information</a:t>
            </a:r>
            <a:endParaRPr/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043" y="17072"/>
            <a:ext cx="4113010" cy="413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is “Good” MSA?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0"/>
            <a:ext cx="3084851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200893" y="543223"/>
            <a:ext cx="4572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Balanced alignment coverage</a:t>
            </a:r>
            <a:r>
              <a:rPr lang="en-US" sz="1800"/>
              <a:t> (covers a reasonable region of the query sequence).</a:t>
            </a:r>
            <a:endParaRPr sz="1800"/>
          </a:p>
          <a:p>
            <a:pPr indent="-285750" lvl="0" marL="285750" rtl="0" algn="l"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</a:rPr>
              <a:t>Higher Neff</a:t>
            </a:r>
            <a:r>
              <a:rPr lang="en-US" sz="1800"/>
              <a:t> (Number of effective sequences in the MSA)</a:t>
            </a:r>
            <a:endParaRPr/>
          </a:p>
        </p:txBody>
      </p:sp>
      <p:sp>
        <p:nvSpPr>
          <p:cNvPr id="150" name="Google Shape;150;p12"/>
          <p:cNvSpPr txBox="1"/>
          <p:nvPr/>
        </p:nvSpPr>
        <p:spPr>
          <a:xfrm>
            <a:off x="0" y="3676150"/>
            <a:ext cx="445849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[3] Zheng, W., Wuyun, Q., Li, Y. et al. Improving deep learning protein monomer and complex structure prediction using </a:t>
            </a:r>
            <a:r>
              <a:rPr lang="en-US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DeepMSA2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 with huge metagenomics data. </a:t>
            </a:r>
            <a:r>
              <a:rPr lang="en-US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 Methods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 21, 279–289 (2024). https://doi.org/10.1038/s41592-023-02130-4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Bucket-Filter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76200" y="2338632"/>
            <a:ext cx="838200" cy="262800"/>
          </a:xfrm>
          <a:prstGeom prst="roundRect">
            <a:avLst>
              <a:gd fmla="val 16667" name="adj"/>
            </a:avLst>
          </a:prstGeom>
          <a:solidFill>
            <a:srgbClr val="97480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Query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1219200" y="876300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20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 Sim=0.99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233590" y="448926"/>
            <a:ext cx="644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buckets=[0, 0.2, 0.4, 0.6, 0.8, 1.0], max_bucket_num=</a:t>
            </a: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  <a:endParaRPr b="0" sz="120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2218213" y="876300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20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2 Sim=0.91</a:t>
            </a: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4212523" y="876300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20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4 Sim=0.83</a:t>
            </a: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3215368" y="876300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20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3 Sim=0.88</a:t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5209678" y="876300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20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5 Sim=0.81</a:t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1219200" y="1584226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521B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6 Sim=0.76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2218213" y="1584226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521B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7 Sim=0.73</a:t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4212523" y="1584226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521B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9 Sim=0.61</a:t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3215368" y="1584226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521B9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8 Sim=0.72</a:t>
            </a: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1219200" y="2909972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D883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12 Sim=0.31</a:t>
            </a: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1219200" y="2247099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37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10 Sim=0.55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2218213" y="2247099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9437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11 Sim=0.45</a:t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1219200" y="3504153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FF8AD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13 Sim=0.19</a:t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2218213" y="3504153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FF8AD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14 Sim=0.18</a:t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3215368" y="3504153"/>
            <a:ext cx="838200" cy="445866"/>
          </a:xfrm>
          <a:prstGeom prst="roundRect">
            <a:avLst>
              <a:gd fmla="val 16667" name="adj"/>
            </a:avLst>
          </a:prstGeom>
          <a:solidFill>
            <a:srgbClr val="FF8AD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15 Sim=0.11</a:t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1143000" y="800100"/>
            <a:ext cx="1981200" cy="3200400"/>
          </a:xfrm>
          <a:prstGeom prst="frame">
            <a:avLst>
              <a:gd fmla="val 0" name="adj1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2514600" y="8763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13"/>
          <p:cNvSpPr txBox="1"/>
          <p:nvPr/>
        </p:nvSpPr>
        <p:spPr>
          <a:xfrm>
            <a:off x="233590" y="722269"/>
            <a:ext cx="10641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Filtered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4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84" name="Google Shape;184;p14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PLM-MSA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>
            <a:off x="231985" y="386742"/>
            <a:ext cx="79723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MSA to </a:t>
            </a:r>
            <a:r>
              <a:rPr lang="en-US" sz="1800">
                <a:solidFill>
                  <a:srgbClr val="FF0000"/>
                </a:solidFill>
              </a:rPr>
              <a:t>Query Centered</a:t>
            </a:r>
            <a:r>
              <a:rPr lang="en-US" sz="1800"/>
              <a:t> MSA</a:t>
            </a:r>
            <a:endParaRPr sz="1800"/>
          </a:p>
        </p:txBody>
      </p:sp>
      <p:graphicFrame>
        <p:nvGraphicFramePr>
          <p:cNvPr id="186" name="Google Shape;186;p14"/>
          <p:cNvGraphicFramePr/>
          <p:nvPr/>
        </p:nvGraphicFramePr>
        <p:xfrm>
          <a:off x="762000" y="8795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{4AAF7881-5EDF-4E8B-9498-C5DC8B565E52}</a:tableStyleId>
              </a:tblPr>
              <a:tblGrid>
                <a:gridCol w="838200"/>
                <a:gridCol w="1752600"/>
                <a:gridCol w="1752600"/>
                <a:gridCol w="1828800"/>
                <a:gridCol w="144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Index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Sequence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PSA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(PLMAlign)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MSA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(</a:t>
                      </a:r>
                      <a:r>
                        <a:rPr lang="en-US" sz="1800" u="none" cap="none" strike="noStrike"/>
                        <a:t>Star Alignment)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MSA </a:t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(</a:t>
                      </a:r>
                      <a:r>
                        <a:rPr lang="en-US" sz="1800" u="none" cap="none" strike="noStrike"/>
                        <a:t>PLM-MSA)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Query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------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MRSSYYMRR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MRY–YMMRR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MRYRRY-RR</a:t>
                      </a:r>
                      <a:r>
                        <a:rPr lang="en-US" sz="1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--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MRSSYYMRRMRY–YMMRR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MRYRRY-RR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Target1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MRSSYYMRR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MRSSYYMRR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 vMerge="1"/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None/>
                      </a:pPr>
                      <a:r>
                        <a:rPr lang="en-US" sz="1600" u="none" cap="none" strike="noStrike"/>
                        <a:t>Target2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MRYYMMRRRR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MRRSYYMRR--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MRY–YMMRRRR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 vMerge="1"/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Target3</a:t>
                      </a:r>
                      <a:endParaRPr sz="16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MRYRRYRR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MRRSYYMRR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MRYRRY-RR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/>
                </a:tc>
                <a:tc vMerge="1"/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Ablation experiment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971" y="437014"/>
            <a:ext cx="4414029" cy="3515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5"/>
          <p:cNvGraphicFramePr/>
          <p:nvPr/>
        </p:nvGraphicFramePr>
        <p:xfrm>
          <a:off x="4876800" y="8143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{7DA02A7F-8192-4467-8CE1-47B3DF72120C}</a:tableStyleId>
              </a:tblPr>
              <a:tblGrid>
                <a:gridCol w="1052875"/>
                <a:gridCol w="496475"/>
                <a:gridCol w="452250"/>
                <a:gridCol w="440125"/>
                <a:gridCol w="452950"/>
                <a:gridCol w="459650"/>
                <a:gridCol w="395650"/>
              </a:tblGrid>
              <a:tr h="2816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Method</a:t>
                      </a:r>
                      <a:endParaRPr/>
                    </a:p>
                  </a:txBody>
                  <a:tcPr marT="59025" marB="59025" marR="59025" marL="59025" anchor="ctr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TM-score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54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T1026-D1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T1024-D1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T1029-D1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T1027-D1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T1024-D2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cap="none" strike="noStrike"/>
                        <a:t>AVERAGE</a:t>
                      </a:r>
                      <a:endParaRPr sz="1300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AlphaFold3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0.93184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0.98092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0.52769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0.60639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0.95836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0.8010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ColabFold</a:t>
                      </a:r>
                      <a:endParaRPr sz="1000" u="none" cap="none" strike="noStrike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0.89768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0.94601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0.53331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0.65202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0.95254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0.7963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PLMFold</a:t>
                      </a:r>
                      <a:endParaRPr sz="1000" u="none" cap="none" strike="noStrike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0.94962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0.94558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0.53158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0.62638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0.95607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0.8018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PLMFold_MODIFY</a:t>
                      </a:r>
                      <a:endParaRPr sz="1000" u="none" cap="none" strike="noStrike"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0.94962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0.94558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0.53158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0.62638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0.95607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0.8018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PLM-MSA-WO-BUCKET-FILTER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0.95126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0.94567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0.53282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0.60861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0.95244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0.7982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PLM-MSA-WO-COLABFOLDDB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0.86853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0.94451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0.53342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0.52689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0.95489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cap="none" strike="noStrike"/>
                        <a:t>0.7656</a:t>
                      </a:r>
                      <a:endParaRPr/>
                    </a:p>
                  </a:txBody>
                  <a:tcPr marT="59025" marB="59025" marR="59025" marL="59025">
                    <a:lnL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EE0E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15"/>
          <p:cNvSpPr/>
          <p:nvPr/>
        </p:nvSpPr>
        <p:spPr>
          <a:xfrm>
            <a:off x="74819" y="800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876300" y="1633835"/>
            <a:ext cx="7391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Plans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09" name="Google Shape;209;p17"/>
          <p:cNvSpPr txBox="1"/>
          <p:nvPr/>
        </p:nvSpPr>
        <p:spPr>
          <a:xfrm>
            <a:off x="338053" y="38114"/>
            <a:ext cx="17193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Future Plans</a:t>
            </a:r>
            <a:endParaRPr/>
          </a:p>
        </p:txBody>
      </p:sp>
      <p:sp>
        <p:nvSpPr>
          <p:cNvPr id="210" name="Google Shape;210;p17"/>
          <p:cNvSpPr txBox="1"/>
          <p:nvPr/>
        </p:nvSpPr>
        <p:spPr>
          <a:xfrm>
            <a:off x="457200" y="756672"/>
            <a:ext cx="8229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Improve the performance of PLMFold, especially on protein multimers.</a:t>
            </a:r>
            <a:endParaRPr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Design a indicator for measuring MSA quality (MSA score)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Quantify the improvement of MSA on accuracy estimates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876300" y="1710779"/>
            <a:ext cx="7391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Thanks for your attention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"/>
          <p:cNvSpPr/>
          <p:nvPr/>
        </p:nvSpPr>
        <p:spPr>
          <a:xfrm>
            <a:off x="76200" y="133357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213360" y="-1928"/>
            <a:ext cx="4495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Previous work: ColabFold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0" y="33909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ColabFold [1] speeds up single predictions by replacing AlphaFold2’s homology search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 the 40–60-fold faster MMseqs2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(Many-against-Many sequence searching)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0" y="3935105"/>
            <a:ext cx="912823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[1] </a:t>
            </a:r>
            <a:r>
              <a:rPr b="0" i="0" lang="en-US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Mirdita, M., Schütze, K., Moriwaki, Y. et al. ColabFold: making protein folding accessible to all. </a:t>
            </a:r>
            <a:r>
              <a:rPr b="0" i="0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 Methods</a:t>
            </a:r>
            <a:r>
              <a:rPr b="0" i="0" lang="en-US" sz="1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19, 679–682 (2022).</a:t>
            </a:r>
            <a:endParaRPr/>
          </a:p>
        </p:txBody>
      </p:sp>
      <p:pic>
        <p:nvPicPr>
          <p:cNvPr descr="Fig. 1" id="58" name="Google Shape;58;p2"/>
          <p:cNvPicPr preferRelativeResize="0"/>
          <p:nvPr/>
        </p:nvPicPr>
        <p:blipFill rotWithShape="1">
          <a:blip r:embed="rId4">
            <a:alphaModFix/>
          </a:blip>
          <a:srcRect b="60909" l="0" r="0" t="0"/>
          <a:stretch/>
        </p:blipFill>
        <p:spPr>
          <a:xfrm>
            <a:off x="909390" y="386225"/>
            <a:ext cx="7325220" cy="301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PLMFold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2" y="800100"/>
            <a:ext cx="902039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2731350" y="2812050"/>
            <a:ext cx="6350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We only optimize the input MSA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The backend structure prediction method should supports </a:t>
            </a:r>
            <a:r>
              <a:rPr lang="en-US" sz="1400">
                <a:solidFill>
                  <a:srgbClr val="FF0000"/>
                </a:solidFill>
              </a:rPr>
              <a:t>custom MSA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/>
              <a:t>Including </a:t>
            </a:r>
            <a:r>
              <a:rPr lang="en-US" sz="1400">
                <a:solidFill>
                  <a:srgbClr val="FF0000"/>
                </a:solidFill>
              </a:rPr>
              <a:t>AlphaFold2, Colabfold, AlphaFold3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</a:rPr>
              <a:t>The coordinates of non-alpha carbon atoms are optimized </a:t>
            </a:r>
            <a:r>
              <a:rPr lang="en-US">
                <a:solidFill>
                  <a:schemeClr val="dk1"/>
                </a:solidFill>
              </a:rPr>
              <a:t>with </a:t>
            </a:r>
            <a:r>
              <a:rPr lang="en-US" sz="1400">
                <a:solidFill>
                  <a:schemeClr val="dk1"/>
                </a:solidFill>
              </a:rPr>
              <a:t>AlphaFold3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734453" y="1556891"/>
            <a:ext cx="767509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PLMSearch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--- accurate and fast homologous protein search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0" name="Google Shape;80;p5"/>
          <p:cNvSpPr txBox="1"/>
          <p:nvPr/>
        </p:nvSpPr>
        <p:spPr>
          <a:xfrm>
            <a:off x="338053" y="38114"/>
            <a:ext cx="3319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Homologous protein search</a:t>
            </a:r>
            <a:endParaRPr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1753" y="1739392"/>
            <a:ext cx="3886200" cy="21849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"/>
          <p:cNvSpPr txBox="1"/>
          <p:nvPr/>
        </p:nvSpPr>
        <p:spPr>
          <a:xfrm>
            <a:off x="4566236" y="85837"/>
            <a:ext cx="3917234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For each query protein,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find the homologous proteins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from the target dataset (generally a large-scale standard dataset like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UniRef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The target protein with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higher probability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of homology should be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ranked higher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83" name="Google Shape;8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893" y="495300"/>
            <a:ext cx="3931375" cy="33812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76200" y="3960168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Arial"/>
                <a:ea typeface="Arial"/>
                <a:cs typeface="Arial"/>
                <a:sym typeface="Arial"/>
              </a:rPr>
              <a:t>[2] Liu, W., Wang, Z., You, R. et al. PLMSearch: Protein language model powers accurate and fast sequence search for remote homology. </a:t>
            </a:r>
            <a:r>
              <a:rPr lang="en-US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Nat Commun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 15, 2775 (2024).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52900"/>
            <a:ext cx="9144000" cy="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38053" y="38114"/>
            <a:ext cx="80497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PLMSearch reaches similar sensitivities as structure search methods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0" y="354466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PLMSearch outperforms MMseqs2 in terms of sensitivity and is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comparable to the state-of-the-art structural search approaches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09550" lvl="0" marL="28575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PLMSearch, on the other hand,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capable of searching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millions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of query-target protein pairs in </a:t>
            </a:r>
            <a:r>
              <a:rPr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5">
            <a:alphaModFix/>
          </a:blip>
          <a:srcRect b="13307" l="0" r="0" t="0"/>
          <a:stretch/>
        </p:blipFill>
        <p:spPr>
          <a:xfrm>
            <a:off x="1367170" y="374386"/>
            <a:ext cx="5991494" cy="31231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1447799" y="774496"/>
            <a:ext cx="5791201" cy="157171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447796" y="2989671"/>
            <a:ext cx="5791201" cy="157171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Webserver of PLMSearch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438224"/>
            <a:ext cx="6096000" cy="3385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/>
          <p:nvPr/>
        </p:nvSpPr>
        <p:spPr>
          <a:xfrm>
            <a:off x="2609850" y="3824008"/>
            <a:ext cx="3924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https://dmiip.sjtu.edu.cn/PLMSearch/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/>
        </p:nvSpPr>
        <p:spPr>
          <a:xfrm>
            <a:off x="38100" y="1803112"/>
            <a:ext cx="90677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PLMAlign (PSA)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PLM-MSA (MSA)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8053" y="172794"/>
            <a:ext cx="412357" cy="5308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200893" y="172794"/>
            <a:ext cx="137160" cy="12954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338053" y="38114"/>
            <a:ext cx="64437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PLMAlign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269473" y="3452336"/>
            <a:ext cx="856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1" i="0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PLMAlign utilizes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per-residue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 embeddings as input to compute a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substitution matrix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. This substitution matrix is then employed to Smith-Waterman (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 or Needleman-Wunsch (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NW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) algorithm, enabling the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local or global </a:t>
            </a:r>
            <a:r>
              <a:rPr lang="en-US" sz="1400">
                <a:latin typeface="Arial"/>
                <a:ea typeface="Arial"/>
                <a:cs typeface="Arial"/>
                <a:sym typeface="Arial"/>
              </a:rPr>
              <a:t>sequence alignment.</a:t>
            </a:r>
            <a:endParaRPr/>
          </a:p>
        </p:txBody>
      </p:sp>
      <p:pic>
        <p:nvPicPr>
          <p:cNvPr descr="Fig. 1" id="121" name="Google Shape;121;p9"/>
          <p:cNvPicPr preferRelativeResize="0"/>
          <p:nvPr/>
        </p:nvPicPr>
        <p:blipFill rotWithShape="1">
          <a:blip r:embed="rId4">
            <a:alphaModFix/>
          </a:blip>
          <a:srcRect b="-178" l="0" r="0" t="44655"/>
          <a:stretch/>
        </p:blipFill>
        <p:spPr>
          <a:xfrm>
            <a:off x="513058" y="425112"/>
            <a:ext cx="7875371" cy="311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2024-09-12T00:37:42Z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2024-09-12T00:00:00Z</vt:filetime>
  </property>
  <property fmtid="{D5CDD505-2E9C-101B-9397-08002B2CF9AE}" pid="3" name="LastSaved">
    <vt:filetime>2024-09-12T00:00:00Z</vt:filetime>
  </property>
  <property fmtid="{D5CDD505-2E9C-101B-9397-08002B2CF9AE}" pid="4" name="Producer">
    <vt:lpwstr>macOS 版本14.6.1（版号23G93） Quartz PDFContext</vt:lpwstr>
  </property>
</Properties>
</file>