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b80506d4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b80506d4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b80506d4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b80506d4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80506d4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b80506d4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b80506d4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b80506d4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b80506d4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b80506d4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b80506d4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b80506d4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b80506d4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b80506d4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be7a7a1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be7a7a1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b80506d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b80506d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b80506d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b80506d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be7a7a1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be7a7a1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b80506d4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b80506d4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b80506d4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b80506d4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Evaluating Protein Ensemble Predictions with Small-Angle X-ray Scattering (SAXS)</a:t>
            </a:r>
            <a:r>
              <a:rPr lang="en" sz="1100"/>
              <a:t> 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Tsutakawa, LBL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Feng Yu, LBL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 models show high residual bias at the low-mid q region of the SAXS curves, indicating ensemble does not represent experimental data. </a:t>
            </a:r>
            <a:endParaRPr sz="24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5" y="1314274"/>
            <a:ext cx="8005973" cy="377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5200075" y="922175"/>
            <a:ext cx="2689200" cy="392100"/>
          </a:xfrm>
          <a:prstGeom prst="rect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135 </a:t>
            </a:r>
            <a:r>
              <a:rPr lang="en">
                <a:solidFill>
                  <a:schemeClr val="dk1"/>
                </a:solidFill>
              </a:rPr>
              <a:t>Lindorff-LarsenCLVDS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500725" y="922175"/>
            <a:ext cx="1603500" cy="392100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308 MoMAteam1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25" y="1479830"/>
            <a:ext cx="7517451" cy="330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>
            <p:ph type="title"/>
          </p:nvPr>
        </p:nvSpPr>
        <p:spPr>
          <a:xfrm>
            <a:off x="0" y="0"/>
            <a:ext cx="91440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Momateam1 </a:t>
            </a:r>
            <a:r>
              <a:rPr lang="en" sz="1800">
                <a:solidFill>
                  <a:srgbClr val="FF0000"/>
                </a:solidFill>
              </a:rPr>
              <a:t>showed preferred distances</a:t>
            </a:r>
            <a:r>
              <a:rPr lang="en" sz="1800"/>
              <a:t>, but those preferred distances were not the same as the experimental data and </a:t>
            </a:r>
            <a:r>
              <a:rPr lang="en" sz="1800">
                <a:solidFill>
                  <a:srgbClr val="FF0000"/>
                </a:solidFill>
              </a:rPr>
              <a:t>was observed also in Gly mutant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 Lindorff-Larsen team had a </a:t>
            </a:r>
            <a:r>
              <a:rPr lang="en" sz="1800">
                <a:solidFill>
                  <a:srgbClr val="FF0000"/>
                </a:solidFill>
              </a:rPr>
              <a:t>flatter slope, which better matches the Gly mutant</a:t>
            </a:r>
            <a:r>
              <a:rPr lang="en" sz="1800"/>
              <a:t>, but did not capture the </a:t>
            </a:r>
            <a:r>
              <a:rPr lang="en" sz="1800"/>
              <a:t>preferred</a:t>
            </a:r>
            <a:r>
              <a:rPr lang="en" sz="1800"/>
              <a:t> distances in WT.     </a:t>
            </a:r>
            <a:endParaRPr sz="1800"/>
          </a:p>
        </p:txBody>
      </p:sp>
      <p:sp>
        <p:nvSpPr>
          <p:cNvPr id="144" name="Google Shape;144;p23"/>
          <p:cNvSpPr txBox="1"/>
          <p:nvPr/>
        </p:nvSpPr>
        <p:spPr>
          <a:xfrm>
            <a:off x="7669850" y="1436750"/>
            <a:ext cx="1409100" cy="837300"/>
          </a:xfrm>
          <a:prstGeom prst="rect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135 </a:t>
            </a:r>
            <a:r>
              <a:rPr lang="en">
                <a:solidFill>
                  <a:schemeClr val="dk1"/>
                </a:solidFill>
              </a:rPr>
              <a:t>Lindorff-Larsen CLVDS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7669850" y="2571750"/>
            <a:ext cx="1409100" cy="644100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308 MoMAteam1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820250" y="1600700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2272650" y="1826825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5151350" y="2642275"/>
            <a:ext cx="10038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Gly6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1268850" y="2595300"/>
            <a:ext cx="10038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-20475" y="0"/>
            <a:ext cx="91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We can recapitulate the experimental data using distinct conformations based on the crystal/NMR structures, but these conformations are not consistent with NMR RDC data. </a:t>
            </a:r>
            <a:endParaRPr sz="2300"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10851" r="10851" t="0"/>
          <a:stretch/>
        </p:blipFill>
        <p:spPr>
          <a:xfrm>
            <a:off x="3651775" y="1388375"/>
            <a:ext cx="532286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75" y="1396775"/>
            <a:ext cx="3346973" cy="334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2319150" y="3209500"/>
            <a:ext cx="1118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N-term ZLBT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439725" y="1936875"/>
            <a:ext cx="2060400" cy="445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Experimental Data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 flipH="1">
            <a:off x="5953125" y="2382075"/>
            <a:ext cx="507300" cy="84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60" name="Google Shape;160;p24"/>
          <p:cNvSpPr txBox="1"/>
          <p:nvPr/>
        </p:nvSpPr>
        <p:spPr>
          <a:xfrm>
            <a:off x="6683025" y="2382075"/>
            <a:ext cx="2060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</a:rPr>
              <a:t>Minimal ensemble</a:t>
            </a:r>
            <a:endParaRPr sz="1800">
              <a:solidFill>
                <a:srgbClr val="FF00FF"/>
              </a:solidFill>
            </a:endParaRPr>
          </a:p>
        </p:txBody>
      </p:sp>
      <p:cxnSp>
        <p:nvCxnSpPr>
          <p:cNvPr id="161" name="Google Shape;161;p24"/>
          <p:cNvCxnSpPr>
            <a:stCxn id="160" idx="1"/>
          </p:cNvCxnSpPr>
          <p:nvPr/>
        </p:nvCxnSpPr>
        <p:spPr>
          <a:xfrm flipH="1">
            <a:off x="6149925" y="2604675"/>
            <a:ext cx="533100" cy="740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SAXS showed that </a:t>
            </a:r>
            <a:r>
              <a:rPr lang="en" sz="1800"/>
              <a:t>Protein A system ZLBT-C WT has preferred distances between domains despite having a flexible disordered linker, but loses those preferred distances with all glycine linker.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–Thoughts/Challenges</a:t>
            </a:r>
            <a:r>
              <a:rPr lang="en" sz="1800"/>
              <a:t> for SAXS ensemble scoring</a:t>
            </a:r>
            <a:endParaRPr sz="1800"/>
          </a:p>
        </p:txBody>
      </p:sp>
      <p:sp>
        <p:nvSpPr>
          <p:cNvPr id="167" name="Google Shape;167;p25"/>
          <p:cNvSpPr txBox="1"/>
          <p:nvPr/>
        </p:nvSpPr>
        <p:spPr>
          <a:xfrm>
            <a:off x="0" y="1470175"/>
            <a:ext cx="9144000" cy="3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AutoNum type="arabicPeriod"/>
            </a:pPr>
            <a:r>
              <a:rPr lang="en" sz="1700">
                <a:solidFill>
                  <a:schemeClr val="accent1"/>
                </a:solidFill>
              </a:rPr>
              <a:t>SAXS data for dynamic systems </a:t>
            </a:r>
            <a:r>
              <a:rPr lang="en" sz="1700">
                <a:solidFill>
                  <a:srgbClr val="FF0000"/>
                </a:solidFill>
              </a:rPr>
              <a:t>does not have a singular ground truth</a:t>
            </a:r>
            <a:r>
              <a:rPr lang="en" sz="1700">
                <a:solidFill>
                  <a:schemeClr val="accent1"/>
                </a:solidFill>
              </a:rPr>
              <a:t>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700"/>
              <a:buAutoNum type="arabicPeriod"/>
            </a:pPr>
            <a:r>
              <a:rPr lang="en" sz="1700">
                <a:solidFill>
                  <a:schemeClr val="accent1"/>
                </a:solidFill>
              </a:rPr>
              <a:t>SAXS can capture the relative preferred distance but it was difficult to quantitatively measure differences with CASP predictor ensembles on such a subtle feature of the curve. </a:t>
            </a:r>
            <a:r>
              <a:rPr lang="en" sz="1700">
                <a:solidFill>
                  <a:srgbClr val="FF0000"/>
                </a:solidFill>
              </a:rPr>
              <a:t>Scoring methods of combined reciprocal and real space are needed to capture this information. </a:t>
            </a:r>
            <a:r>
              <a:rPr lang="en" sz="1700">
                <a:solidFill>
                  <a:schemeClr val="accent1"/>
                </a:solidFill>
              </a:rPr>
              <a:t>No community-recognized methods for real space.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700"/>
              <a:buAutoNum type="arabicPeriod"/>
            </a:pPr>
            <a:r>
              <a:rPr lang="en" sz="1700">
                <a:solidFill>
                  <a:schemeClr val="accent1"/>
                </a:solidFill>
              </a:rPr>
              <a:t>Even crystal-based models generated by SAXS-assisted simulation do not match the NMR RDC, suggesting that the SAXS solution may not be unique. We need to </a:t>
            </a:r>
            <a:r>
              <a:rPr lang="en" sz="1700">
                <a:solidFill>
                  <a:srgbClr val="FF0000"/>
                </a:solidFill>
              </a:rPr>
              <a:t>combine </a:t>
            </a:r>
            <a:r>
              <a:rPr lang="en" sz="1700">
                <a:solidFill>
                  <a:srgbClr val="FF0000"/>
                </a:solidFill>
              </a:rPr>
              <a:t>the NMR RDC with the SAXS data</a:t>
            </a:r>
            <a:r>
              <a:rPr lang="en" sz="1700">
                <a:solidFill>
                  <a:schemeClr val="accent1"/>
                </a:solidFill>
              </a:rPr>
              <a:t> for better modeling of protein flexible regions and </a:t>
            </a:r>
            <a:r>
              <a:rPr lang="en" sz="1700">
                <a:solidFill>
                  <a:srgbClr val="FF0000"/>
                </a:solidFill>
              </a:rPr>
              <a:t>test  if SAXS can distinguish NMR RDC-compatible models</a:t>
            </a:r>
            <a:r>
              <a:rPr lang="en" sz="1700">
                <a:solidFill>
                  <a:schemeClr val="accent1"/>
                </a:solidFill>
              </a:rPr>
              <a:t> with our randomly generated models..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the Community - SAXS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CASP-rankings to cryoEM and crystal structures ground truths bias algorithms against solution conformations?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can conformational space be fully explored (as opposed to only being along a trajectory), while also being able to remove states that could not occur.  Is there a component of kinetics and not just equilibrium in allowed range of conformations.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58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07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700" y="979450"/>
            <a:ext cx="3976650" cy="7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27088"/>
            <a:ext cx="9144000" cy="776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776500" y="3855125"/>
            <a:ext cx="12483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Grille, 2008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50" y="1531275"/>
            <a:ext cx="8581687" cy="26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experimental SAXS data say about the Protein A system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disordered linker or something else?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8892"/>
          <a:stretch/>
        </p:blipFill>
        <p:spPr>
          <a:xfrm>
            <a:off x="152400" y="1470175"/>
            <a:ext cx="8916152" cy="35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700" y="1773825"/>
            <a:ext cx="1104825" cy="15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0" y="0"/>
            <a:ext cx="9144000" cy="12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SAXS data of CASP targets T1200 and T1300 in reciprocal and real space show that WT and a Gly6 linker have subtly distinct conformations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0645"/>
            <a:ext cx="4419599" cy="248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399" y="2280656"/>
            <a:ext cx="4267201" cy="239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00" y="1119700"/>
            <a:ext cx="1579400" cy="9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6775" y="830075"/>
            <a:ext cx="1334450" cy="269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8"/>
          <p:cNvCxnSpPr/>
          <p:nvPr/>
        </p:nvCxnSpPr>
        <p:spPr>
          <a:xfrm flipH="1">
            <a:off x="3585375" y="1922188"/>
            <a:ext cx="159900" cy="509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93" name="Google Shape;93;p18"/>
          <p:cNvCxnSpPr/>
          <p:nvPr/>
        </p:nvCxnSpPr>
        <p:spPr>
          <a:xfrm flipH="1">
            <a:off x="3335650" y="1319450"/>
            <a:ext cx="739200" cy="159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94" name="Google Shape;94;p18"/>
          <p:cNvSpPr/>
          <p:nvPr/>
        </p:nvSpPr>
        <p:spPr>
          <a:xfrm>
            <a:off x="2033450" y="2421450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2805675" y="2875600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" name="Google Shape;96;p18"/>
          <p:cNvCxnSpPr/>
          <p:nvPr/>
        </p:nvCxnSpPr>
        <p:spPr>
          <a:xfrm flipH="1">
            <a:off x="3791350" y="1144688"/>
            <a:ext cx="102600" cy="14211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6875" y="3385006"/>
            <a:ext cx="1137830" cy="9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7000" y="3442331"/>
            <a:ext cx="2402086" cy="903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6735750" y="2421450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7507975" y="2875600"/>
            <a:ext cx="341100" cy="50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7076850" y="2130900"/>
            <a:ext cx="1510500" cy="881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Significantly reduced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9">
            <a:alphaModFix/>
          </a:blip>
          <a:srcRect b="8715" l="18975" r="65739" t="51722"/>
          <a:stretch/>
        </p:blipFill>
        <p:spPr>
          <a:xfrm>
            <a:off x="7361206" y="41675"/>
            <a:ext cx="1403681" cy="20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77700" y="4576150"/>
            <a:ext cx="8988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experimental data is indicating that the conserved “disordered” linker in WT is leading to preference in distances between domains.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0" y="-5350"/>
            <a:ext cx="736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Real space curves more intuitively shows the subtle but significant difference between WT and Gly6 mutant. </a:t>
            </a:r>
            <a:endParaRPr sz="2220"/>
          </a:p>
        </p:txBody>
      </p:sp>
      <p:sp>
        <p:nvSpPr>
          <p:cNvPr id="105" name="Google Shape;105;p18"/>
          <p:cNvSpPr/>
          <p:nvPr/>
        </p:nvSpPr>
        <p:spPr>
          <a:xfrm>
            <a:off x="1334450" y="1950150"/>
            <a:ext cx="341100" cy="31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the prediction ensembles?</a:t>
            </a:r>
            <a:endParaRPr/>
          </a:p>
        </p:txBody>
      </p:sp>
      <p:sp>
        <p:nvSpPr>
          <p:cNvPr id="111" name="Google Shape;1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0" y="0"/>
            <a:ext cx="91440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To compare predictor’s ensembles to SAXS data, we calculated theoretical SAXS curves from every PDB and obtained an averaged profile.</a:t>
            </a:r>
            <a:endParaRPr sz="24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1101325"/>
            <a:ext cx="8268040" cy="378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Using the chi</a:t>
            </a:r>
            <a:r>
              <a:rPr baseline="30000" lang="en" sz="3000"/>
              <a:t>2</a:t>
            </a:r>
            <a:r>
              <a:rPr lang="en" sz="3000"/>
              <a:t> metric, we scored each group for the WT T1200 and the Gly6 mutant T1300.</a:t>
            </a:r>
            <a:endParaRPr sz="30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00" y="1240525"/>
            <a:ext cx="3482999" cy="37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550" y="1475849"/>
            <a:ext cx="3732700" cy="34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676300" y="1475850"/>
            <a:ext cx="26892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135 </a:t>
            </a:r>
            <a:r>
              <a:rPr lang="en">
                <a:solidFill>
                  <a:schemeClr val="dk1"/>
                </a:solidFill>
              </a:rPr>
              <a:t>Lindorff-LarsenCLVDS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839000" y="1741775"/>
            <a:ext cx="2319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308 MoMAteam1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 rot="10800000">
            <a:off x="5397775" y="1599750"/>
            <a:ext cx="3714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1"/>
          <p:cNvCxnSpPr>
            <a:stCxn id="126" idx="1"/>
          </p:cNvCxnSpPr>
          <p:nvPr/>
        </p:nvCxnSpPr>
        <p:spPr>
          <a:xfrm rot="10800000">
            <a:off x="5397700" y="1656425"/>
            <a:ext cx="441300" cy="28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1"/>
          <p:cNvSpPr txBox="1"/>
          <p:nvPr/>
        </p:nvSpPr>
        <p:spPr>
          <a:xfrm>
            <a:off x="5042050" y="1118125"/>
            <a:ext cx="29094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Combined score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